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60" r:id="rId6"/>
    <p:sldId id="272" r:id="rId7"/>
    <p:sldId id="262" r:id="rId8"/>
    <p:sldId id="259" r:id="rId9"/>
    <p:sldId id="267" r:id="rId10"/>
    <p:sldId id="263" r:id="rId11"/>
    <p:sldId id="271" r:id="rId12"/>
    <p:sldId id="269" r:id="rId13"/>
    <p:sldId id="268" r:id="rId14"/>
    <p:sldId id="265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504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2" autoAdjust="0"/>
    <p:restoredTop sz="94660"/>
  </p:normalViewPr>
  <p:slideViewPr>
    <p:cSldViewPr>
      <p:cViewPr varScale="1">
        <p:scale>
          <a:sx n="87" d="100"/>
          <a:sy n="87" d="100"/>
        </p:scale>
        <p:origin x="-78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391C8F-CCFF-4B16-9ADD-A3E891104058}" type="datetimeFigureOut">
              <a:rPr lang="ru-RU" smtClean="0"/>
              <a:pPr/>
              <a:t>28.07.2015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7E119-6F8D-489F-BFFC-2244EEBEEEC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elig.info/idol" TargetMode="Externa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2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Новая папка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18611"/>
            <a:ext cx="1907704" cy="839389"/>
          </a:xfrm>
          <a:prstGeom prst="rect">
            <a:avLst/>
          </a:prstGeom>
          <a:noFill/>
        </p:spPr>
      </p:pic>
      <p:pic>
        <p:nvPicPr>
          <p:cNvPr id="6" name="Picture 2" descr="C:\Users\user\Desktop\Новая папка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7" y="6021288"/>
            <a:ext cx="1901619" cy="836712"/>
          </a:xfrm>
          <a:prstGeom prst="rect">
            <a:avLst/>
          </a:prstGeom>
          <a:noFill/>
        </p:spPr>
      </p:pic>
      <p:pic>
        <p:nvPicPr>
          <p:cNvPr id="7" name="Picture 2" descr="C:\Users\user\Desktop\Новая папка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6021288"/>
            <a:ext cx="1901619" cy="836712"/>
          </a:xfrm>
          <a:prstGeom prst="rect">
            <a:avLst/>
          </a:prstGeom>
          <a:noFill/>
        </p:spPr>
      </p:pic>
      <p:pic>
        <p:nvPicPr>
          <p:cNvPr id="8" name="Picture 2" descr="C:\Users\user\Desktop\Новая папка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42381" y="6021288"/>
            <a:ext cx="1901619" cy="836712"/>
          </a:xfrm>
          <a:prstGeom prst="rect">
            <a:avLst/>
          </a:prstGeom>
          <a:noFill/>
        </p:spPr>
      </p:pic>
      <p:pic>
        <p:nvPicPr>
          <p:cNvPr id="9" name="Picture 2" descr="C:\Users\user\Desktop\Новая папка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7" y="6021288"/>
            <a:ext cx="1901619" cy="836712"/>
          </a:xfrm>
          <a:prstGeom prst="rect">
            <a:avLst/>
          </a:prstGeom>
          <a:noFill/>
        </p:spPr>
      </p:pic>
      <p:pic>
        <p:nvPicPr>
          <p:cNvPr id="102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62050" cy="723900"/>
          </a:xfrm>
          <a:prstGeom prst="rect">
            <a:avLst/>
          </a:prstGeom>
          <a:noFill/>
        </p:spPr>
      </p:pic>
      <p:pic>
        <p:nvPicPr>
          <p:cNvPr id="11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0"/>
            <a:ext cx="1162050" cy="723900"/>
          </a:xfrm>
          <a:prstGeom prst="rect">
            <a:avLst/>
          </a:prstGeom>
          <a:noFill/>
        </p:spPr>
      </p:pic>
      <p:pic>
        <p:nvPicPr>
          <p:cNvPr id="1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0"/>
            <a:ext cx="1162050" cy="723900"/>
          </a:xfrm>
          <a:prstGeom prst="rect">
            <a:avLst/>
          </a:prstGeom>
          <a:noFill/>
        </p:spPr>
      </p:pic>
      <p:pic>
        <p:nvPicPr>
          <p:cNvPr id="1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1162050" cy="723900"/>
          </a:xfrm>
          <a:prstGeom prst="rect">
            <a:avLst/>
          </a:prstGeom>
          <a:noFill/>
        </p:spPr>
      </p:pic>
      <p:pic>
        <p:nvPicPr>
          <p:cNvPr id="14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0"/>
            <a:ext cx="1162050" cy="723900"/>
          </a:xfrm>
          <a:prstGeom prst="rect">
            <a:avLst/>
          </a:prstGeom>
          <a:noFill/>
        </p:spPr>
      </p:pic>
      <p:pic>
        <p:nvPicPr>
          <p:cNvPr id="1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0"/>
            <a:ext cx="1162050" cy="723900"/>
          </a:xfrm>
          <a:prstGeom prst="rect">
            <a:avLst/>
          </a:prstGeom>
          <a:noFill/>
        </p:spPr>
      </p:pic>
      <p:pic>
        <p:nvPicPr>
          <p:cNvPr id="1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81950" y="0"/>
            <a:ext cx="1162050" cy="723900"/>
          </a:xfrm>
          <a:prstGeom prst="rect">
            <a:avLst/>
          </a:prstGeom>
          <a:noFill/>
        </p:spPr>
      </p:pic>
      <p:pic>
        <p:nvPicPr>
          <p:cNvPr id="1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0"/>
            <a:ext cx="1162050" cy="723900"/>
          </a:xfrm>
          <a:prstGeom prst="rect">
            <a:avLst/>
          </a:prstGeom>
          <a:noFill/>
        </p:spPr>
      </p:pic>
      <p:sp>
        <p:nvSpPr>
          <p:cNvPr id="1030" name="AutoShape 6" descr="http://static.ozone.ru/multimedia/books_covers/10046549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1" name="Picture 7" descr="C:\Users\user\Desktop\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628800"/>
            <a:ext cx="3560591" cy="3852956"/>
          </a:xfrm>
          <a:prstGeom prst="rect">
            <a:avLst/>
          </a:prstGeom>
          <a:noFill/>
        </p:spPr>
      </p:pic>
      <p:sp>
        <p:nvSpPr>
          <p:cNvPr id="33" name="Заголовок 32"/>
          <p:cNvSpPr>
            <a:spLocks noGrp="1"/>
          </p:cNvSpPr>
          <p:nvPr>
            <p:ph type="ctrTitle"/>
          </p:nvPr>
        </p:nvSpPr>
        <p:spPr>
          <a:xfrm>
            <a:off x="3779912" y="1628800"/>
            <a:ext cx="5364088" cy="295232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Верования языческой Руси</a:t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Окружающий мир </a:t>
            </a:r>
            <a:b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 класс УМК «Школа </a:t>
            </a:r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XXI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века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одзаголовок 33"/>
          <p:cNvSpPr>
            <a:spLocks noGrp="1"/>
          </p:cNvSpPr>
          <p:nvPr>
            <p:ph type="subTitle" idx="1"/>
          </p:nvPr>
        </p:nvSpPr>
        <p:spPr>
          <a:xfrm>
            <a:off x="3851920" y="5157192"/>
            <a:ext cx="4968552" cy="64807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   </a:t>
            </a:r>
            <a:r>
              <a:rPr lang="ru-RU" sz="1600" dirty="0" smtClean="0">
                <a:solidFill>
                  <a:srgbClr val="BF504D"/>
                </a:solidFill>
                <a:latin typeface="Arial" pitchFamily="34" charset="0"/>
                <a:cs typeface="Arial" pitchFamily="34" charset="0"/>
              </a:rPr>
              <a:t>Автор: учитель начальных классов</a:t>
            </a:r>
          </a:p>
          <a:p>
            <a:pPr>
              <a:lnSpc>
                <a:spcPct val="110000"/>
              </a:lnSpc>
            </a:pPr>
            <a:r>
              <a:rPr lang="ru-RU" sz="1600" dirty="0" smtClean="0">
                <a:solidFill>
                  <a:srgbClr val="BF504D"/>
                </a:solidFill>
                <a:latin typeface="Arial" pitchFamily="34" charset="0"/>
                <a:cs typeface="Arial" pitchFamily="34" charset="0"/>
              </a:rPr>
              <a:t>            Батищева Лариса Николаевна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 rot="10800000" flipV="1">
            <a:off x="0" y="693913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BF504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Муниципальное бюджетное общеобразовательное учреждение –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BF504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BF504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средняя общеобразовательная школа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BF504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BF504D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с. Троицкого Моздокского района РСО-Алания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BF504D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1028" name="Picture 4" descr="C:\Users\user\Desktop\Новая папка\м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204864"/>
            <a:ext cx="6061350" cy="4431407"/>
          </a:xfrm>
          <a:prstGeom prst="rect">
            <a:avLst/>
          </a:prstGeom>
          <a:noFill/>
        </p:spPr>
      </p:pic>
      <p:pic>
        <p:nvPicPr>
          <p:cNvPr id="1029" name="Picture 5" descr="C:\Users\user\Desktop\Новая папка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88640"/>
            <a:ext cx="4563750" cy="302433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508104" y="548680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hlinkClick r:id="rId5" tooltip="Идол"/>
              </a:rPr>
              <a:t/>
            </a:r>
            <a:br>
              <a:rPr lang="ru-RU" b="1" u="sng" dirty="0" smtClean="0">
                <a:hlinkClick r:id="rId5" tooltip="Идол"/>
              </a:rPr>
            </a:br>
            <a:r>
              <a:rPr lang="ru-RU" b="1" dirty="0" smtClean="0"/>
              <a:t>  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Идолы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 – каменные и деревянные изваяния, передающие образ божества.</a:t>
            </a:r>
            <a:endParaRPr lang="ru-RU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1026" name="Picture 2" descr="C:\Users\user\Desktop\110471301_98365448_87315928__1_ (1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429000"/>
            <a:ext cx="3206815" cy="3217540"/>
          </a:xfrm>
          <a:prstGeom prst="rect">
            <a:avLst/>
          </a:prstGeom>
          <a:noFill/>
        </p:spPr>
      </p:pic>
      <p:pic>
        <p:nvPicPr>
          <p:cNvPr id="102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124744"/>
            <a:ext cx="4000500" cy="2867025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8458200" cy="7200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Народные праздники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5004048" y="980728"/>
            <a:ext cx="3888432" cy="216024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 </a:t>
            </a:r>
            <a:r>
              <a:rPr lang="ru-RU" sz="1800" b="1" dirty="0" smtClean="0">
                <a:solidFill>
                  <a:srgbClr val="C00000"/>
                </a:solidFill>
                <a:latin typeface="Comic Sans MS" pitchFamily="66" charset="0"/>
              </a:rPr>
              <a:t>Масленица </a:t>
            </a:r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</a:rPr>
              <a:t>– праздник проводов зимы и встречи весны.</a:t>
            </a:r>
          </a:p>
          <a:p>
            <a:pPr algn="just"/>
            <a:r>
              <a:rPr lang="ru-RU" sz="1800" dirty="0" smtClean="0">
                <a:solidFill>
                  <a:srgbClr val="C00000"/>
                </a:solidFill>
                <a:latin typeface="Comic Sans MS" pitchFamily="66" charset="0"/>
              </a:rPr>
              <a:t>    Широкая Масленица! Честная масленица! Сахарные твои уста! Сладкая твоя речь! Игры, забавы – веселье, смех, балагурство.</a:t>
            </a:r>
          </a:p>
          <a:p>
            <a:pPr algn="l"/>
            <a:endParaRPr lang="ru-RU" sz="1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851920" y="692696"/>
            <a:ext cx="511256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      Иван Купала </a:t>
            </a:r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- один из главных праздников календаря. В старину считалось, что праздник Ивана Купалы </a:t>
            </a:r>
          </a:p>
          <a:p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 позволяет каждому творить чудеса своими руками, благодаря единению Воды, Огня и Земли. </a:t>
            </a:r>
          </a:p>
          <a:p>
            <a:endParaRPr lang="ru-RU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4437112"/>
            <a:ext cx="48245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C00000"/>
                </a:solidFill>
                <a:latin typeface="Comic Sans MS" pitchFamily="66" charset="0"/>
              </a:rPr>
              <a:t>     Поэтому в этот день на Руси славяне купались в реках и в озерах, прыгали через костры для очищения души и тела, а также собирали целебные и волшебные травы. </a:t>
            </a:r>
            <a:endParaRPr lang="ru-RU" dirty="0"/>
          </a:p>
        </p:txBody>
      </p:sp>
      <p:pic>
        <p:nvPicPr>
          <p:cNvPr id="1031" name="Picture 7" descr="C:\Users\user\Desktop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664"/>
            <a:ext cx="2736304" cy="3767067"/>
          </a:xfrm>
          <a:prstGeom prst="rect">
            <a:avLst/>
          </a:prstGeom>
          <a:noFill/>
        </p:spPr>
      </p:pic>
      <p:pic>
        <p:nvPicPr>
          <p:cNvPr id="1033" name="Picture 9" descr="C:\Users\user\Desktop\ллл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924944"/>
            <a:ext cx="2913112" cy="2891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83568" y="116632"/>
            <a:ext cx="7776864" cy="64807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Картинная галерея</a:t>
            </a:r>
            <a:endParaRPr lang="ru-RU" sz="4000" dirty="0">
              <a:solidFill>
                <a:schemeClr val="accent2">
                  <a:lumMod val="75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2" name="Picture 4" descr="C:\Users\user\Desktop\юю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052736"/>
            <a:ext cx="4680519" cy="4049020"/>
          </a:xfrm>
          <a:prstGeom prst="rect">
            <a:avLst/>
          </a:prstGeom>
          <a:noFill/>
        </p:spPr>
      </p:pic>
      <p:pic>
        <p:nvPicPr>
          <p:cNvPr id="16" name="Picture 2" descr="C:\Users\user\Desktop\Безымянны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052736"/>
            <a:ext cx="7608392" cy="4032448"/>
          </a:xfrm>
          <a:prstGeom prst="rect">
            <a:avLst/>
          </a:prstGeom>
          <a:noFill/>
        </p:spPr>
      </p:pic>
      <p:pic>
        <p:nvPicPr>
          <p:cNvPr id="17" name="Picture 3" descr="C:\Users\user\Desktop\ьь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1052736"/>
            <a:ext cx="7606916" cy="4224555"/>
          </a:xfrm>
          <a:prstGeom prst="rect">
            <a:avLst/>
          </a:prstGeom>
          <a:noFill/>
        </p:spPr>
      </p:pic>
      <p:pic>
        <p:nvPicPr>
          <p:cNvPr id="18" name="Picture 2" descr="C:\Users\user\Desktop\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836712"/>
            <a:ext cx="7632848" cy="5537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7447101" cy="4104456"/>
          </a:xfrm>
          <a:prstGeom prst="rect">
            <a:avLst/>
          </a:prstGeom>
          <a:noFill/>
        </p:spPr>
      </p:pic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18" name="Picture 5" descr="C:\Users\user\Desktop\РАБОТА\Новая папка\ооооооо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908720"/>
            <a:ext cx="7740291" cy="4104456"/>
          </a:xfrm>
          <a:prstGeom prst="rect">
            <a:avLst/>
          </a:prstGeom>
          <a:noFill/>
        </p:spPr>
      </p:pic>
      <p:pic>
        <p:nvPicPr>
          <p:cNvPr id="19" name="Picture 4" descr="C:\Users\user\Desktop\ааа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692696"/>
            <a:ext cx="7920880" cy="5091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64807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  <a:cs typeface="Arial" pitchFamily="34" charset="0"/>
              </a:rPr>
              <a:t>Закрепление</a:t>
            </a:r>
            <a:endParaRPr lang="ru-RU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051720" y="58052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Перун</a:t>
            </a:r>
            <a:endParaRPr lang="ru-RU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4860032" y="580526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accent2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Макошь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827584" y="58052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accent2"/>
                </a:solidFill>
                <a:latin typeface="Comic Sans MS" pitchFamily="66" charset="0"/>
              </a:rPr>
              <a:t>Сварог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300192" y="5805264"/>
            <a:ext cx="11852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chemeClr val="accent2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Стрибог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6156176" y="1124744"/>
            <a:ext cx="1133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2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Водяно́й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427984" y="1124744"/>
            <a:ext cx="12057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Домовой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187624" y="1124744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Леший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627784" y="1124744"/>
            <a:ext cx="1350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r>
              <a:rPr lang="ru-RU" b="1" dirty="0" err="1" smtClean="0">
                <a:solidFill>
                  <a:schemeClr val="accent2"/>
                </a:solidFill>
                <a:latin typeface="Comic Sans MS" pitchFamily="66" charset="0"/>
              </a:rPr>
              <a:t>Кики́мора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596336" y="1124744"/>
            <a:ext cx="1042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Банник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 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47864" y="5805264"/>
            <a:ext cx="12650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>
                <a:solidFill>
                  <a:schemeClr val="accent2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Даждьбог</a:t>
            </a:r>
            <a:endParaRPr lang="ru-RU" dirty="0"/>
          </a:p>
        </p:txBody>
      </p:sp>
      <p:pic>
        <p:nvPicPr>
          <p:cNvPr id="1030" name="Picture 6" descr="C:\Users\user\Desktop\140228-111710-80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445164"/>
            <a:ext cx="1547863" cy="1034857"/>
          </a:xfrm>
          <a:prstGeom prst="rect">
            <a:avLst/>
          </a:prstGeom>
          <a:noFill/>
        </p:spPr>
      </p:pic>
      <p:pic>
        <p:nvPicPr>
          <p:cNvPr id="1031" name="Picture 7" descr="C:\Users\user\Desktop\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564904"/>
            <a:ext cx="1438466" cy="864096"/>
          </a:xfrm>
          <a:prstGeom prst="rect">
            <a:avLst/>
          </a:prstGeom>
          <a:noFill/>
        </p:spPr>
      </p:pic>
      <p:pic>
        <p:nvPicPr>
          <p:cNvPr id="1032" name="Picture 8" descr="C:\Users\user\Desktop\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9" y="3573016"/>
            <a:ext cx="1122897" cy="1080120"/>
          </a:xfrm>
          <a:prstGeom prst="rect">
            <a:avLst/>
          </a:prstGeom>
          <a:noFill/>
        </p:spPr>
      </p:pic>
      <p:pic>
        <p:nvPicPr>
          <p:cNvPr id="1033" name="Picture 9" descr="C:\Users\user\Desktop\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2492896"/>
            <a:ext cx="1503134" cy="1152128"/>
          </a:xfrm>
          <a:prstGeom prst="rect">
            <a:avLst/>
          </a:prstGeom>
          <a:noFill/>
        </p:spPr>
      </p:pic>
      <p:pic>
        <p:nvPicPr>
          <p:cNvPr id="1034" name="Picture 10" descr="C:\Users\user\Desktop\к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3501008"/>
            <a:ext cx="1152128" cy="810964"/>
          </a:xfrm>
          <a:prstGeom prst="rect">
            <a:avLst/>
          </a:prstGeom>
          <a:noFill/>
        </p:spPr>
      </p:pic>
      <p:pic>
        <p:nvPicPr>
          <p:cNvPr id="1035" name="Picture 11" descr="C:\Users\user\Desktop\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0" y="3501008"/>
            <a:ext cx="1440160" cy="1080120"/>
          </a:xfrm>
          <a:prstGeom prst="rect">
            <a:avLst/>
          </a:prstGeom>
          <a:noFill/>
        </p:spPr>
      </p:pic>
      <p:pic>
        <p:nvPicPr>
          <p:cNvPr id="1037" name="Picture 13" descr="C:\Users\user\Desktop\рр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2564904"/>
            <a:ext cx="1152128" cy="864096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7812360" y="5805264"/>
            <a:ext cx="5998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Чур</a:t>
            </a:r>
            <a:endParaRPr lang="ru-RU" dirty="0"/>
          </a:p>
        </p:txBody>
      </p:sp>
      <p:pic>
        <p:nvPicPr>
          <p:cNvPr id="1026" name="Picture 2" descr="C:\Users\user\Desktop\3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3573016"/>
            <a:ext cx="1313268" cy="835384"/>
          </a:xfrm>
          <a:prstGeom prst="rect">
            <a:avLst/>
          </a:prstGeom>
          <a:noFill/>
        </p:spPr>
      </p:pic>
      <p:pic>
        <p:nvPicPr>
          <p:cNvPr id="1027" name="Picture 3" descr="C:\Users\user\Desktop\пря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2348880"/>
            <a:ext cx="1002590" cy="976883"/>
          </a:xfrm>
          <a:prstGeom prst="rect">
            <a:avLst/>
          </a:prstGeom>
          <a:noFill/>
        </p:spPr>
      </p:pic>
      <p:pic>
        <p:nvPicPr>
          <p:cNvPr id="1028" name="Picture 4" descr="C:\Users\user\Desktop\заб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79712" y="3501008"/>
            <a:ext cx="936104" cy="936104"/>
          </a:xfrm>
          <a:prstGeom prst="rect">
            <a:avLst/>
          </a:prstGeom>
          <a:noFill/>
        </p:spPr>
      </p:pic>
      <p:pic>
        <p:nvPicPr>
          <p:cNvPr id="1029" name="Picture 5" descr="C:\Users\user\Desktop\1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71600" y="3501008"/>
            <a:ext cx="831914" cy="792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2 -0.05232 L -0.37795 -0.14699 " pathEditMode="fixed" rAng="0" ptsTypes="AA">
                                      <p:cBhvr>
                                        <p:cTn id="6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88 -0.07107 L -0.51145 -0.12361 " pathEditMode="fixed" rAng="0" ptsTypes="AA">
                                      <p:cBhvr>
                                        <p:cTn id="1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46 -0.08912 L -0.17952 -0.30972 " pathEditMode="fixed" rAng="0" ptsTypes="AA">
                                      <p:cBhvr>
                                        <p:cTn id="14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014 -0.05069 L 0.31423 -0.30254 " pathEditMode="fixed" rAng="0" ptsTypes="AA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71 -0.07893 L 0.49826 -0.13148 " pathEditMode="fixed" rAng="0" ptsTypes="AA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66 0.01457 L -0.7401 0.20351 " pathEditMode="fixed" rAng="0" ptsTypes="AA">
                                      <p:cBhvr>
                                        <p:cTn id="26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95 0.00555 L 0.12777 0.22618 " pathEditMode="fixed" rAng="0" ptsTypes="AA">
                                      <p:cBhvr>
                                        <p:cTn id="3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99 -2.74746E-6 L 0.22066 0.35685 " pathEditMode="fixed" rAng="0" ptsTypes="AA">
                                      <p:cBhvr>
                                        <p:cTn id="3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509 L 0.00798 0.19449 " pathEditMode="fixed" rAng="0" ptsTypes="AA">
                                      <p:cBhvr>
                                        <p:cTn id="38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3 -0.01041 L 0.02031 0.32562 " pathEditMode="fixed" rAng="0" ptsTypes="AA">
                                      <p:cBhvr>
                                        <p:cTn id="4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1573 L 0.62222 0.19935 " pathEditMode="fixed" rAng="0" ptsTypes="AA">
                                      <p:cBhvr>
                                        <p:cTn id="4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" y="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59632" y="2276872"/>
            <a:ext cx="633670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Front"/>
              <a:lightRig rig="threePt" dir="t"/>
            </a:scene3d>
          </a:bodyPr>
          <a:lstStyle/>
          <a:p>
            <a:pPr algn="ctr"/>
            <a:r>
              <a:rPr lang="ru-RU" sz="8000" b="1" dirty="0" smtClean="0">
                <a:ln w="1905"/>
                <a:solidFill>
                  <a:srgbClr val="BF504D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mic Sans MS" pitchFamily="66" charset="0"/>
              </a:rPr>
              <a:t>Молодцы!</a:t>
            </a:r>
            <a:endParaRPr lang="ru-RU" sz="8000" b="1" dirty="0">
              <a:ln w="1905"/>
              <a:solidFill>
                <a:srgbClr val="BF504D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83568" y="2204864"/>
            <a:ext cx="84604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Использованная литература</a:t>
            </a:r>
          </a:p>
          <a:p>
            <a:pPr algn="ctr"/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91680" y="2924944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Семёнова М.В. Мы – славяне. – </a:t>
            </a:r>
            <a:r>
              <a:rPr lang="ru-RU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.: Азбука классика, 2009.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1026" name="Picture 2" descr="C:\Users\user\Desktop\Новая папка\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196752"/>
            <a:ext cx="3466510" cy="468052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716016" y="1484784"/>
            <a:ext cx="42484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    Домовой 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– это душа избы, покровитель строения и живущих в нём людей. </a:t>
            </a:r>
          </a:p>
          <a:p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    Домовой – идеальный домохозяин, вечный хлопотун, зачастую ворчливый, но в глубине души заботливый и добрый. </a:t>
            </a:r>
          </a:p>
          <a:p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    Если же не уважить, обидеть чем-нибудь душу избы, сварливый маленький «хозяин» будет строить всякие пакости, покуда не повинишься, не помиришься с ним.</a:t>
            </a:r>
            <a:endParaRPr lang="ru-RU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55576" y="116632"/>
            <a:ext cx="8136904" cy="79208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Невидимые существа – добрые и злые духи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2051" name="Picture 3" descr="C:\Users\user\Desktop\Новая папка\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16832"/>
            <a:ext cx="3389701" cy="439248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355976" y="4941168"/>
            <a:ext cx="46085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   Банник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, дух бани, стоящей вовсе на отшибе, на самом краю двора, а то и за его пределами, на границе «дикого», неосвоенного пространства, – попросту опасен. </a:t>
            </a:r>
            <a:endParaRPr lang="ru-RU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user\Desktop\РАБОТА\Новая папка\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32656"/>
            <a:ext cx="3388491" cy="439248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827584" y="620688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   Дворовый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 (хозяин двора) был уже чуть менее доброжелательным, чем Домовой.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1026" name="Picture 2" descr="C:\Users\user\Desktop\Новая папка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052736"/>
            <a:ext cx="4675954" cy="374441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508104" y="1556792"/>
            <a:ext cx="33843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      Кроме благ, даруемых человеку, дикий лес всегда таил немало загадок и смертельных опасностей.   </a:t>
            </a:r>
          </a:p>
          <a:p>
            <a:pPr algn="just"/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     Собираясь в лес, всякий раз надо было быть готовым к встрече с его хозяином –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Лешим…</a:t>
            </a:r>
            <a:endParaRPr lang="ru-RU" b="1" dirty="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9" name="Picture 5" descr="kikimo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88640"/>
            <a:ext cx="196021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Users\user\Desktop\Новая папка\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996952"/>
            <a:ext cx="2713856" cy="3532690"/>
          </a:xfrm>
          <a:prstGeom prst="rect">
            <a:avLst/>
          </a:prstGeom>
          <a:noFill/>
        </p:spPr>
      </p:pic>
      <p:pic>
        <p:nvPicPr>
          <p:cNvPr id="10242" name="Picture 2" descr="C:\Users\user\Desktop\Новая папка\пп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645024"/>
            <a:ext cx="2552301" cy="284974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131840" y="476672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</a:t>
            </a:r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Кики́мора  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– дух, обитающий в жилище человека. </a:t>
            </a:r>
          </a:p>
          <a:p>
            <a:pPr algn="just"/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    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Любимое занятие Кикимор – тканье и пряжа. Кикиморы являются постоянным источником неприятностей, творят мелкие пакости. </a:t>
            </a:r>
            <a:endParaRPr lang="ru-RU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203848" y="2152507"/>
            <a:ext cx="55446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 Кикимора болотная или лесная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обвинялась в похищении детей, вместо которых оставляла зачарованное поленце.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2052" name="Picture 4" descr="C:\Users\user\Desktop\Новая папка\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96952"/>
            <a:ext cx="3997686" cy="3312368"/>
          </a:xfrm>
          <a:prstGeom prst="rect">
            <a:avLst/>
          </a:prstGeom>
          <a:noFill/>
        </p:spPr>
      </p:pic>
      <p:pic>
        <p:nvPicPr>
          <p:cNvPr id="2053" name="Picture 5" descr="C:\Users\user\Desktop\Новая папка\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32656"/>
            <a:ext cx="3486266" cy="4032448"/>
          </a:xfrm>
          <a:prstGeom prst="rect">
            <a:avLst/>
          </a:prstGeom>
          <a:noFill/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644008" y="679077"/>
            <a:ext cx="4320480" cy="230832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Водяно́й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дух, обитающий в воде, хозяин вод.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 Считалось, что водяной живет в омутах, в водоворотах на дне реки. </a:t>
            </a:r>
          </a:p>
          <a:p>
            <a:pPr algn="just"/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    Водяные пасут на дне рек и озёр стада своих коров – сомов, карпов, лещей и прочей рыбы.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4098" name="Picture 2" descr="C:\Users\user\Desktop\Новая папка\svaro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764704"/>
            <a:ext cx="3105386" cy="4392488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699792" y="188640"/>
            <a:ext cx="3816424" cy="50405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Боги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99592" y="5301208"/>
            <a:ext cx="3744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  Сварог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 -  верховный владыка Вселенной, родоначальник богов. </a:t>
            </a:r>
            <a:endParaRPr lang="ru-RU" dirty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11" name="Picture 3" descr="C:\Users\user\Desktop\Новая папка\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764704"/>
            <a:ext cx="3179592" cy="4389336"/>
          </a:xfrm>
          <a:prstGeom prst="rect">
            <a:avLst/>
          </a:prstGeom>
          <a:noFill/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5076056" y="5281404"/>
            <a:ext cx="31683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Даждьбог 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бог Солнца.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3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187624" y="5301208"/>
            <a:ext cx="33123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 Перун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– славянский бог грозы, бог грома и молнии.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860032" y="5301208"/>
            <a:ext cx="3888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  Стрибог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 - владыка воздушного пространства, повелитель ветров и бурь.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26" name="Picture 2" descr="C:\Users\user\Desktop\РАБОТА\Новая папка\9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76672"/>
            <a:ext cx="3481958" cy="4687999"/>
          </a:xfrm>
          <a:prstGeom prst="rect">
            <a:avLst/>
          </a:prstGeom>
          <a:noFill/>
        </p:spPr>
      </p:pic>
      <p:pic>
        <p:nvPicPr>
          <p:cNvPr id="1027" name="Picture 3" descr="C:\Users\user\Desktop\РАБОТА\Новая папка\0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76672"/>
            <a:ext cx="3400425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9" grpId="0"/>
      <p:bldP spid="122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19075"/>
            <a:ext cx="1162050" cy="723900"/>
          </a:xfrm>
          <a:prstGeom prst="rect">
            <a:avLst/>
          </a:prstGeom>
          <a:noFill/>
        </p:spPr>
      </p:pic>
      <p:pic>
        <p:nvPicPr>
          <p:cNvPr id="3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1343819"/>
            <a:ext cx="1162050" cy="723900"/>
          </a:xfrm>
          <a:prstGeom prst="rect">
            <a:avLst/>
          </a:prstGeom>
          <a:noFill/>
        </p:spPr>
      </p:pic>
      <p:pic>
        <p:nvPicPr>
          <p:cNvPr id="5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2495947"/>
            <a:ext cx="1162050" cy="723900"/>
          </a:xfrm>
          <a:prstGeom prst="rect">
            <a:avLst/>
          </a:prstGeom>
          <a:noFill/>
        </p:spPr>
      </p:pic>
      <p:pic>
        <p:nvPicPr>
          <p:cNvPr id="6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3648075"/>
            <a:ext cx="1162050" cy="723900"/>
          </a:xfrm>
          <a:prstGeom prst="rect">
            <a:avLst/>
          </a:prstGeom>
          <a:noFill/>
        </p:spPr>
      </p:pic>
      <p:pic>
        <p:nvPicPr>
          <p:cNvPr id="7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4800203"/>
            <a:ext cx="1162050" cy="723900"/>
          </a:xfrm>
          <a:prstGeom prst="rect">
            <a:avLst/>
          </a:prstGeom>
          <a:noFill/>
        </p:spPr>
      </p:pic>
      <p:pic>
        <p:nvPicPr>
          <p:cNvPr id="8" name="Picture 3" descr="C:\Users\user\Desktop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-219075" y="5915025"/>
            <a:ext cx="1162050" cy="723900"/>
          </a:xfrm>
          <a:prstGeom prst="rect">
            <a:avLst/>
          </a:prstGeom>
          <a:noFill/>
        </p:spPr>
      </p:pic>
      <p:pic>
        <p:nvPicPr>
          <p:cNvPr id="6149" name="Picture 5" descr="C:\Users\user\Desktop\Новая папка\д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48680"/>
            <a:ext cx="3672408" cy="4716854"/>
          </a:xfrm>
          <a:prstGeom prst="rect">
            <a:avLst/>
          </a:prstGeom>
          <a:noFill/>
        </p:spPr>
      </p:pic>
      <p:pic>
        <p:nvPicPr>
          <p:cNvPr id="9" name="Содержимое 3" descr="0b083b2ab7b0fae1c385c8254129ab1d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076056" y="404664"/>
            <a:ext cx="3550038" cy="4896544"/>
          </a:xfrm>
          <a:prstGeom prst="rect">
            <a:avLst/>
          </a:prstGeom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899592" y="5373216"/>
            <a:ext cx="374441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42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 Макошь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– Всеобщая Мать, Хозяйка Жизни, Дарительница Урожая. Одним словом – Земля.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2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5373216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accent2"/>
                </a:solidFill>
                <a:latin typeface="Comic Sans MS" pitchFamily="66" charset="0"/>
              </a:rPr>
              <a:t>     ЧУР </a:t>
            </a:r>
            <a:r>
              <a:rPr lang="ru-RU" dirty="0" smtClean="0">
                <a:solidFill>
                  <a:schemeClr val="accent2"/>
                </a:solidFill>
                <a:latin typeface="Comic Sans MS" pitchFamily="66" charset="0"/>
              </a:rPr>
              <a:t>(Цур) - древний бог очага, оберегающий границы земельных владений-межей.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376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Верования языческой Руси  Окружающий мир  3 класс УМК «Школа XXI века</vt:lpstr>
      <vt:lpstr>Невидимые существа – добрые и злые духи</vt:lpstr>
      <vt:lpstr>Слайд 3</vt:lpstr>
      <vt:lpstr>Слайд 4</vt:lpstr>
      <vt:lpstr>Слайд 5</vt:lpstr>
      <vt:lpstr>Слайд 6</vt:lpstr>
      <vt:lpstr>Боги </vt:lpstr>
      <vt:lpstr>Слайд 8</vt:lpstr>
      <vt:lpstr>Слайд 9</vt:lpstr>
      <vt:lpstr>Слайд 10</vt:lpstr>
      <vt:lpstr>Народные праздники</vt:lpstr>
      <vt:lpstr>Слайд 12</vt:lpstr>
      <vt:lpstr>Картинная галерея</vt:lpstr>
      <vt:lpstr>Слайд 14</vt:lpstr>
      <vt:lpstr>Закрепление</vt:lpstr>
      <vt:lpstr>Слайд 16</vt:lpstr>
      <vt:lpstr>Слайд 17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135</cp:revision>
  <dcterms:created xsi:type="dcterms:W3CDTF">2015-07-15T14:55:49Z</dcterms:created>
  <dcterms:modified xsi:type="dcterms:W3CDTF">2015-07-28T16:49:19Z</dcterms:modified>
</cp:coreProperties>
</file>