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259" r:id="rId5"/>
    <p:sldId id="260" r:id="rId6"/>
    <p:sldId id="261" r:id="rId7"/>
    <p:sldId id="263" r:id="rId8"/>
    <p:sldId id="262" r:id="rId9"/>
    <p:sldId id="264" r:id="rId10"/>
    <p:sldId id="265" r:id="rId11"/>
    <p:sldId id="266" r:id="rId12"/>
    <p:sldId id="267" r:id="rId13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9900"/>
    <a:srgbClr val="FFFF66"/>
    <a:srgbClr val="FFFFCC"/>
    <a:srgbClr val="CC3300"/>
    <a:srgbClr val="FF0066"/>
    <a:srgbClr val="CC6600"/>
    <a:srgbClr val="FF6600"/>
    <a:srgbClr val="66006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6744D44-936F-4D2C-A07A-C4BE4B02AC7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47B5A8B-8263-4282-9266-EF7BB80278F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535CFC2-3392-4218-BEC0-743F65134FF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F5BD2B6-BDDF-48F0-BACD-D1D39A8FAA9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020037-66C9-459A-A8DF-42A94BCC633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F9BC907-E4F5-46C4-93A1-3DF2E040044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DCF6D5B-671C-43A2-9B76-86A59007376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E791A25-6226-4F83-812A-738AD83549E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D091417-C13E-4D4E-85D0-ABC2E6FBDAD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48996C5-6BE7-4D10-BAFF-55DFBFCC406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2692F71-FAEC-4D70-8F5E-643D28FCD00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>
              <a:defRPr/>
            </a:pPr>
            <a:fld id="{5F70D3E1-756D-4660-80A7-6741531FB45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jpe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jpeg"/><Relationship Id="rId3" Type="http://schemas.openxmlformats.org/officeDocument/2006/relationships/image" Target="../media/image23.png"/><Relationship Id="rId7" Type="http://schemas.openxmlformats.org/officeDocument/2006/relationships/image" Target="../media/image16.pn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14.jpeg"/><Relationship Id="rId9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png"/><Relationship Id="rId4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png"/><Relationship Id="rId4" Type="http://schemas.openxmlformats.org/officeDocument/2006/relationships/image" Target="../media/image1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11188" y="2133600"/>
            <a:ext cx="7772400" cy="1470025"/>
          </a:xfrm>
        </p:spPr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916238" y="5373688"/>
            <a:ext cx="3848100" cy="911225"/>
          </a:xfrm>
        </p:spPr>
        <p:txBody>
          <a:bodyPr/>
          <a:lstStyle/>
          <a:p>
            <a:pPr eaLnBrk="1" hangingPunct="1"/>
            <a:r>
              <a:rPr lang="ru-RU" sz="2400" smtClean="0">
                <a:solidFill>
                  <a:srgbClr val="990000"/>
                </a:solidFill>
                <a:latin typeface="Comic Sans MS" pitchFamily="66" charset="0"/>
              </a:rPr>
              <a:t>Окружающий мир</a:t>
            </a:r>
          </a:p>
          <a:p>
            <a:pPr eaLnBrk="1" hangingPunct="1"/>
            <a:r>
              <a:rPr lang="ru-RU" sz="2400" smtClean="0">
                <a:solidFill>
                  <a:srgbClr val="990000"/>
                </a:solidFill>
                <a:latin typeface="Comic Sans MS" pitchFamily="66" charset="0"/>
              </a:rPr>
              <a:t>3 класс</a:t>
            </a:r>
          </a:p>
        </p:txBody>
      </p:sp>
      <p:sp>
        <p:nvSpPr>
          <p:cNvPr id="2052" name="WordArt 4"/>
          <p:cNvSpPr>
            <a:spLocks noChangeArrowheads="1" noChangeShapeType="1" noTextEdit="1"/>
          </p:cNvSpPr>
          <p:nvPr/>
        </p:nvSpPr>
        <p:spPr bwMode="auto">
          <a:xfrm>
            <a:off x="900113" y="1916113"/>
            <a:ext cx="7267575" cy="762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4800" kern="10">
                <a:ln w="9525">
                  <a:solidFill>
                    <a:srgbClr val="9900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4D0808"/>
                    </a:gs>
                    <a:gs pos="14999">
                      <a:srgbClr val="FF0300"/>
                    </a:gs>
                    <a:gs pos="27499">
                      <a:srgbClr val="FF7A00"/>
                    </a:gs>
                    <a:gs pos="50000">
                      <a:srgbClr val="FFF200"/>
                    </a:gs>
                    <a:gs pos="72501">
                      <a:srgbClr val="FF7A00"/>
                    </a:gs>
                    <a:gs pos="85001">
                      <a:srgbClr val="FF0300"/>
                    </a:gs>
                    <a:gs pos="100000">
                      <a:srgbClr val="4D0808"/>
                    </a:gs>
                  </a:gsLst>
                  <a:lin ang="0" scaled="1"/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Impact"/>
              </a:rPr>
              <a:t>Великий круговорот жизни</a:t>
            </a:r>
          </a:p>
        </p:txBody>
      </p:sp>
      <p:pic>
        <p:nvPicPr>
          <p:cNvPr id="2053" name="Picture 5" descr="default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51275" y="404813"/>
            <a:ext cx="1550988" cy="1427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4" name="Picture 6" descr="uuu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63938" y="2781300"/>
            <a:ext cx="2447925" cy="2033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5" name="Picture 7" descr="uu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581775" y="3644900"/>
            <a:ext cx="2022475" cy="2738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6" name="Picture 9" descr="16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116013" y="4527550"/>
            <a:ext cx="2016125" cy="1512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33375"/>
            <a:ext cx="8229600" cy="1143000"/>
          </a:xfrm>
        </p:spPr>
        <p:txBody>
          <a:bodyPr/>
          <a:lstStyle/>
          <a:p>
            <a:pPr eaLnBrk="1" hangingPunct="1"/>
            <a:r>
              <a:rPr lang="ru-RU" sz="3600" smtClean="0">
                <a:solidFill>
                  <a:srgbClr val="0000FF"/>
                </a:solidFill>
                <a:latin typeface="Comic Sans MS" pitchFamily="66" charset="0"/>
              </a:rPr>
              <a:t>Огромную роль в круговороте жизни играет почва.</a:t>
            </a:r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95738" y="1412875"/>
            <a:ext cx="4608512" cy="5257800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sz="2800" smtClean="0"/>
              <a:t>	</a:t>
            </a:r>
            <a:r>
              <a:rPr lang="ru-RU" sz="2800" smtClean="0">
                <a:latin typeface="Comic Sans MS" pitchFamily="66" charset="0"/>
              </a:rPr>
              <a:t>Когда растения и животные умирают, их остатки попадают в почву и под действием организмов – разруши-телей превращаются в перегной. Из перегноя под действием бакте-рий образуются соли. А соли используют растения для роста и развития. Растениями питаются животные.</a:t>
            </a:r>
            <a:endParaRPr lang="ru-RU" sz="2800" smtClean="0"/>
          </a:p>
        </p:txBody>
      </p:sp>
      <p:pic>
        <p:nvPicPr>
          <p:cNvPr id="11269" name="Picture 5" descr="Рисунок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55650" y="1484313"/>
            <a:ext cx="3240088" cy="2325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70" name="Picture 6" descr="Рисунок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55650" y="4005263"/>
            <a:ext cx="3240088" cy="2297112"/>
          </a:xfrm>
          <a:prstGeom prst="rect">
            <a:avLst/>
          </a:prstGeom>
          <a:noFill/>
          <a:ln w="28575">
            <a:solidFill>
              <a:schemeClr val="bg2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11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0" dur="500"/>
                                        <p:tgtEl>
                                          <p:spTgt spid="11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12292" name="AutoShape 4"/>
          <p:cNvSpPr>
            <a:spLocks noChangeArrowheads="1"/>
          </p:cNvSpPr>
          <p:nvPr/>
        </p:nvSpPr>
        <p:spPr bwMode="auto">
          <a:xfrm>
            <a:off x="611188" y="3284538"/>
            <a:ext cx="2520950" cy="647700"/>
          </a:xfrm>
          <a:prstGeom prst="roundRect">
            <a:avLst>
              <a:gd name="adj" fmla="val 16667"/>
            </a:avLst>
          </a:prstGeom>
          <a:solidFill>
            <a:srgbClr val="008000"/>
          </a:solidFill>
          <a:ln w="28575">
            <a:solidFill>
              <a:srgbClr val="00CC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chemeClr val="bg1"/>
                </a:solidFill>
                <a:latin typeface="Comic Sans MS" pitchFamily="66" charset="0"/>
              </a:rPr>
              <a:t>Производители</a:t>
            </a:r>
          </a:p>
        </p:txBody>
      </p:sp>
      <p:sp>
        <p:nvSpPr>
          <p:cNvPr id="12293" name="AutoShape 5"/>
          <p:cNvSpPr>
            <a:spLocks noChangeArrowheads="1"/>
          </p:cNvSpPr>
          <p:nvPr/>
        </p:nvSpPr>
        <p:spPr bwMode="auto">
          <a:xfrm>
            <a:off x="3635375" y="1484313"/>
            <a:ext cx="2376488" cy="647700"/>
          </a:xfrm>
          <a:prstGeom prst="roundRect">
            <a:avLst>
              <a:gd name="adj" fmla="val 16667"/>
            </a:avLst>
          </a:prstGeom>
          <a:solidFill>
            <a:srgbClr val="0066FF"/>
          </a:solidFill>
          <a:ln w="28575">
            <a:solidFill>
              <a:srgbClr val="0033CC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chemeClr val="bg1"/>
                </a:solidFill>
                <a:latin typeface="Comic Sans MS" pitchFamily="66" charset="0"/>
              </a:rPr>
              <a:t>Потребители</a:t>
            </a:r>
          </a:p>
        </p:txBody>
      </p:sp>
      <p:sp>
        <p:nvSpPr>
          <p:cNvPr id="12294" name="AutoShape 6"/>
          <p:cNvSpPr>
            <a:spLocks noChangeArrowheads="1"/>
          </p:cNvSpPr>
          <p:nvPr/>
        </p:nvSpPr>
        <p:spPr bwMode="auto">
          <a:xfrm>
            <a:off x="6229350" y="3286125"/>
            <a:ext cx="2303463" cy="647700"/>
          </a:xfrm>
          <a:prstGeom prst="roundRect">
            <a:avLst>
              <a:gd name="adj" fmla="val 16667"/>
            </a:avLst>
          </a:prstGeom>
          <a:solidFill>
            <a:srgbClr val="FF0000"/>
          </a:solidFill>
          <a:ln w="28575">
            <a:solidFill>
              <a:srgbClr val="CC00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chemeClr val="bg1"/>
                </a:solidFill>
                <a:latin typeface="Comic Sans MS" pitchFamily="66" charset="0"/>
              </a:rPr>
              <a:t>Разрушители</a:t>
            </a:r>
          </a:p>
        </p:txBody>
      </p:sp>
      <p:sp>
        <p:nvSpPr>
          <p:cNvPr id="12295" name="AutoShape 7" descr="20"/>
          <p:cNvSpPr>
            <a:spLocks noChangeArrowheads="1"/>
          </p:cNvSpPr>
          <p:nvPr/>
        </p:nvSpPr>
        <p:spPr bwMode="auto">
          <a:xfrm>
            <a:off x="3563938" y="5013325"/>
            <a:ext cx="2520950" cy="1223963"/>
          </a:xfrm>
          <a:prstGeom prst="roundRect">
            <a:avLst>
              <a:gd name="adj" fmla="val 16667"/>
            </a:avLst>
          </a:prstGeom>
          <a:blipFill dpi="0" rotWithShape="1">
            <a:blip r:embed="rId2"/>
            <a:srcRect/>
            <a:stretch>
              <a:fillRect/>
            </a:stretch>
          </a:blipFill>
          <a:ln w="28575">
            <a:solidFill>
              <a:schemeClr val="bg2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ru-RU" sz="2400">
              <a:solidFill>
                <a:schemeClr val="bg1"/>
              </a:solidFill>
              <a:latin typeface="Comic Sans MS" pitchFamily="66" charset="0"/>
            </a:endParaRPr>
          </a:p>
          <a:p>
            <a:pPr algn="ctr"/>
            <a:r>
              <a:rPr lang="ru-RU" sz="2400">
                <a:latin typeface="Comic Sans MS" pitchFamily="66" charset="0"/>
              </a:rPr>
              <a:t>Запас</a:t>
            </a:r>
          </a:p>
          <a:p>
            <a:pPr algn="ctr"/>
            <a:r>
              <a:rPr lang="ru-RU" sz="2400">
                <a:latin typeface="Comic Sans MS" pitchFamily="66" charset="0"/>
              </a:rPr>
              <a:t>питательных</a:t>
            </a:r>
          </a:p>
          <a:p>
            <a:pPr algn="ctr"/>
            <a:r>
              <a:rPr lang="ru-RU" sz="2400">
                <a:solidFill>
                  <a:schemeClr val="bg1"/>
                </a:solidFill>
                <a:latin typeface="Comic Sans MS" pitchFamily="66" charset="0"/>
              </a:rPr>
              <a:t>веществ в почве</a:t>
            </a:r>
          </a:p>
          <a:p>
            <a:pPr algn="ctr"/>
            <a:endParaRPr lang="ru-RU" sz="2400">
              <a:solidFill>
                <a:schemeClr val="bg1"/>
              </a:solidFill>
              <a:latin typeface="Comic Sans MS" pitchFamily="66" charset="0"/>
            </a:endParaRPr>
          </a:p>
        </p:txBody>
      </p:sp>
      <p:pic>
        <p:nvPicPr>
          <p:cNvPr id="12296" name="Picture 8" descr="default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84213" y="549275"/>
            <a:ext cx="1262062" cy="1160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98" name="Oval 10"/>
          <p:cNvSpPr>
            <a:spLocks noChangeArrowheads="1"/>
          </p:cNvSpPr>
          <p:nvPr/>
        </p:nvSpPr>
        <p:spPr bwMode="auto">
          <a:xfrm>
            <a:off x="395288" y="1843088"/>
            <a:ext cx="1044575" cy="649287"/>
          </a:xfrm>
          <a:prstGeom prst="ellipse">
            <a:avLst/>
          </a:prstGeom>
          <a:solidFill>
            <a:srgbClr val="EAEAEA"/>
          </a:solidFill>
          <a:ln w="28575">
            <a:solidFill>
              <a:srgbClr val="B2B2B2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">
                <a:latin typeface="Comic Sans MS" pitchFamily="66" charset="0"/>
              </a:rPr>
              <a:t>Угл. </a:t>
            </a:r>
          </a:p>
          <a:p>
            <a:pPr algn="ctr"/>
            <a:r>
              <a:rPr lang="ru-RU" sz="2000">
                <a:latin typeface="Comic Sans MS" pitchFamily="66" charset="0"/>
              </a:rPr>
              <a:t>газ</a:t>
            </a:r>
          </a:p>
        </p:txBody>
      </p:sp>
      <p:sp>
        <p:nvSpPr>
          <p:cNvPr id="12301" name="Oval 13" descr="Водяные капли"/>
          <p:cNvSpPr>
            <a:spLocks noChangeArrowheads="1"/>
          </p:cNvSpPr>
          <p:nvPr/>
        </p:nvSpPr>
        <p:spPr bwMode="auto">
          <a:xfrm>
            <a:off x="395288" y="2565400"/>
            <a:ext cx="1042987" cy="647700"/>
          </a:xfrm>
          <a:prstGeom prst="ellipse">
            <a:avLst/>
          </a:prstGeom>
          <a:blipFill dpi="0" rotWithShape="1">
            <a:blip r:embed="rId4"/>
            <a:srcRect/>
            <a:tile tx="0" ty="0" sx="100000" sy="100000" flip="none" algn="tl"/>
          </a:blipFill>
          <a:ln w="28575">
            <a:solidFill>
              <a:srgbClr val="0066CC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">
                <a:latin typeface="Comic Sans MS" pitchFamily="66" charset="0"/>
              </a:rPr>
              <a:t>Вода</a:t>
            </a:r>
          </a:p>
          <a:p>
            <a:pPr algn="ctr"/>
            <a:r>
              <a:rPr lang="ru-RU" sz="2000">
                <a:latin typeface="Comic Sans MS" pitchFamily="66" charset="0"/>
              </a:rPr>
              <a:t>+ соли</a:t>
            </a:r>
          </a:p>
        </p:txBody>
      </p:sp>
      <p:pic>
        <p:nvPicPr>
          <p:cNvPr id="12303" name="Picture 15" descr="1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547813" y="1773238"/>
            <a:ext cx="1001712" cy="1368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304" name="AutoShape 16"/>
          <p:cNvSpPr>
            <a:spLocks noChangeArrowheads="1"/>
          </p:cNvSpPr>
          <p:nvPr/>
        </p:nvSpPr>
        <p:spPr bwMode="auto">
          <a:xfrm rot="-3295659">
            <a:off x="2189162" y="2019301"/>
            <a:ext cx="1897063" cy="1306512"/>
          </a:xfrm>
          <a:custGeom>
            <a:avLst/>
            <a:gdLst>
              <a:gd name="T0" fmla="*/ 907253 w 21600"/>
              <a:gd name="T1" fmla="*/ 605 h 21600"/>
              <a:gd name="T2" fmla="*/ 164149 w 21600"/>
              <a:gd name="T3" fmla="*/ 426068 h 21600"/>
              <a:gd name="T4" fmla="*/ 915772 w 21600"/>
              <a:gd name="T5" fmla="*/ 135006 h 21600"/>
              <a:gd name="T6" fmla="*/ 1997361 w 21600"/>
              <a:gd name="T7" fmla="*/ 272492 h 21600"/>
              <a:gd name="T8" fmla="*/ 1857365 w 21600"/>
              <a:gd name="T9" fmla="*/ 583938 h 21600"/>
              <a:gd name="T10" fmla="*/ 1405056 w 21600"/>
              <a:gd name="T11" fmla="*/ 487522 h 216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3163 w 21600"/>
              <a:gd name="T19" fmla="*/ 3163 h 21600"/>
              <a:gd name="T20" fmla="*/ 18437 w 21600"/>
              <a:gd name="T21" fmla="*/ 18437 h 2160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1600" h="21600">
                <a:moveTo>
                  <a:pt x="18386" y="6801"/>
                </a:moveTo>
                <a:cubicBezTo>
                  <a:pt x="16902" y="3986"/>
                  <a:pt x="13982" y="2224"/>
                  <a:pt x="10800" y="2224"/>
                </a:cubicBezTo>
                <a:cubicBezTo>
                  <a:pt x="7348" y="2223"/>
                  <a:pt x="4232" y="4293"/>
                  <a:pt x="2894" y="7475"/>
                </a:cubicBezTo>
                <a:lnTo>
                  <a:pt x="844" y="6612"/>
                </a:lnTo>
                <a:cubicBezTo>
                  <a:pt x="2529" y="2606"/>
                  <a:pt x="6453" y="-1"/>
                  <a:pt x="10800" y="0"/>
                </a:cubicBezTo>
                <a:cubicBezTo>
                  <a:pt x="14807" y="0"/>
                  <a:pt x="18485" y="2219"/>
                  <a:pt x="20354" y="5764"/>
                </a:cubicBezTo>
                <a:lnTo>
                  <a:pt x="22742" y="4505"/>
                </a:lnTo>
                <a:lnTo>
                  <a:pt x="21148" y="9654"/>
                </a:lnTo>
                <a:lnTo>
                  <a:pt x="15998" y="8060"/>
                </a:lnTo>
                <a:lnTo>
                  <a:pt x="18386" y="6801"/>
                </a:lnTo>
                <a:close/>
              </a:path>
            </a:pathLst>
          </a:custGeom>
          <a:solidFill>
            <a:srgbClr val="FF6600"/>
          </a:solidFill>
          <a:ln w="28575">
            <a:solidFill>
              <a:srgbClr val="CC66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2305" name="Text Box 17"/>
          <p:cNvSpPr txBox="1">
            <a:spLocks noChangeArrowheads="1"/>
          </p:cNvSpPr>
          <p:nvPr/>
        </p:nvSpPr>
        <p:spPr bwMode="auto">
          <a:xfrm>
            <a:off x="2627313" y="2276475"/>
            <a:ext cx="1909762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2000">
                <a:latin typeface="Comic Sans MS" pitchFamily="66" charset="0"/>
              </a:rPr>
              <a:t>Органические</a:t>
            </a:r>
          </a:p>
          <a:p>
            <a:pPr algn="ctr"/>
            <a:r>
              <a:rPr lang="ru-RU" sz="2000">
                <a:latin typeface="Comic Sans MS" pitchFamily="66" charset="0"/>
              </a:rPr>
              <a:t>вещества</a:t>
            </a:r>
          </a:p>
        </p:txBody>
      </p:sp>
      <p:pic>
        <p:nvPicPr>
          <p:cNvPr id="12306" name="Picture 18" descr="17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563938" y="476250"/>
            <a:ext cx="1236662" cy="998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307" name="Picture 19" descr="55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716463" y="342900"/>
            <a:ext cx="1800225" cy="1111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308" name="AutoShape 20"/>
          <p:cNvSpPr>
            <a:spLocks noChangeArrowheads="1"/>
          </p:cNvSpPr>
          <p:nvPr/>
        </p:nvSpPr>
        <p:spPr bwMode="auto">
          <a:xfrm rot="6617338">
            <a:off x="5491163" y="4011613"/>
            <a:ext cx="1897062" cy="1306512"/>
          </a:xfrm>
          <a:custGeom>
            <a:avLst/>
            <a:gdLst>
              <a:gd name="T0" fmla="*/ 907252 w 21600"/>
              <a:gd name="T1" fmla="*/ 605 h 21600"/>
              <a:gd name="T2" fmla="*/ 164149 w 21600"/>
              <a:gd name="T3" fmla="*/ 426068 h 21600"/>
              <a:gd name="T4" fmla="*/ 915772 w 21600"/>
              <a:gd name="T5" fmla="*/ 135006 h 21600"/>
              <a:gd name="T6" fmla="*/ 1997360 w 21600"/>
              <a:gd name="T7" fmla="*/ 272492 h 21600"/>
              <a:gd name="T8" fmla="*/ 1857364 w 21600"/>
              <a:gd name="T9" fmla="*/ 583938 h 21600"/>
              <a:gd name="T10" fmla="*/ 1405055 w 21600"/>
              <a:gd name="T11" fmla="*/ 487522 h 216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3163 w 21600"/>
              <a:gd name="T19" fmla="*/ 3163 h 21600"/>
              <a:gd name="T20" fmla="*/ 18437 w 21600"/>
              <a:gd name="T21" fmla="*/ 18437 h 2160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1600" h="21600">
                <a:moveTo>
                  <a:pt x="18386" y="6801"/>
                </a:moveTo>
                <a:cubicBezTo>
                  <a:pt x="16902" y="3986"/>
                  <a:pt x="13982" y="2224"/>
                  <a:pt x="10800" y="2224"/>
                </a:cubicBezTo>
                <a:cubicBezTo>
                  <a:pt x="7348" y="2223"/>
                  <a:pt x="4232" y="4293"/>
                  <a:pt x="2894" y="7475"/>
                </a:cubicBezTo>
                <a:lnTo>
                  <a:pt x="844" y="6612"/>
                </a:lnTo>
                <a:cubicBezTo>
                  <a:pt x="2529" y="2606"/>
                  <a:pt x="6453" y="-1"/>
                  <a:pt x="10800" y="0"/>
                </a:cubicBezTo>
                <a:cubicBezTo>
                  <a:pt x="14807" y="0"/>
                  <a:pt x="18485" y="2219"/>
                  <a:pt x="20354" y="5764"/>
                </a:cubicBezTo>
                <a:lnTo>
                  <a:pt x="22742" y="4505"/>
                </a:lnTo>
                <a:lnTo>
                  <a:pt x="21148" y="9654"/>
                </a:lnTo>
                <a:lnTo>
                  <a:pt x="15998" y="8060"/>
                </a:lnTo>
                <a:lnTo>
                  <a:pt x="18386" y="6801"/>
                </a:lnTo>
                <a:close/>
              </a:path>
            </a:pathLst>
          </a:custGeom>
          <a:solidFill>
            <a:srgbClr val="FF6600"/>
          </a:solidFill>
          <a:ln w="28575">
            <a:solidFill>
              <a:srgbClr val="CC66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2309" name="AutoShape 21"/>
          <p:cNvSpPr>
            <a:spLocks noChangeArrowheads="1"/>
          </p:cNvSpPr>
          <p:nvPr/>
        </p:nvSpPr>
        <p:spPr bwMode="auto">
          <a:xfrm rot="3312781">
            <a:off x="5418137" y="1898651"/>
            <a:ext cx="1897063" cy="1306512"/>
          </a:xfrm>
          <a:custGeom>
            <a:avLst/>
            <a:gdLst>
              <a:gd name="T0" fmla="*/ 907253 w 21600"/>
              <a:gd name="T1" fmla="*/ 605 h 21600"/>
              <a:gd name="T2" fmla="*/ 164149 w 21600"/>
              <a:gd name="T3" fmla="*/ 426068 h 21600"/>
              <a:gd name="T4" fmla="*/ 915772 w 21600"/>
              <a:gd name="T5" fmla="*/ 135006 h 21600"/>
              <a:gd name="T6" fmla="*/ 1997361 w 21600"/>
              <a:gd name="T7" fmla="*/ 272492 h 21600"/>
              <a:gd name="T8" fmla="*/ 1857365 w 21600"/>
              <a:gd name="T9" fmla="*/ 583938 h 21600"/>
              <a:gd name="T10" fmla="*/ 1405056 w 21600"/>
              <a:gd name="T11" fmla="*/ 487522 h 216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3163 w 21600"/>
              <a:gd name="T19" fmla="*/ 3163 h 21600"/>
              <a:gd name="T20" fmla="*/ 18437 w 21600"/>
              <a:gd name="T21" fmla="*/ 18437 h 2160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1600" h="21600">
                <a:moveTo>
                  <a:pt x="18386" y="6801"/>
                </a:moveTo>
                <a:cubicBezTo>
                  <a:pt x="16902" y="3986"/>
                  <a:pt x="13982" y="2224"/>
                  <a:pt x="10800" y="2224"/>
                </a:cubicBezTo>
                <a:cubicBezTo>
                  <a:pt x="7348" y="2223"/>
                  <a:pt x="4232" y="4293"/>
                  <a:pt x="2894" y="7475"/>
                </a:cubicBezTo>
                <a:lnTo>
                  <a:pt x="844" y="6612"/>
                </a:lnTo>
                <a:cubicBezTo>
                  <a:pt x="2529" y="2606"/>
                  <a:pt x="6453" y="-1"/>
                  <a:pt x="10800" y="0"/>
                </a:cubicBezTo>
                <a:cubicBezTo>
                  <a:pt x="14807" y="0"/>
                  <a:pt x="18485" y="2219"/>
                  <a:pt x="20354" y="5764"/>
                </a:cubicBezTo>
                <a:lnTo>
                  <a:pt x="22742" y="4505"/>
                </a:lnTo>
                <a:lnTo>
                  <a:pt x="21148" y="9654"/>
                </a:lnTo>
                <a:lnTo>
                  <a:pt x="15998" y="8060"/>
                </a:lnTo>
                <a:lnTo>
                  <a:pt x="18386" y="6801"/>
                </a:lnTo>
                <a:close/>
              </a:path>
            </a:pathLst>
          </a:custGeom>
          <a:solidFill>
            <a:srgbClr val="FF6600"/>
          </a:solidFill>
          <a:ln w="28575">
            <a:solidFill>
              <a:srgbClr val="CC66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2310" name="AutoShape 22"/>
          <p:cNvSpPr>
            <a:spLocks noChangeArrowheads="1"/>
          </p:cNvSpPr>
          <p:nvPr/>
        </p:nvSpPr>
        <p:spPr bwMode="auto">
          <a:xfrm rot="-7971313">
            <a:off x="2249488" y="4011613"/>
            <a:ext cx="1897062" cy="1306512"/>
          </a:xfrm>
          <a:custGeom>
            <a:avLst/>
            <a:gdLst>
              <a:gd name="T0" fmla="*/ 907252 w 21600"/>
              <a:gd name="T1" fmla="*/ 605 h 21600"/>
              <a:gd name="T2" fmla="*/ 164149 w 21600"/>
              <a:gd name="T3" fmla="*/ 426068 h 21600"/>
              <a:gd name="T4" fmla="*/ 915772 w 21600"/>
              <a:gd name="T5" fmla="*/ 135006 h 21600"/>
              <a:gd name="T6" fmla="*/ 1997360 w 21600"/>
              <a:gd name="T7" fmla="*/ 272492 h 21600"/>
              <a:gd name="T8" fmla="*/ 1857364 w 21600"/>
              <a:gd name="T9" fmla="*/ 583938 h 21600"/>
              <a:gd name="T10" fmla="*/ 1405055 w 21600"/>
              <a:gd name="T11" fmla="*/ 487522 h 216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3163 w 21600"/>
              <a:gd name="T19" fmla="*/ 3163 h 21600"/>
              <a:gd name="T20" fmla="*/ 18437 w 21600"/>
              <a:gd name="T21" fmla="*/ 18437 h 2160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1600" h="21600">
                <a:moveTo>
                  <a:pt x="18386" y="6801"/>
                </a:moveTo>
                <a:cubicBezTo>
                  <a:pt x="16902" y="3986"/>
                  <a:pt x="13982" y="2224"/>
                  <a:pt x="10800" y="2224"/>
                </a:cubicBezTo>
                <a:cubicBezTo>
                  <a:pt x="7348" y="2223"/>
                  <a:pt x="4232" y="4293"/>
                  <a:pt x="2894" y="7475"/>
                </a:cubicBezTo>
                <a:lnTo>
                  <a:pt x="844" y="6612"/>
                </a:lnTo>
                <a:cubicBezTo>
                  <a:pt x="2529" y="2606"/>
                  <a:pt x="6453" y="-1"/>
                  <a:pt x="10800" y="0"/>
                </a:cubicBezTo>
                <a:cubicBezTo>
                  <a:pt x="14807" y="0"/>
                  <a:pt x="18485" y="2219"/>
                  <a:pt x="20354" y="5764"/>
                </a:cubicBezTo>
                <a:lnTo>
                  <a:pt x="22742" y="4505"/>
                </a:lnTo>
                <a:lnTo>
                  <a:pt x="21148" y="9654"/>
                </a:lnTo>
                <a:lnTo>
                  <a:pt x="15998" y="8060"/>
                </a:lnTo>
                <a:lnTo>
                  <a:pt x="18386" y="6801"/>
                </a:lnTo>
                <a:close/>
              </a:path>
            </a:pathLst>
          </a:custGeom>
          <a:solidFill>
            <a:srgbClr val="FF6600"/>
          </a:solidFill>
          <a:ln w="28575">
            <a:solidFill>
              <a:srgbClr val="CC66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2311" name="Text Box 23"/>
          <p:cNvSpPr txBox="1">
            <a:spLocks noChangeArrowheads="1"/>
          </p:cNvSpPr>
          <p:nvPr/>
        </p:nvSpPr>
        <p:spPr bwMode="auto">
          <a:xfrm>
            <a:off x="5038725" y="2276475"/>
            <a:ext cx="1909763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2000">
                <a:latin typeface="Comic Sans MS" pitchFamily="66" charset="0"/>
              </a:rPr>
              <a:t>Органические</a:t>
            </a:r>
          </a:p>
          <a:p>
            <a:pPr algn="ctr"/>
            <a:r>
              <a:rPr lang="ru-RU" sz="2000">
                <a:latin typeface="Comic Sans MS" pitchFamily="66" charset="0"/>
              </a:rPr>
              <a:t>вещества</a:t>
            </a:r>
          </a:p>
        </p:txBody>
      </p:sp>
      <p:sp>
        <p:nvSpPr>
          <p:cNvPr id="12312" name="Text Box 24"/>
          <p:cNvSpPr txBox="1">
            <a:spLocks noChangeArrowheads="1"/>
          </p:cNvSpPr>
          <p:nvPr/>
        </p:nvSpPr>
        <p:spPr bwMode="auto">
          <a:xfrm>
            <a:off x="4937125" y="4365625"/>
            <a:ext cx="2192338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2000">
                <a:latin typeface="Comic Sans MS" pitchFamily="66" charset="0"/>
              </a:rPr>
              <a:t>Неорганические</a:t>
            </a:r>
          </a:p>
          <a:p>
            <a:pPr algn="ctr"/>
            <a:r>
              <a:rPr lang="ru-RU" sz="2000">
                <a:latin typeface="Comic Sans MS" pitchFamily="66" charset="0"/>
              </a:rPr>
              <a:t>вещества</a:t>
            </a:r>
          </a:p>
        </p:txBody>
      </p:sp>
      <p:pic>
        <p:nvPicPr>
          <p:cNvPr id="12313" name="Picture 25" descr="16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7451725" y="2382838"/>
            <a:ext cx="1119188" cy="839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314" name="Picture 26" descr="Рисунок2jmm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7451725" y="3933825"/>
            <a:ext cx="1223963" cy="85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315" name="Text Box 27"/>
          <p:cNvSpPr txBox="1">
            <a:spLocks noChangeArrowheads="1"/>
          </p:cNvSpPr>
          <p:nvPr/>
        </p:nvSpPr>
        <p:spPr bwMode="auto">
          <a:xfrm>
            <a:off x="2555875" y="4365625"/>
            <a:ext cx="2192338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2000">
                <a:latin typeface="Comic Sans MS" pitchFamily="66" charset="0"/>
              </a:rPr>
              <a:t>Неорганические</a:t>
            </a:r>
          </a:p>
          <a:p>
            <a:pPr algn="ctr"/>
            <a:r>
              <a:rPr lang="ru-RU" sz="2000">
                <a:latin typeface="Comic Sans MS" pitchFamily="66" charset="0"/>
              </a:rPr>
              <a:t>вещества</a:t>
            </a:r>
          </a:p>
        </p:txBody>
      </p:sp>
      <p:sp>
        <p:nvSpPr>
          <p:cNvPr id="12316" name="AutoShape 28"/>
          <p:cNvSpPr>
            <a:spLocks noChangeArrowheads="1"/>
          </p:cNvSpPr>
          <p:nvPr/>
        </p:nvSpPr>
        <p:spPr bwMode="auto">
          <a:xfrm>
            <a:off x="3348038" y="3500438"/>
            <a:ext cx="2808287" cy="288925"/>
          </a:xfrm>
          <a:prstGeom prst="rightArrow">
            <a:avLst>
              <a:gd name="adj1" fmla="val 49454"/>
              <a:gd name="adj2" fmla="val 177476"/>
            </a:avLst>
          </a:prstGeom>
          <a:solidFill>
            <a:srgbClr val="FF6600"/>
          </a:solidFill>
          <a:ln w="28575">
            <a:solidFill>
              <a:srgbClr val="CC66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23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12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12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123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500"/>
                                        <p:tgtEl>
                                          <p:spTgt spid="123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9" dur="500"/>
                                        <p:tgtEl>
                                          <p:spTgt spid="123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12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123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500"/>
                                        <p:tgtEl>
                                          <p:spTgt spid="123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3" dur="500"/>
                                        <p:tgtEl>
                                          <p:spTgt spid="123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6" dur="500"/>
                                        <p:tgtEl>
                                          <p:spTgt spid="123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9" dur="500"/>
                                        <p:tgtEl>
                                          <p:spTgt spid="12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123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5" dur="500"/>
                                        <p:tgtEl>
                                          <p:spTgt spid="12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8" dur="500"/>
                                        <p:tgtEl>
                                          <p:spTgt spid="12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3" dur="500"/>
                                        <p:tgtEl>
                                          <p:spTgt spid="123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6" dur="500"/>
                                        <p:tgtEl>
                                          <p:spTgt spid="123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9" dur="500"/>
                                        <p:tgtEl>
                                          <p:spTgt spid="122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4" dur="500"/>
                                        <p:tgtEl>
                                          <p:spTgt spid="123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7" dur="500"/>
                                        <p:tgtEl>
                                          <p:spTgt spid="12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2" grpId="0" animBg="1"/>
      <p:bldP spid="12293" grpId="0" animBg="1"/>
      <p:bldP spid="12294" grpId="0" animBg="1"/>
      <p:bldP spid="12295" grpId="0" animBg="1"/>
      <p:bldP spid="12298" grpId="0" animBg="1"/>
      <p:bldP spid="12301" grpId="0" animBg="1"/>
      <p:bldP spid="12304" grpId="0" animBg="1"/>
      <p:bldP spid="12305" grpId="0"/>
      <p:bldP spid="12308" grpId="0" animBg="1"/>
      <p:bldP spid="12309" grpId="0" animBg="1"/>
      <p:bldP spid="12310" grpId="0" animBg="1"/>
      <p:bldP spid="12311" grpId="0"/>
      <p:bldP spid="12312" grpId="0"/>
      <p:bldP spid="12315" grpId="0"/>
      <p:bldP spid="1231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>
                <a:solidFill>
                  <a:srgbClr val="FF0066"/>
                </a:solidFill>
                <a:latin typeface="Comic Sans MS" pitchFamily="66" charset="0"/>
              </a:rPr>
              <a:t>Подведём итоги.</a:t>
            </a:r>
          </a:p>
        </p:txBody>
      </p:sp>
      <p:pic>
        <p:nvPicPr>
          <p:cNvPr id="13316" name="Picture 4" descr="Рисунок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55650" y="2276475"/>
            <a:ext cx="2801938" cy="295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7" name="Rectangle 5"/>
          <p:cNvSpPr>
            <a:spLocks noChangeArrowheads="1"/>
          </p:cNvSpPr>
          <p:nvPr/>
        </p:nvSpPr>
        <p:spPr bwMode="auto">
          <a:xfrm>
            <a:off x="3625850" y="1196975"/>
            <a:ext cx="5122863" cy="5400675"/>
          </a:xfrm>
          <a:prstGeom prst="rect">
            <a:avLst/>
          </a:prstGeom>
          <a:solidFill>
            <a:srgbClr val="FFFFCC"/>
          </a:solidFill>
          <a:ln w="28575">
            <a:solidFill>
              <a:srgbClr val="CC6600"/>
            </a:solidFill>
            <a:miter lim="800000"/>
            <a:headEnd/>
            <a:tailEnd/>
          </a:ln>
        </p:spPr>
        <p:txBody>
          <a:bodyPr/>
          <a:lstStyle/>
          <a:p>
            <a:pPr marL="609600" indent="-609600">
              <a:spcBef>
                <a:spcPct val="20000"/>
              </a:spcBef>
              <a:buFontTx/>
              <a:buAutoNum type="arabicPeriod"/>
            </a:pPr>
            <a:r>
              <a:rPr lang="ru-RU" sz="2800">
                <a:solidFill>
                  <a:srgbClr val="CC3300"/>
                </a:solidFill>
                <a:latin typeface="Comic Sans MS" pitchFamily="66" charset="0"/>
              </a:rPr>
              <a:t>Назовите основные звенья круговорота жизни?</a:t>
            </a:r>
          </a:p>
          <a:p>
            <a:pPr marL="609600" indent="-609600">
              <a:spcBef>
                <a:spcPct val="20000"/>
              </a:spcBef>
              <a:buFontTx/>
              <a:buAutoNum type="arabicPeriod"/>
            </a:pPr>
            <a:r>
              <a:rPr lang="ru-RU" sz="2800">
                <a:solidFill>
                  <a:srgbClr val="006600"/>
                </a:solidFill>
                <a:latin typeface="Comic Sans MS" pitchFamily="66" charset="0"/>
              </a:rPr>
              <a:t>Почему растения назва-ны организмами- произ-водителями, а животные - потребителями?</a:t>
            </a:r>
          </a:p>
          <a:p>
            <a:pPr marL="609600" indent="-609600">
              <a:spcBef>
                <a:spcPct val="20000"/>
              </a:spcBef>
              <a:buFontTx/>
              <a:buAutoNum type="arabicPeriod"/>
            </a:pPr>
            <a:r>
              <a:rPr lang="ru-RU" sz="2800">
                <a:solidFill>
                  <a:srgbClr val="0000CC"/>
                </a:solidFill>
                <a:latin typeface="Comic Sans MS" pitchFamily="66" charset="0"/>
              </a:rPr>
              <a:t>Что ты знаешь об орга-низмах-разрушителях?</a:t>
            </a:r>
          </a:p>
          <a:p>
            <a:pPr marL="609600" indent="-609600">
              <a:spcBef>
                <a:spcPct val="20000"/>
              </a:spcBef>
              <a:buFontTx/>
              <a:buAutoNum type="arabicPeriod"/>
            </a:pPr>
            <a:r>
              <a:rPr lang="ru-RU" sz="2800">
                <a:solidFill>
                  <a:srgbClr val="FF0066"/>
                </a:solidFill>
                <a:latin typeface="Comic Sans MS" pitchFamily="66" charset="0"/>
              </a:rPr>
              <a:t>Какова роль почвы в круговороте жизни?</a:t>
            </a:r>
          </a:p>
          <a:p>
            <a:pPr marL="609600" indent="-609600">
              <a:spcBef>
                <a:spcPct val="20000"/>
              </a:spcBef>
            </a:pPr>
            <a:endParaRPr lang="ru-RU" sz="2800">
              <a:solidFill>
                <a:srgbClr val="006666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133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133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133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0825" y="3933825"/>
            <a:ext cx="8435975" cy="2735263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smtClean="0"/>
              <a:t>	</a:t>
            </a:r>
            <a:r>
              <a:rPr lang="ru-RU" sz="2800" smtClean="0">
                <a:latin typeface="Comic Sans MS" pitchFamily="66" charset="0"/>
              </a:rPr>
              <a:t>Однажды мудрый Лев Муфаса сказал своему сыну Симбе: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sz="2800" smtClean="0">
                <a:latin typeface="Comic Sans MS" pitchFamily="66" charset="0"/>
              </a:rPr>
              <a:t>	</a:t>
            </a:r>
            <a:r>
              <a:rPr lang="ru-RU" sz="2800" smtClean="0">
                <a:solidFill>
                  <a:srgbClr val="006600"/>
                </a:solidFill>
                <a:latin typeface="Comic Sans MS" pitchFamily="66" charset="0"/>
              </a:rPr>
              <a:t>- Всё, что ты видишь вокруг, находится в очень хрупком равновесии, сынок.</a:t>
            </a:r>
            <a:r>
              <a:rPr lang="ru-RU" sz="2800" smtClean="0">
                <a:latin typeface="Comic Sans MS" pitchFamily="66" charset="0"/>
              </a:rPr>
              <a:t> </a:t>
            </a:r>
            <a:r>
              <a:rPr lang="ru-RU" sz="2800" smtClean="0">
                <a:solidFill>
                  <a:srgbClr val="006600"/>
                </a:solidFill>
                <a:latin typeface="Comic Sans MS" pitchFamily="66" charset="0"/>
              </a:rPr>
              <a:t>Надо уважать все живые существа - от ползающих муравьёв до несущихся антилоп.  </a:t>
            </a:r>
            <a:endParaRPr lang="ru-RU" sz="2800" smtClean="0">
              <a:solidFill>
                <a:srgbClr val="006600"/>
              </a:solidFill>
            </a:endParaRPr>
          </a:p>
        </p:txBody>
      </p:sp>
      <p:pic>
        <p:nvPicPr>
          <p:cNvPr id="4101" name="Picture 5" descr="1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47813" y="476250"/>
            <a:ext cx="5832475" cy="3479800"/>
          </a:xfrm>
          <a:prstGeom prst="rect">
            <a:avLst/>
          </a:prstGeom>
          <a:noFill/>
          <a:ln w="28575">
            <a:solidFill>
              <a:schemeClr val="bg2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81" name="Picture 9" descr="1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42988" y="620713"/>
            <a:ext cx="2443162" cy="2454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3083" name="AutoShape 11"/>
          <p:cNvSpPr>
            <a:spLocks noChangeArrowheads="1"/>
          </p:cNvSpPr>
          <p:nvPr/>
        </p:nvSpPr>
        <p:spPr bwMode="auto">
          <a:xfrm>
            <a:off x="755650" y="765175"/>
            <a:ext cx="3240088" cy="2517775"/>
          </a:xfrm>
          <a:prstGeom prst="cloudCallout">
            <a:avLst>
              <a:gd name="adj1" fmla="val 76750"/>
              <a:gd name="adj2" fmla="val 22069"/>
            </a:avLst>
          </a:prstGeom>
          <a:noFill/>
          <a:ln w="28575">
            <a:solidFill>
              <a:schemeClr val="bg2"/>
            </a:solidFill>
            <a:round/>
            <a:headEnd/>
            <a:tailEnd/>
          </a:ln>
        </p:spPr>
        <p:txBody>
          <a:bodyPr/>
          <a:lstStyle/>
          <a:p>
            <a:pPr algn="ctr"/>
            <a:endParaRPr lang="ru-RU">
              <a:solidFill>
                <a:schemeClr val="bg2"/>
              </a:solidFill>
            </a:endParaRPr>
          </a:p>
        </p:txBody>
      </p:sp>
      <p:sp>
        <p:nvSpPr>
          <p:cNvPr id="410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5229225"/>
            <a:ext cx="8229600" cy="1401763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ru-RU" sz="2800" smtClean="0">
                <a:latin typeface="Comic Sans MS" pitchFamily="66" charset="0"/>
              </a:rPr>
              <a:t>	 </a:t>
            </a:r>
            <a:r>
              <a:rPr lang="ru-RU" sz="2800" smtClean="0">
                <a:solidFill>
                  <a:srgbClr val="006600"/>
                </a:solidFill>
                <a:latin typeface="Comic Sans MS" pitchFamily="66" charset="0"/>
              </a:rPr>
              <a:t>- Но ведь мы едим антилоп! – воскликнул  </a:t>
            </a:r>
          </a:p>
          <a:p>
            <a:pPr eaLnBrk="1" hangingPunct="1">
              <a:buFontTx/>
              <a:buNone/>
            </a:pPr>
            <a:r>
              <a:rPr lang="ru-RU" sz="2800" smtClean="0">
                <a:solidFill>
                  <a:srgbClr val="006600"/>
                </a:solidFill>
                <a:latin typeface="Comic Sans MS" pitchFamily="66" charset="0"/>
              </a:rPr>
              <a:t>      Симба.</a:t>
            </a:r>
          </a:p>
        </p:txBody>
      </p:sp>
      <p:pic>
        <p:nvPicPr>
          <p:cNvPr id="3084" name="Picture 12" descr="1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3800" y="1916113"/>
            <a:ext cx="3067050" cy="3206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30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0" dur="500"/>
                                        <p:tgtEl>
                                          <p:spTgt spid="30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3" dur="500"/>
                                        <p:tgtEl>
                                          <p:spTgt spid="30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8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414338"/>
            <a:ext cx="8229600" cy="1143000"/>
          </a:xfrm>
        </p:spPr>
        <p:txBody>
          <a:bodyPr/>
          <a:lstStyle/>
          <a:p>
            <a:pPr eaLnBrk="1" hangingPunct="1"/>
            <a:r>
              <a:rPr lang="ru-RU" sz="3600" smtClean="0">
                <a:solidFill>
                  <a:srgbClr val="FF0000"/>
                </a:solidFill>
                <a:latin typeface="Comic Sans MS" pitchFamily="66" charset="0"/>
              </a:rPr>
              <a:t>Как вы понимаете слова </a:t>
            </a:r>
            <a:br>
              <a:rPr lang="ru-RU" sz="3600" smtClean="0">
                <a:solidFill>
                  <a:srgbClr val="FF0000"/>
                </a:solidFill>
                <a:latin typeface="Comic Sans MS" pitchFamily="66" charset="0"/>
              </a:rPr>
            </a:br>
            <a:r>
              <a:rPr lang="ru-RU" sz="3600" smtClean="0">
                <a:solidFill>
                  <a:srgbClr val="FF0000"/>
                </a:solidFill>
                <a:latin typeface="Comic Sans MS" pitchFamily="66" charset="0"/>
              </a:rPr>
              <a:t>мудрого Льва ?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95738" y="1773238"/>
            <a:ext cx="4402137" cy="4319587"/>
          </a:xfrm>
          <a:solidFill>
            <a:srgbClr val="FFFF99"/>
          </a:solidFill>
          <a:ln w="28575">
            <a:solidFill>
              <a:srgbClr val="CC9900"/>
            </a:solidFill>
          </a:ln>
        </p:spPr>
        <p:txBody>
          <a:bodyPr/>
          <a:lstStyle/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smtClean="0"/>
              <a:t>	</a:t>
            </a:r>
            <a:r>
              <a:rPr lang="ru-RU" smtClean="0">
                <a:solidFill>
                  <a:srgbClr val="006600"/>
                </a:solidFill>
              </a:rPr>
              <a:t>- </a:t>
            </a:r>
            <a:r>
              <a:rPr lang="ru-RU" sz="2800" smtClean="0">
                <a:solidFill>
                  <a:srgbClr val="006600"/>
                </a:solidFill>
                <a:latin typeface="Comic Sans MS" pitchFamily="66" charset="0"/>
              </a:rPr>
              <a:t>Верно. Но дай мне объяснить.  Когда мы умираем, наши тела превращаются в траву. Антилопы потом едят её. Таким образом, все мы являемся частицей большого круговорота жизни. </a:t>
            </a:r>
            <a:endParaRPr lang="ru-RU" smtClean="0">
              <a:solidFill>
                <a:srgbClr val="006600"/>
              </a:solidFill>
            </a:endParaRPr>
          </a:p>
        </p:txBody>
      </p:sp>
      <p:pic>
        <p:nvPicPr>
          <p:cNvPr id="5126" name="Picture 6" descr="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1188" y="1846263"/>
            <a:ext cx="3243262" cy="4103687"/>
          </a:xfrm>
          <a:prstGeom prst="rect">
            <a:avLst/>
          </a:prstGeom>
          <a:noFill/>
          <a:ln w="28575">
            <a:solidFill>
              <a:schemeClr val="bg2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123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123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12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4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2" grpId="0"/>
      <p:bldP spid="5123" grpId="0" build="p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4365625"/>
            <a:ext cx="8229600" cy="2016125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sz="2800" smtClean="0">
                <a:latin typeface="Comic Sans MS" pitchFamily="66" charset="0"/>
              </a:rPr>
              <a:t>	</a:t>
            </a:r>
            <a:r>
              <a:rPr lang="ru-RU" sz="2800" smtClean="0">
                <a:solidFill>
                  <a:srgbClr val="006600"/>
                </a:solidFill>
                <a:latin typeface="Comic Sans MS" pitchFamily="66" charset="0"/>
              </a:rPr>
              <a:t>Король Лев был совершенно прав. Кругово-рот жизни действительно существует, и каждый живой организм является его частицей! Сегодня на уроке мы рассмотрим, как происходит круговорот жизни на Земле.</a:t>
            </a:r>
          </a:p>
        </p:txBody>
      </p:sp>
      <p:pic>
        <p:nvPicPr>
          <p:cNvPr id="6148" name="Picture 4" descr="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84438" y="549275"/>
            <a:ext cx="3879850" cy="3846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" dur="5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4724400"/>
            <a:ext cx="8229600" cy="1401763"/>
          </a:xfrm>
        </p:spPr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7173" name="AutoShape 5"/>
          <p:cNvSpPr>
            <a:spLocks noChangeArrowheads="1"/>
          </p:cNvSpPr>
          <p:nvPr/>
        </p:nvSpPr>
        <p:spPr bwMode="auto">
          <a:xfrm>
            <a:off x="684213" y="1989138"/>
            <a:ext cx="4248150" cy="647700"/>
          </a:xfrm>
          <a:prstGeom prst="roundRect">
            <a:avLst>
              <a:gd name="adj" fmla="val 16667"/>
            </a:avLst>
          </a:prstGeom>
          <a:solidFill>
            <a:srgbClr val="008000"/>
          </a:solidFill>
          <a:ln w="28575">
            <a:solidFill>
              <a:srgbClr val="00CC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chemeClr val="bg1"/>
                </a:solidFill>
                <a:latin typeface="Comic Sans MS" pitchFamily="66" charset="0"/>
              </a:rPr>
              <a:t>Организмы-производители</a:t>
            </a:r>
          </a:p>
        </p:txBody>
      </p:sp>
      <p:sp>
        <p:nvSpPr>
          <p:cNvPr id="7174" name="AutoShape 6"/>
          <p:cNvSpPr>
            <a:spLocks noChangeArrowheads="1"/>
          </p:cNvSpPr>
          <p:nvPr/>
        </p:nvSpPr>
        <p:spPr bwMode="auto">
          <a:xfrm>
            <a:off x="1979613" y="4941888"/>
            <a:ext cx="4248150" cy="647700"/>
          </a:xfrm>
          <a:prstGeom prst="roundRect">
            <a:avLst>
              <a:gd name="adj" fmla="val 16667"/>
            </a:avLst>
          </a:prstGeom>
          <a:solidFill>
            <a:srgbClr val="FF0000"/>
          </a:solidFill>
          <a:ln w="28575">
            <a:solidFill>
              <a:srgbClr val="CC00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chemeClr val="bg1"/>
                </a:solidFill>
                <a:latin typeface="Comic Sans MS" pitchFamily="66" charset="0"/>
              </a:rPr>
              <a:t>Организмы-разрушители</a:t>
            </a:r>
          </a:p>
        </p:txBody>
      </p:sp>
      <p:sp>
        <p:nvSpPr>
          <p:cNvPr id="7175" name="AutoShape 7"/>
          <p:cNvSpPr>
            <a:spLocks noChangeArrowheads="1"/>
          </p:cNvSpPr>
          <p:nvPr/>
        </p:nvSpPr>
        <p:spPr bwMode="auto">
          <a:xfrm>
            <a:off x="1258888" y="3500438"/>
            <a:ext cx="4248150" cy="647700"/>
          </a:xfrm>
          <a:prstGeom prst="roundRect">
            <a:avLst>
              <a:gd name="adj" fmla="val 16667"/>
            </a:avLst>
          </a:prstGeom>
          <a:solidFill>
            <a:srgbClr val="0066FF"/>
          </a:solidFill>
          <a:ln w="28575">
            <a:solidFill>
              <a:srgbClr val="0033CC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chemeClr val="bg1"/>
                </a:solidFill>
                <a:latin typeface="Comic Sans MS" pitchFamily="66" charset="0"/>
              </a:rPr>
              <a:t>Организмы-потребители</a:t>
            </a:r>
          </a:p>
        </p:txBody>
      </p:sp>
      <p:pic>
        <p:nvPicPr>
          <p:cNvPr id="7179" name="Picture 11" descr="1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516688" y="1125538"/>
            <a:ext cx="1584325" cy="1728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414338"/>
            <a:ext cx="8229600" cy="1143000"/>
          </a:xfrm>
        </p:spPr>
        <p:txBody>
          <a:bodyPr/>
          <a:lstStyle/>
          <a:p>
            <a:pPr eaLnBrk="1" hangingPunct="1"/>
            <a:r>
              <a:rPr lang="ru-RU" sz="3600" smtClean="0">
                <a:solidFill>
                  <a:srgbClr val="0033CC"/>
                </a:solidFill>
                <a:latin typeface="Comic Sans MS" pitchFamily="66" charset="0"/>
              </a:rPr>
              <a:t>Основу круговорота составляют три группы организмов:</a:t>
            </a:r>
          </a:p>
        </p:txBody>
      </p:sp>
      <p:pic>
        <p:nvPicPr>
          <p:cNvPr id="7180" name="Picture 12" descr="1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732588" y="2852738"/>
            <a:ext cx="1458912" cy="1728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81" name="Picture 13" descr="1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588125" y="4797425"/>
            <a:ext cx="1728788" cy="129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7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7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7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7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7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3" grpId="0" animBg="1"/>
      <p:bldP spid="7174" grpId="0" animBg="1"/>
      <p:bldP spid="717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20" name="Picture 4" descr="1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32138" y="1052513"/>
            <a:ext cx="2986087" cy="3259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>
                <a:solidFill>
                  <a:srgbClr val="FF0000"/>
                </a:solidFill>
                <a:latin typeface="Comic Sans MS" pitchFamily="66" charset="0"/>
              </a:rPr>
              <a:t>Организмы – производители.</a:t>
            </a:r>
          </a:p>
        </p:txBody>
      </p:sp>
      <p:sp>
        <p:nvSpPr>
          <p:cNvPr id="819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9750" y="4292600"/>
            <a:ext cx="8064500" cy="2087563"/>
          </a:xfrm>
          <a:solidFill>
            <a:srgbClr val="FFFF66"/>
          </a:solidFill>
          <a:ln w="28575">
            <a:solidFill>
              <a:srgbClr val="CC9900"/>
            </a:solidFill>
          </a:ln>
        </p:spPr>
        <p:txBody>
          <a:bodyPr/>
          <a:lstStyle/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sz="2400" smtClean="0">
                <a:latin typeface="Comic Sans MS" pitchFamily="66" charset="0"/>
              </a:rPr>
              <a:t>К этой группе учёные-экологи относят </a:t>
            </a:r>
            <a:r>
              <a:rPr lang="ru-RU" sz="2400" b="1" u="sng" smtClean="0">
                <a:solidFill>
                  <a:srgbClr val="0000FF"/>
                </a:solidFill>
                <a:latin typeface="Comic Sans MS" pitchFamily="66" charset="0"/>
              </a:rPr>
              <a:t>растения</a:t>
            </a:r>
            <a:r>
              <a:rPr lang="ru-RU" sz="2400" smtClean="0">
                <a:latin typeface="Comic Sans MS" pitchFamily="66" charset="0"/>
              </a:rPr>
              <a:t>, т.к.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sz="2400" smtClean="0">
                <a:latin typeface="Comic Sans MS" pitchFamily="66" charset="0"/>
              </a:rPr>
              <a:t>только растения</a:t>
            </a:r>
            <a:r>
              <a:rPr lang="ru-RU" sz="2400" smtClean="0">
                <a:solidFill>
                  <a:srgbClr val="FF0000"/>
                </a:solidFill>
                <a:latin typeface="Comic Sans MS" pitchFamily="66" charset="0"/>
              </a:rPr>
              <a:t> способны</a:t>
            </a:r>
            <a:r>
              <a:rPr lang="ru-RU" sz="2400" smtClean="0">
                <a:latin typeface="Comic Sans MS" pitchFamily="66" charset="0"/>
              </a:rPr>
              <a:t> использовать энергию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sz="2400" smtClean="0">
                <a:latin typeface="Comic Sans MS" pitchFamily="66" charset="0"/>
              </a:rPr>
              <a:t>Солнца, создавать, </a:t>
            </a:r>
            <a:r>
              <a:rPr lang="ru-RU" sz="2400" smtClean="0">
                <a:solidFill>
                  <a:srgbClr val="FF0000"/>
                </a:solidFill>
                <a:latin typeface="Comic Sans MS" pitchFamily="66" charset="0"/>
              </a:rPr>
              <a:t>производить питательные 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sz="2400" smtClean="0">
                <a:solidFill>
                  <a:srgbClr val="FF0000"/>
                </a:solidFill>
                <a:latin typeface="Comic Sans MS" pitchFamily="66" charset="0"/>
              </a:rPr>
              <a:t>вещества</a:t>
            </a:r>
            <a:r>
              <a:rPr lang="ru-RU" sz="2400" smtClean="0">
                <a:latin typeface="Comic Sans MS" pitchFamily="66" charset="0"/>
              </a:rPr>
              <a:t> (сахар, крахмал) из  углекислого газа,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sz="2400" smtClean="0">
                <a:latin typeface="Comic Sans MS" pitchFamily="66" charset="0"/>
              </a:rPr>
              <a:t>воды и неорганических соединений (солей).</a:t>
            </a:r>
            <a:endParaRPr lang="ru-RU" sz="2400" smtClean="0"/>
          </a:p>
        </p:txBody>
      </p:sp>
      <p:pic>
        <p:nvPicPr>
          <p:cNvPr id="8197" name="Picture 5" descr="default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659563" y="1196975"/>
            <a:ext cx="1223962" cy="1125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Group 6"/>
          <p:cNvGrpSpPr>
            <a:grpSpLocks/>
          </p:cNvGrpSpPr>
          <p:nvPr/>
        </p:nvGrpSpPr>
        <p:grpSpPr bwMode="auto">
          <a:xfrm>
            <a:off x="611188" y="1412875"/>
            <a:ext cx="3168650" cy="720725"/>
            <a:chOff x="204" y="572"/>
            <a:chExt cx="2086" cy="589"/>
          </a:xfrm>
        </p:grpSpPr>
        <p:sp>
          <p:nvSpPr>
            <p:cNvPr id="8204" name="Oval 7"/>
            <p:cNvSpPr>
              <a:spLocks noChangeArrowheads="1"/>
            </p:cNvSpPr>
            <p:nvPr/>
          </p:nvSpPr>
          <p:spPr bwMode="auto">
            <a:xfrm>
              <a:off x="204" y="572"/>
              <a:ext cx="1542" cy="589"/>
            </a:xfrm>
            <a:prstGeom prst="ellipse">
              <a:avLst/>
            </a:prstGeom>
            <a:solidFill>
              <a:srgbClr val="EAEAEA"/>
            </a:solidFill>
            <a:ln w="28575">
              <a:solidFill>
                <a:srgbClr val="B2B2B2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ru-RU" sz="2000">
                  <a:latin typeface="Comic Sans MS" pitchFamily="66" charset="0"/>
                </a:rPr>
                <a:t>Углекислый </a:t>
              </a:r>
            </a:p>
            <a:p>
              <a:pPr algn="ctr"/>
              <a:r>
                <a:rPr lang="ru-RU" sz="2000">
                  <a:latin typeface="Comic Sans MS" pitchFamily="66" charset="0"/>
                </a:rPr>
                <a:t>газ</a:t>
              </a:r>
            </a:p>
          </p:txBody>
        </p:sp>
        <p:sp>
          <p:nvSpPr>
            <p:cNvPr id="8205" name="Line 8"/>
            <p:cNvSpPr>
              <a:spLocks noChangeShapeType="1"/>
            </p:cNvSpPr>
            <p:nvPr/>
          </p:nvSpPr>
          <p:spPr bwMode="auto">
            <a:xfrm>
              <a:off x="1746" y="845"/>
              <a:ext cx="544" cy="0"/>
            </a:xfrm>
            <a:prstGeom prst="line">
              <a:avLst/>
            </a:prstGeom>
            <a:noFill/>
            <a:ln w="57150">
              <a:solidFill>
                <a:srgbClr val="4D4D4D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9225" name="Oval 9" descr="Водяные капли"/>
          <p:cNvSpPr>
            <a:spLocks noChangeArrowheads="1"/>
          </p:cNvSpPr>
          <p:nvPr/>
        </p:nvSpPr>
        <p:spPr bwMode="auto">
          <a:xfrm>
            <a:off x="539750" y="3213100"/>
            <a:ext cx="2663825" cy="863600"/>
          </a:xfrm>
          <a:prstGeom prst="ellipse">
            <a:avLst/>
          </a:prstGeom>
          <a:blipFill dpi="0" rotWithShape="1">
            <a:blip r:embed="rId4"/>
            <a:srcRect/>
            <a:tile tx="0" ty="0" sx="100000" sy="100000" flip="none" algn="tl"/>
          </a:blipFill>
          <a:ln w="28575">
            <a:solidFill>
              <a:srgbClr val="0066CC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">
                <a:latin typeface="Comic Sans MS" pitchFamily="66" charset="0"/>
              </a:rPr>
              <a:t>Вода</a:t>
            </a:r>
          </a:p>
          <a:p>
            <a:pPr algn="ctr"/>
            <a:r>
              <a:rPr lang="ru-RU" sz="2000">
                <a:latin typeface="Comic Sans MS" pitchFamily="66" charset="0"/>
              </a:rPr>
              <a:t>+ растворённые</a:t>
            </a:r>
          </a:p>
          <a:p>
            <a:pPr algn="ctr"/>
            <a:r>
              <a:rPr lang="ru-RU" sz="2000">
                <a:latin typeface="Comic Sans MS" pitchFamily="66" charset="0"/>
              </a:rPr>
              <a:t>соли</a:t>
            </a:r>
          </a:p>
        </p:txBody>
      </p:sp>
      <p:sp>
        <p:nvSpPr>
          <p:cNvPr id="9226" name="Line 10"/>
          <p:cNvSpPr>
            <a:spLocks noChangeShapeType="1"/>
          </p:cNvSpPr>
          <p:nvPr/>
        </p:nvSpPr>
        <p:spPr bwMode="auto">
          <a:xfrm>
            <a:off x="3203575" y="3644900"/>
            <a:ext cx="647700" cy="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9227" name="Oval 11"/>
          <p:cNvSpPr>
            <a:spLocks noChangeArrowheads="1"/>
          </p:cNvSpPr>
          <p:nvPr/>
        </p:nvSpPr>
        <p:spPr bwMode="auto">
          <a:xfrm>
            <a:off x="3995738" y="1557338"/>
            <a:ext cx="1584325" cy="720725"/>
          </a:xfrm>
          <a:prstGeom prst="ellipse">
            <a:avLst/>
          </a:prstGeom>
          <a:solidFill>
            <a:schemeClr val="bg1"/>
          </a:solidFill>
          <a:ln w="28575">
            <a:solidFill>
              <a:srgbClr val="0080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">
                <a:solidFill>
                  <a:srgbClr val="008000"/>
                </a:solidFill>
                <a:latin typeface="Comic Sans MS" pitchFamily="66" charset="0"/>
              </a:rPr>
              <a:t>Сахар</a:t>
            </a:r>
          </a:p>
          <a:p>
            <a:pPr algn="ctr"/>
            <a:r>
              <a:rPr lang="ru-RU" sz="2000">
                <a:solidFill>
                  <a:srgbClr val="008000"/>
                </a:solidFill>
                <a:latin typeface="Comic Sans MS" pitchFamily="66" charset="0"/>
              </a:rPr>
              <a:t>Крахмал</a:t>
            </a:r>
          </a:p>
        </p:txBody>
      </p:sp>
      <p:sp>
        <p:nvSpPr>
          <p:cNvPr id="9228" name="Line 12"/>
          <p:cNvSpPr>
            <a:spLocks noChangeShapeType="1"/>
          </p:cNvSpPr>
          <p:nvPr/>
        </p:nvSpPr>
        <p:spPr bwMode="auto">
          <a:xfrm flipH="1">
            <a:off x="5580063" y="1700213"/>
            <a:ext cx="1079500" cy="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9229" name="Oval 13" descr="Водяные капли"/>
          <p:cNvSpPr>
            <a:spLocks noChangeArrowheads="1"/>
          </p:cNvSpPr>
          <p:nvPr/>
        </p:nvSpPr>
        <p:spPr bwMode="auto">
          <a:xfrm>
            <a:off x="539750" y="3213100"/>
            <a:ext cx="2663825" cy="863600"/>
          </a:xfrm>
          <a:prstGeom prst="ellipse">
            <a:avLst/>
          </a:prstGeom>
          <a:blipFill dpi="0" rotWithShape="1">
            <a:blip r:embed="rId4"/>
            <a:srcRect/>
            <a:tile tx="0" ty="0" sx="100000" sy="100000" flip="none" algn="tl"/>
          </a:blipFill>
          <a:ln w="28575">
            <a:solidFill>
              <a:srgbClr val="0066CC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">
                <a:latin typeface="Comic Sans MS" pitchFamily="66" charset="0"/>
              </a:rPr>
              <a:t>Вода</a:t>
            </a:r>
          </a:p>
          <a:p>
            <a:pPr algn="ctr"/>
            <a:r>
              <a:rPr lang="ru-RU" sz="2000">
                <a:latin typeface="Comic Sans MS" pitchFamily="66" charset="0"/>
              </a:rPr>
              <a:t>+ растворённые</a:t>
            </a:r>
          </a:p>
          <a:p>
            <a:pPr algn="ctr"/>
            <a:r>
              <a:rPr lang="ru-RU" sz="2000">
                <a:latin typeface="Comic Sans MS" pitchFamily="66" charset="0"/>
              </a:rPr>
              <a:t>соли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9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9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500"/>
                                        <p:tgtEl>
                                          <p:spTgt spid="9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9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9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6" grpId="0" animBg="1"/>
      <p:bldP spid="9227" grpId="0" animBg="1"/>
      <p:bldP spid="922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>
                <a:solidFill>
                  <a:srgbClr val="FF0000"/>
                </a:solidFill>
                <a:latin typeface="Comic Sans MS" pitchFamily="66" charset="0"/>
              </a:rPr>
              <a:t>Организмы – потребители.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11188" y="5014913"/>
            <a:ext cx="7859712" cy="1366837"/>
          </a:xfrm>
          <a:solidFill>
            <a:srgbClr val="FFFF66"/>
          </a:solidFill>
          <a:ln w="28575">
            <a:solidFill>
              <a:srgbClr val="CC9900"/>
            </a:solidFill>
          </a:ln>
        </p:spPr>
        <p:txBody>
          <a:bodyPr/>
          <a:lstStyle/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smtClean="0"/>
              <a:t>	</a:t>
            </a:r>
            <a:r>
              <a:rPr lang="ru-RU" sz="2800" smtClean="0">
                <a:latin typeface="Comic Sans MS" pitchFamily="66" charset="0"/>
              </a:rPr>
              <a:t>К этой группе относятся </a:t>
            </a:r>
            <a:r>
              <a:rPr lang="ru-RU" sz="2800" b="1" u="sng" smtClean="0">
                <a:solidFill>
                  <a:srgbClr val="0000FF"/>
                </a:solidFill>
                <a:latin typeface="Comic Sans MS" pitchFamily="66" charset="0"/>
              </a:rPr>
              <a:t>животные</a:t>
            </a:r>
            <a:r>
              <a:rPr lang="ru-RU" sz="2800" smtClean="0">
                <a:latin typeface="Comic Sans MS" pitchFamily="66" charset="0"/>
              </a:rPr>
              <a:t>, т.к. они потребляют вещества производимые растениями.</a:t>
            </a:r>
            <a:endParaRPr lang="ru-RU" smtClean="0"/>
          </a:p>
        </p:txBody>
      </p:sp>
      <p:pic>
        <p:nvPicPr>
          <p:cNvPr id="8196" name="Picture 4" descr="1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4213" y="1557338"/>
            <a:ext cx="2640012" cy="2881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8" name="Picture 6" descr="1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3800" y="1341438"/>
            <a:ext cx="1655763" cy="1336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9" name="Picture 7" descr="uu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659563" y="1773238"/>
            <a:ext cx="1862137" cy="2520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00" name="Picture 8" descr="5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148263" y="3213100"/>
            <a:ext cx="2085975" cy="1287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201" name="AutoShape 9"/>
          <p:cNvSpPr>
            <a:spLocks noChangeArrowheads="1"/>
          </p:cNvSpPr>
          <p:nvPr/>
        </p:nvSpPr>
        <p:spPr bwMode="auto">
          <a:xfrm>
            <a:off x="3203575" y="2781300"/>
            <a:ext cx="1800225" cy="647700"/>
          </a:xfrm>
          <a:custGeom>
            <a:avLst/>
            <a:gdLst>
              <a:gd name="T0" fmla="*/ 1350169 w 21600"/>
              <a:gd name="T1" fmla="*/ 0 h 21600"/>
              <a:gd name="T2" fmla="*/ 0 w 21600"/>
              <a:gd name="T3" fmla="*/ 323850 h 21600"/>
              <a:gd name="T4" fmla="*/ 1350169 w 21600"/>
              <a:gd name="T5" fmla="*/ 647700 h 21600"/>
              <a:gd name="T6" fmla="*/ 1800225 w 21600"/>
              <a:gd name="T7" fmla="*/ 32385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rgbClr val="FF0000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8202" name="Text Box 10"/>
          <p:cNvSpPr txBox="1">
            <a:spLocks noChangeArrowheads="1"/>
          </p:cNvSpPr>
          <p:nvPr/>
        </p:nvSpPr>
        <p:spPr bwMode="auto">
          <a:xfrm>
            <a:off x="3059113" y="2133600"/>
            <a:ext cx="1909762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2000">
                <a:latin typeface="Comic Sans MS" pitchFamily="66" charset="0"/>
              </a:rPr>
              <a:t>Органические</a:t>
            </a:r>
          </a:p>
          <a:p>
            <a:pPr algn="ctr"/>
            <a:r>
              <a:rPr lang="ru-RU" sz="2000">
                <a:latin typeface="Comic Sans MS" pitchFamily="66" charset="0"/>
              </a:rPr>
              <a:t>вещества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8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8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8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8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8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01" grpId="0" animBg="1"/>
      <p:bldP spid="820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>
                <a:solidFill>
                  <a:srgbClr val="FF0000"/>
                </a:solidFill>
                <a:latin typeface="Comic Sans MS" pitchFamily="66" charset="0"/>
              </a:rPr>
              <a:t>Организмы – разрушители.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9750" y="4292600"/>
            <a:ext cx="8075613" cy="2089150"/>
          </a:xfrm>
          <a:solidFill>
            <a:srgbClr val="FFFF66"/>
          </a:solidFill>
          <a:ln w="28575">
            <a:solidFill>
              <a:srgbClr val="CC9900"/>
            </a:solidFill>
          </a:ln>
        </p:spPr>
        <p:txBody>
          <a:bodyPr/>
          <a:lstStyle/>
          <a:p>
            <a:pPr eaLnBrk="1" hangingPunct="1">
              <a:buFontTx/>
              <a:buNone/>
            </a:pPr>
            <a:r>
              <a:rPr lang="ru-RU" sz="2800" smtClean="0"/>
              <a:t>	</a:t>
            </a:r>
            <a:r>
              <a:rPr lang="ru-RU" sz="2400" smtClean="0">
                <a:latin typeface="Comic Sans MS" pitchFamily="66" charset="0"/>
              </a:rPr>
              <a:t>Это </a:t>
            </a:r>
            <a:r>
              <a:rPr lang="ru-RU" sz="2400" b="1" u="sng" smtClean="0">
                <a:solidFill>
                  <a:srgbClr val="0000FF"/>
                </a:solidFill>
                <a:latin typeface="Comic Sans MS" pitchFamily="66" charset="0"/>
              </a:rPr>
              <a:t>бактерии, грибы и черви</a:t>
            </a:r>
            <a:r>
              <a:rPr lang="ru-RU" sz="2400" smtClean="0">
                <a:latin typeface="Comic Sans MS" pitchFamily="66" charset="0"/>
              </a:rPr>
              <a:t>. Они разрушают остатки мёртвых животных и растений. Благодаря им эти остатки перегнивают, а затем перегной разлагается и образует необходимые растениям соли.</a:t>
            </a:r>
          </a:p>
        </p:txBody>
      </p:sp>
      <p:pic>
        <p:nvPicPr>
          <p:cNvPr id="10244" name="Picture 4" descr="1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334125" y="1978025"/>
            <a:ext cx="2125663" cy="1595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5" name="Picture 5" descr="1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55650" y="1812925"/>
            <a:ext cx="1760538" cy="1760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6" name="Picture 6" descr="19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700338" y="1839913"/>
            <a:ext cx="1716087" cy="173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7" name="Picture 7" descr="Рисунок2jmm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500563" y="2276475"/>
            <a:ext cx="1800225" cy="1258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8" name="Picture 8" descr="1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300788" y="1989138"/>
            <a:ext cx="2125662" cy="1595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0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10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10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10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389</TotalTime>
  <Words>147</Words>
  <Application>Microsoft Office PowerPoint</Application>
  <PresentationFormat>Экран (4:3)</PresentationFormat>
  <Paragraphs>62</Paragraphs>
  <Slides>12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6" baseType="lpstr">
      <vt:lpstr>Arial</vt:lpstr>
      <vt:lpstr>Calibri</vt:lpstr>
      <vt:lpstr>Comic Sans MS</vt:lpstr>
      <vt:lpstr>Оформление по умолчанию</vt:lpstr>
      <vt:lpstr>Слайд 1</vt:lpstr>
      <vt:lpstr>Слайд 2</vt:lpstr>
      <vt:lpstr>Слайд 3</vt:lpstr>
      <vt:lpstr>Как вы понимаете слова  мудрого Льва ?</vt:lpstr>
      <vt:lpstr>Слайд 5</vt:lpstr>
      <vt:lpstr>Основу круговорота составляют три группы организмов:</vt:lpstr>
      <vt:lpstr>Организмы – производители.</vt:lpstr>
      <vt:lpstr>Организмы – потребители.</vt:lpstr>
      <vt:lpstr>Организмы – разрушители.</vt:lpstr>
      <vt:lpstr>Огромную роль в круговороте жизни играет почва.</vt:lpstr>
      <vt:lpstr>Слайд 11</vt:lpstr>
      <vt:lpstr>Подведём итоги.</vt:lpstr>
    </vt:vector>
  </TitlesOfParts>
  <Company>MoBIL GROUP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Усова</cp:lastModifiedBy>
  <cp:revision>9</cp:revision>
  <dcterms:created xsi:type="dcterms:W3CDTF">2011-11-04T15:54:23Z</dcterms:created>
  <dcterms:modified xsi:type="dcterms:W3CDTF">2015-11-26T05:39:27Z</dcterms:modified>
</cp:coreProperties>
</file>