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3752" autoAdjust="0"/>
    <p:restoredTop sz="94660"/>
  </p:normalViewPr>
  <p:slideViewPr>
    <p:cSldViewPr>
      <p:cViewPr varScale="1">
        <p:scale>
          <a:sx n="68" d="100"/>
          <a:sy n="68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55648B-45EF-419D-95EC-F9A050592E1A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FEEEC3-1178-4469-8C5F-9776EBBD4B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55648B-45EF-419D-95EC-F9A050592E1A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FEEEC3-1178-4469-8C5F-9776EBBD4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55648B-45EF-419D-95EC-F9A050592E1A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FEEEC3-1178-4469-8C5F-9776EBBD4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55648B-45EF-419D-95EC-F9A050592E1A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FEEEC3-1178-4469-8C5F-9776EBBD4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55648B-45EF-419D-95EC-F9A050592E1A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FEEEC3-1178-4469-8C5F-9776EBBD4B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55648B-45EF-419D-95EC-F9A050592E1A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FEEEC3-1178-4469-8C5F-9776EBBD4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55648B-45EF-419D-95EC-F9A050592E1A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FEEEC3-1178-4469-8C5F-9776EBBD4BB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55648B-45EF-419D-95EC-F9A050592E1A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FEEEC3-1178-4469-8C5F-9776EBBD4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55648B-45EF-419D-95EC-F9A050592E1A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FEEEC3-1178-4469-8C5F-9776EBBD4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B55648B-45EF-419D-95EC-F9A050592E1A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5FEEEC3-1178-4469-8C5F-9776EBBD4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BB55648B-45EF-419D-95EC-F9A050592E1A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55FEEEC3-1178-4469-8C5F-9776EBBD4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B55648B-45EF-419D-95EC-F9A050592E1A}" type="datetimeFigureOut">
              <a:rPr lang="ru-RU" smtClean="0"/>
              <a:pPr/>
              <a:t>13.04.2016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55FEEEC3-1178-4469-8C5F-9776EBBD4B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Yangtze-Three-Gorges-Dam-proizvodstvo-ehlektroehnergii-iz-vozobnovlyaemykh-istochnikov-v-vedushhikh-stranakh-mir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9128733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71670" y="285728"/>
            <a:ext cx="6900882" cy="2000264"/>
          </a:xfrm>
        </p:spPr>
        <p:txBody>
          <a:bodyPr/>
          <a:lstStyle/>
          <a:p>
            <a:pPr algn="r"/>
            <a:r>
              <a:rPr lang="ru-RU" b="0" dirty="0" smtClean="0">
                <a:solidFill>
                  <a:schemeClr val="tx2">
                    <a:lumMod val="50000"/>
                  </a:schemeClr>
                </a:solidFill>
              </a:rPr>
              <a:t>Топ-5 самых крупных Гидроэлектростанций мира</a:t>
            </a:r>
            <a:r>
              <a:rPr lang="ru-RU" b="0" dirty="0" smtClean="0"/>
              <a:t/>
            </a:r>
            <a:br>
              <a:rPr lang="ru-RU" b="0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857892"/>
            <a:ext cx="6086492" cy="842962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bolsh-ges-3-640x42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7" y="0"/>
            <a:ext cx="8786843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12064"/>
            <a:ext cx="8715404" cy="98811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ГЭС обеспечивает 85% всего энергопотребления Венесуэлы;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28596" y="1643050"/>
            <a:ext cx="871540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>
                <a:effectLst>
                  <a:reflection blurRad="6350" stA="55000" endA="300" endPos="45500" dir="5400000" sy="-100000" algn="bl" rotWithShape="0"/>
                </a:effectLst>
                <a:latin typeface="+mj-lt"/>
              </a:rPr>
              <a:t>станция расположена на высоте 272 м над уровнем моря;</a:t>
            </a:r>
          </a:p>
          <a:p>
            <a:pPr>
              <a:buFont typeface="Wingdings" pitchFamily="2" charset="2"/>
              <a:buChar char="v"/>
            </a:pPr>
            <a:endParaRPr lang="ru-RU" sz="2800" dirty="0" smtClean="0">
              <a:effectLst>
                <a:reflection blurRad="6350" stA="55000" endA="300" endPos="45500" dir="5400000" sy="-100000" algn="bl" rotWithShape="0"/>
              </a:effectLst>
              <a:latin typeface="+mj-lt"/>
            </a:endParaRP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effectLst>
                  <a:reflection blurRad="6350" stA="55000" endA="300" endPos="45500" dir="5400000" sy="-100000" algn="bl" rotWithShape="0"/>
                </a:effectLst>
                <a:latin typeface="+mj-lt"/>
              </a:rPr>
              <a:t>высота плотины составляет 162 м, а ее протяженность превышает 1,3 км;</a:t>
            </a:r>
          </a:p>
          <a:p>
            <a:pPr>
              <a:buFont typeface="Wingdings" pitchFamily="2" charset="2"/>
              <a:buChar char="v"/>
            </a:pPr>
            <a:endParaRPr lang="ru-RU" sz="2800" dirty="0" smtClean="0">
              <a:effectLst>
                <a:reflection blurRad="6350" stA="55000" endA="300" endPos="45500" dir="5400000" sy="-100000" algn="bl" rotWithShape="0"/>
              </a:effectLst>
              <a:latin typeface="+mj-lt"/>
            </a:endParaRP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effectLst>
                  <a:reflection blurRad="6350" stA="55000" endA="300" endPos="45500" dir="5400000" sy="-100000" algn="bl" rotWithShape="0"/>
                </a:effectLst>
                <a:latin typeface="+mj-lt"/>
              </a:rPr>
              <a:t>внутренний интерьер станции имеет декоративное оформление от известнейших художников Венесуэлы.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KMO_120232_06236_2_t218_16100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0"/>
            <a:ext cx="8771074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4443418" cy="2131118"/>
          </a:xfrm>
        </p:spPr>
        <p:txBody>
          <a:bodyPr/>
          <a:lstStyle/>
          <a:p>
            <a:r>
              <a:rPr lang="ru-RU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tx1"/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4 место</a:t>
            </a:r>
            <a:r>
              <a:rPr lang="ru-RU" dirty="0" smtClean="0"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dirty="0" smtClean="0"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</a:rPr>
            </a:br>
            <a:r>
              <a:rPr lang="ru-RU" dirty="0" smtClean="0"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«</a:t>
            </a:r>
            <a:r>
              <a:rPr lang="ru-RU" dirty="0" err="1" smtClean="0"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Черчилл-Фолс</a:t>
            </a:r>
            <a:r>
              <a:rPr lang="ru-RU" dirty="0" smtClean="0">
                <a:solidFill>
                  <a:schemeClr val="tx1"/>
                </a:solidFill>
                <a:effectLst>
                  <a:reflection blurRad="6350" stA="55000" endA="300" endPos="45500" dir="5400000" sy="-100000" algn="bl" rotWithShape="0"/>
                </a:effectLst>
              </a:rPr>
              <a:t>»</a:t>
            </a:r>
            <a:r>
              <a:rPr lang="ru-RU" dirty="0" smtClean="0">
                <a:effectLst>
                  <a:reflection blurRad="6350" stA="55000" endA="300" endPos="45500" dir="5400000" sy="-100000" algn="bl" rotWithShape="0"/>
                </a:effectLst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072198" y="1000108"/>
            <a:ext cx="2857520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400" dirty="0" smtClean="0">
                <a:effectLst>
                  <a:reflection blurRad="6350" stA="55000" endA="300" endPos="45500" dir="5400000" sy="-100000" algn="bl" rotWithShape="0"/>
                </a:effectLst>
              </a:rPr>
              <a:t>Деривационная ГЭС на реке </a:t>
            </a:r>
            <a:r>
              <a:rPr lang="ru-RU" sz="2400" dirty="0" err="1" smtClean="0">
                <a:effectLst>
                  <a:reflection blurRad="6350" stA="55000" endA="300" endPos="45500" dir="5400000" sy="-100000" algn="bl" rotWithShape="0"/>
                </a:effectLst>
              </a:rPr>
              <a:t>Черчилл</a:t>
            </a:r>
            <a:r>
              <a:rPr lang="ru-RU" sz="2400" dirty="0" smtClean="0">
                <a:effectLst>
                  <a:reflection blurRad="6350" stA="55000" endA="300" endPos="45500" dir="5400000" sy="-100000" algn="bl" rotWithShape="0"/>
                </a:effectLst>
              </a:rPr>
              <a:t> в провинции Канады Ньюфаундленд и </a:t>
            </a:r>
            <a:r>
              <a:rPr lang="ru-RU" sz="2400" dirty="0" err="1" smtClean="0">
                <a:effectLst>
                  <a:reflection blurRad="6350" stA="55000" endA="300" endPos="45500" dir="5400000" sy="-100000" algn="bl" rotWithShape="0"/>
                </a:effectLst>
              </a:rPr>
              <a:t>Лабрадор,часть</a:t>
            </a:r>
            <a:r>
              <a:rPr lang="ru-RU" sz="2400" dirty="0" smtClean="0">
                <a:effectLst>
                  <a:reflection blurRad="6350" stA="55000" endA="300" endPos="45500" dir="5400000" sy="-100000" algn="bl" rotWithShape="0"/>
                </a:effectLst>
              </a:rPr>
              <a:t> проектируемого каскада ГЭС на реке. Мощность 5,43 ГВт.</a:t>
            </a:r>
          </a:p>
          <a:p>
            <a:endParaRPr lang="ru-RU" sz="24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r2_eF0R9061c_orig_1e643dcf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0"/>
            <a:ext cx="8786842" cy="6858000"/>
          </a:xfrm>
        </p:spPr>
      </p:pic>
      <p:sp>
        <p:nvSpPr>
          <p:cNvPr id="5" name="TextBox 4"/>
          <p:cNvSpPr txBox="1"/>
          <p:nvPr/>
        </p:nvSpPr>
        <p:spPr>
          <a:xfrm>
            <a:off x="428596" y="285728"/>
            <a:ext cx="4071966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v"/>
            </a:pPr>
            <a:r>
              <a:rPr lang="ru-RU" sz="2800" dirty="0" smtClean="0">
                <a:effectLst>
                  <a:reflection blurRad="6350" stA="55000" endA="300" endPos="45500" dir="5400000" sy="-100000" algn="bl" rotWithShape="0"/>
                </a:effectLst>
              </a:rPr>
              <a:t>Гидроэлектростанция сооружена на месте водопада </a:t>
            </a:r>
            <a:r>
              <a:rPr lang="ru-RU" sz="2800" dirty="0" err="1" smtClean="0">
                <a:effectLst>
                  <a:reflection blurRad="6350" stA="55000" endA="300" endPos="45500" dir="5400000" sy="-100000" algn="bl" rotWithShape="0"/>
                </a:effectLst>
              </a:rPr>
              <a:t>Черчилл</a:t>
            </a:r>
            <a:r>
              <a:rPr lang="ru-RU" sz="2800" dirty="0" smtClean="0">
                <a:effectLst>
                  <a:reflection blurRad="6350" stA="55000" endA="300" endPos="45500" dir="5400000" sy="-100000" algn="bl" rotWithShape="0"/>
                </a:effectLst>
              </a:rPr>
              <a:t> высотой 75 м. </a:t>
            </a:r>
          </a:p>
          <a:p>
            <a:pPr>
              <a:buFont typeface="Wingdings" pitchFamily="2" charset="2"/>
              <a:buChar char="v"/>
            </a:pPr>
            <a:endParaRPr lang="ru-RU" sz="24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5143504" y="2357430"/>
            <a:ext cx="378621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>
                <a:effectLst>
                  <a:reflection blurRad="6350" stA="55000" endA="300" endPos="45500" dir="5400000" sy="-100000" algn="bl" rotWithShape="0"/>
                </a:effectLst>
              </a:rPr>
              <a:t>После увода реки в сторону водопад не существует большую часть года.</a:t>
            </a:r>
          </a:p>
          <a:p>
            <a:pPr>
              <a:buFont typeface="Wingdings" pitchFamily="2" charset="2"/>
              <a:buChar char="v"/>
            </a:pPr>
            <a:endParaRPr lang="ru-RU" sz="2800" dirty="0" smtClean="0">
              <a:effectLst>
                <a:reflection blurRad="6350" stA="55000" endA="300" endPos="45500" dir="5400000" sy="-100000" algn="bl" rotWithShape="0"/>
              </a:effectLst>
            </a:endParaRP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effectLst>
                  <a:reflection blurRad="6350" stA="55000" endA="300" endPos="45500" dir="5400000" sy="-100000" algn="bl" rotWithShape="0"/>
                </a:effectLst>
              </a:rPr>
              <a:t>Река, водопад и ГЭС названы в честь британского премьер-министра У. Черчилля</a:t>
            </a:r>
            <a:r>
              <a:rPr lang="ru-RU" sz="2800" dirty="0" smtClean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grand-coulee-dam-panoram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0"/>
            <a:ext cx="8786842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5229236" cy="1273862"/>
          </a:xfrm>
        </p:spPr>
        <p:txBody>
          <a:bodyPr/>
          <a:lstStyle/>
          <a:p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5 место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3600" dirty="0" smtClean="0">
                <a:solidFill>
                  <a:schemeClr val="accent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</a:br>
            <a:r>
              <a:rPr lang="ru-RU" sz="3600" dirty="0" err="1" smtClean="0">
                <a:solidFill>
                  <a:schemeClr val="accent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Тукуруйская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 ГЭС </a:t>
            </a:r>
            <a:endParaRPr lang="ru-RU" sz="3600" dirty="0">
              <a:solidFill>
                <a:schemeClr val="accent2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4143380"/>
            <a:ext cx="38576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effectLst>
                  <a:reflection blurRad="6350" stA="55000" endA="300" endPos="45500" dir="5400000" sy="-100000" algn="bl" rotWithShape="0"/>
                </a:effectLst>
                <a:latin typeface="+mj-lt"/>
              </a:rPr>
              <a:t>Эта бразильская ГЭС, расположенная в непосредственной близости от одноименного города работает с 1984 года.</a:t>
            </a:r>
            <a:endParaRPr lang="ru-RU" sz="2400" dirty="0">
              <a:effectLst>
                <a:reflection blurRad="6350" stA="55000" endA="300" endPos="45500" dir="5400000" sy="-100000" algn="bl" rotWithShape="0"/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c93e2_660aa2f8_orig.jpg"/>
          <p:cNvPicPr>
            <a:picLocks noGrp="1" noChangeAspect="1"/>
          </p:cNvPicPr>
          <p:nvPr>
            <p:ph idx="1"/>
          </p:nvPr>
        </p:nvPicPr>
        <p:blipFill>
          <a:blip r:embed="rId2">
            <a:lum bright="-30000"/>
          </a:blip>
          <a:stretch>
            <a:fillRect/>
          </a:stretch>
        </p:blipFill>
        <p:spPr>
          <a:xfrm>
            <a:off x="357158" y="0"/>
            <a:ext cx="8786842" cy="6858000"/>
          </a:xfrm>
        </p:spPr>
      </p:pic>
      <p:sp>
        <p:nvSpPr>
          <p:cNvPr id="5" name="TextBox 4"/>
          <p:cNvSpPr txBox="1"/>
          <p:nvPr/>
        </p:nvSpPr>
        <p:spPr>
          <a:xfrm>
            <a:off x="642910" y="357166"/>
            <a:ext cx="821537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Wingdings" pitchFamily="2" charset="2"/>
              <a:buChar char="v"/>
            </a:pPr>
            <a:r>
              <a:rPr lang="ru-RU" sz="2000" dirty="0" smtClean="0">
                <a:effectLst>
                  <a:reflection blurRad="6350" stA="55000" endA="300" endPos="45500" dir="5400000" sy="-100000" algn="bl" rotWithShape="0"/>
                </a:effectLst>
              </a:rPr>
              <a:t> Несколько раз в своей истории территория станции становилась киноплощадкой для голливудских </a:t>
            </a:r>
            <a:r>
              <a:rPr lang="ru-RU" sz="2000" dirty="0" err="1" smtClean="0">
                <a:effectLst>
                  <a:reflection blurRad="6350" stA="55000" endA="300" endPos="45500" dir="5400000" sy="-100000" algn="bl" rotWithShape="0"/>
                </a:effectLst>
              </a:rPr>
              <a:t>блокбастеров</a:t>
            </a:r>
            <a:r>
              <a:rPr lang="ru-RU" sz="2000" dirty="0" smtClean="0">
                <a:effectLst>
                  <a:reflection blurRad="6350" stA="55000" endA="300" endPos="45500" dir="5400000" sy="-100000" algn="bl" rotWithShape="0"/>
                </a:effectLst>
              </a:rPr>
              <a:t> об экологических катастрофах. </a:t>
            </a:r>
          </a:p>
          <a:p>
            <a:pPr algn="just">
              <a:buFont typeface="Wingdings" pitchFamily="2" charset="2"/>
              <a:buChar char="v"/>
            </a:pPr>
            <a:endParaRPr lang="ru-RU" sz="2000" dirty="0" smtClean="0"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2000" dirty="0" smtClean="0">
                <a:effectLst>
                  <a:reflection blurRad="6350" stA="55000" endA="300" endPos="45500" dir="5400000" sy="-100000" algn="bl" rotWithShape="0"/>
                </a:effectLst>
              </a:rPr>
              <a:t> Во время строительства ГЭС в зону затопления попал город </a:t>
            </a:r>
            <a:r>
              <a:rPr lang="ru-RU" sz="2000" dirty="0" err="1" smtClean="0">
                <a:effectLst>
                  <a:reflection blurRad="6350" stA="55000" endA="300" endPos="45500" dir="5400000" sy="-100000" algn="bl" rotWithShape="0"/>
                </a:effectLst>
              </a:rPr>
              <a:t>Тукуруи</a:t>
            </a:r>
            <a:r>
              <a:rPr lang="ru-RU" sz="2000" dirty="0" smtClean="0">
                <a:effectLst>
                  <a:reflection blurRad="6350" stA="55000" endA="300" endPos="45500" dir="5400000" sy="-100000" algn="bl" rotWithShape="0"/>
                </a:effectLst>
              </a:rPr>
              <a:t>, в честь этого города и получила свое название электростанция. Сейчас город с таким же названием отстроен ниже по течению реки </a:t>
            </a:r>
            <a:r>
              <a:rPr lang="ru-RU" sz="2000" dirty="0" err="1" smtClean="0">
                <a:effectLst>
                  <a:reflection blurRad="6350" stA="55000" endA="300" endPos="45500" dir="5400000" sy="-100000" algn="bl" rotWithShape="0"/>
                </a:effectLst>
              </a:rPr>
              <a:t>Токантинс.Риски</a:t>
            </a:r>
            <a:r>
              <a:rPr lang="ru-RU" sz="2000" dirty="0" smtClean="0">
                <a:effectLst>
                  <a:reflection blurRad="6350" stA="55000" endA="300" endPos="45500" dir="5400000" sy="-100000" algn="bl" rotWithShape="0"/>
                </a:effectLst>
              </a:rPr>
              <a:t> затопления этого города вблизи ГЭС оцениваются, как очень высокие.</a:t>
            </a:r>
          </a:p>
          <a:p>
            <a:pPr algn="just">
              <a:buFont typeface="Wingdings" pitchFamily="2" charset="2"/>
              <a:buChar char="v"/>
            </a:pPr>
            <a:endParaRPr lang="ru-RU" sz="2000" dirty="0" smtClean="0"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2000" dirty="0" smtClean="0">
                <a:effectLst>
                  <a:reflection blurRad="6350" stA="55000" endA="300" endPos="45500" dir="5400000" sy="-100000" algn="bl" rotWithShape="0"/>
                </a:effectLst>
              </a:rPr>
              <a:t>Водосбор является уникальным и имеет самые большие показатели в мире относительно пропускной способности (около 120 тыс. л воды в секунду);</a:t>
            </a:r>
          </a:p>
          <a:p>
            <a:pPr algn="just">
              <a:buFont typeface="Wingdings" pitchFamily="2" charset="2"/>
              <a:buChar char="v"/>
            </a:pPr>
            <a:endParaRPr lang="ru-RU" sz="2000" dirty="0" smtClean="0"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2000" dirty="0" smtClean="0">
                <a:effectLst>
                  <a:reflection blurRad="6350" stA="55000" endA="300" endPos="45500" dir="5400000" sy="-100000" algn="bl" rotWithShape="0"/>
                </a:effectLst>
              </a:rPr>
              <a:t>Высота плотины составляет 76 м, а ее протяженность превышает 11 км;</a:t>
            </a:r>
          </a:p>
          <a:p>
            <a:pPr algn="just">
              <a:buFont typeface="Wingdings" pitchFamily="2" charset="2"/>
              <a:buChar char="v"/>
            </a:pPr>
            <a:endParaRPr lang="ru-RU" sz="2000" dirty="0" smtClean="0">
              <a:effectLst>
                <a:reflection blurRad="6350" stA="55000" endA="300" endPos="45500" dir="5400000" sy="-100000" algn="bl" rotWithShape="0"/>
              </a:effectLst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2000" dirty="0" smtClean="0">
                <a:effectLst>
                  <a:reflection blurRad="6350" stA="55000" endA="300" endPos="45500" dir="5400000" sy="-100000" algn="bl" rotWithShape="0"/>
                </a:effectLst>
              </a:rPr>
              <a:t>Мощность станции составляет 8,4 ГВт, и обеспечивают этот показатель 24 генератора.</a:t>
            </a:r>
          </a:p>
          <a:p>
            <a:endParaRPr lang="en-US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_8ec55_395adcf8_XX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357430"/>
            <a:ext cx="7358114" cy="1357322"/>
          </a:xfrm>
        </p:spPr>
        <p:txBody>
          <a:bodyPr/>
          <a:lstStyle/>
          <a:p>
            <a:r>
              <a:rPr lang="ru-RU" sz="48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Спасибо за внимание</a:t>
            </a:r>
            <a:endParaRPr lang="ru-RU" sz="48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357166"/>
            <a:ext cx="7901014" cy="5643578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Гидроэлектростанция (ГЭС) — электростанция, вырабатывающая энергию за счет падающей воды, сооружается обычно на самых больших реках, перегораживаемой плотиной.</a:t>
            </a:r>
          </a:p>
          <a:p>
            <a:endParaRPr lang="ru-RU" sz="2400" dirty="0" smtClean="0">
              <a:solidFill>
                <a:schemeClr val="accent6">
                  <a:lumMod val="20000"/>
                  <a:lumOff val="8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endParaRPr lang="ru-RU" sz="2400" dirty="0" smtClean="0">
              <a:solidFill>
                <a:schemeClr val="accent6">
                  <a:lumMod val="20000"/>
                  <a:lumOff val="8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ГЭС различают по </a:t>
            </a:r>
            <a:r>
              <a:rPr lang="ru-RU" sz="2400" dirty="0" err="1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напорности</a:t>
            </a: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 — высоконапорные, средненапорные, низконапорные и по мощности — мощные, средние, малые гидроэлектростанции.</a:t>
            </a:r>
          </a:p>
          <a:p>
            <a:pPr>
              <a:buFont typeface="Wingdings" pitchFamily="2" charset="2"/>
              <a:buChar char="v"/>
            </a:pPr>
            <a:endParaRPr lang="ru-RU" sz="2400" dirty="0" smtClean="0">
              <a:solidFill>
                <a:schemeClr val="accent6">
                  <a:lumMod val="20000"/>
                  <a:lumOff val="8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>
              <a:buFont typeface="Wingdings" pitchFamily="2" charset="2"/>
              <a:buChar char="v"/>
            </a:pPr>
            <a:endParaRPr lang="ru-RU" sz="2400" dirty="0" smtClean="0">
              <a:solidFill>
                <a:schemeClr val="accent6">
                  <a:lumMod val="20000"/>
                  <a:lumOff val="8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accent6">
                    <a:lumMod val="20000"/>
                    <a:lumOff val="8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Также ГЭС можно разделить по принципу использования ресурсов — русловые, плотинные, деривационные, гидроаккумулирующие а также приливные.</a:t>
            </a:r>
            <a:endParaRPr lang="ru-RU" sz="2400" dirty="0">
              <a:solidFill>
                <a:schemeClr val="accent6">
                  <a:lumMod val="20000"/>
                  <a:lumOff val="8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three-gorges-da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0"/>
            <a:ext cx="8786842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142984"/>
            <a:ext cx="4500594" cy="2143140"/>
          </a:xfrm>
        </p:spPr>
        <p:txBody>
          <a:bodyPr>
            <a:normAutofit/>
          </a:bodyPr>
          <a:lstStyle/>
          <a:p>
            <a:r>
              <a:rPr lang="ru-RU" dirty="0" smtClean="0">
                <a:effectLst>
                  <a:reflection blurRad="6350" stA="55000" endA="300" endPos="45500" dir="5400000" sy="-100000" algn="bl" rotWithShape="0"/>
                </a:effectLst>
              </a:rPr>
              <a:t>«Три ущелья» — строящаяся ГЭС в Китае на реке Янцзы, самая большая гидроэлектростанция в мире. Мощность 22,40 ГВт.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42910" y="357166"/>
            <a:ext cx="214314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3600" b="1" spc="150" dirty="0" smtClean="0">
                <a:ln w="11430"/>
                <a:effectLst>
                  <a:outerShdw blurRad="25400" algn="tl" rotWithShape="0">
                    <a:srgbClr val="000000">
                      <a:alpha val="43000"/>
                    </a:srgbClr>
                  </a:outerShdw>
                  <a:reflection blurRad="6350" stA="55000" endA="300" endPos="45500" dir="5400000" sy="-100000" algn="bl" rotWithShape="0"/>
                </a:effectLst>
                <a:latin typeface="+mj-lt"/>
              </a:rPr>
              <a:t>1 место</a:t>
            </a:r>
            <a:endParaRPr lang="ru-RU" sz="3600" b="1" spc="150" dirty="0">
              <a:ln w="11430"/>
              <a:effectLst>
                <a:outerShdw blurRad="25400" algn="tl" rotWithShape="0">
                  <a:srgbClr val="000000">
                    <a:alpha val="43000"/>
                  </a:srgbClr>
                </a:outerShdw>
                <a:reflection blurRad="6350" stA="55000" endA="300" endPos="45500" dir="5400000" sy="-100000" algn="bl" rotWithShape="0"/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051213154213451452421345422445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0"/>
            <a:ext cx="8812052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929066"/>
            <a:ext cx="5643602" cy="928694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При наполнении водохранилища было </a:t>
            </a:r>
            <a:br>
              <a:rPr lang="ru-RU" sz="2400" dirty="0" smtClean="0">
                <a:solidFill>
                  <a:schemeClr val="tx1">
                    <a:lumMod val="9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</a:br>
            <a:r>
              <a:rPr lang="ru-RU" sz="2400" dirty="0" smtClean="0">
                <a:solidFill>
                  <a:schemeClr val="tx1">
                    <a:lumMod val="9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переселено 1,3 млн.человек.</a:t>
            </a: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sz="2800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2800" dirty="0" smtClean="0"/>
              <a:t> </a:t>
            </a:r>
            <a:br>
              <a:rPr lang="ru-RU" sz="2800" dirty="0" smtClean="0"/>
            </a:br>
            <a:endParaRPr lang="ru-RU" sz="2800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4857760"/>
            <a:ext cx="5429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>
                <a:effectLst>
                  <a:reflection blurRad="6350" stA="55000" endA="300" endPos="45500" dir="5400000" sy="-100000" algn="bl" rotWithShape="0"/>
                </a:effectLst>
                <a:latin typeface="+mj-lt"/>
              </a:rPr>
              <a:t>За первый год своей работы ГЭС уже покрыла 1/3 часть своей проектной </a:t>
            </a:r>
            <a:r>
              <a:rPr lang="ru-RU" sz="2400" dirty="0" smtClean="0">
                <a:effectLst>
                  <a:reflection blurRad="6350" stA="55000" endA="300" endPos="45500" dir="5400000" sy="-100000" algn="bl" rotWithShape="0"/>
                </a:effectLst>
                <a:latin typeface="+mj-lt"/>
              </a:rPr>
              <a:t>стоимости.</a:t>
            </a:r>
            <a:endParaRPr lang="ru-RU" sz="2400" dirty="0">
              <a:effectLst>
                <a:reflection blurRad="6350" stA="55000" endA="300" endPos="45500" dir="5400000" sy="-100000" algn="bl" rotWithShape="0"/>
              </a:effectLst>
              <a:latin typeface="+mj-lt"/>
            </a:endParaRP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85720" y="2285992"/>
            <a:ext cx="542928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400" dirty="0">
                <a:effectLst>
                  <a:reflection blurRad="6350" stA="55000" endA="300" endPos="45500" dir="5400000" sy="-100000" algn="bl" rotWithShape="0"/>
                </a:effectLst>
              </a:rPr>
              <a:t>После запуска всех генераторов ГЭС “Три Ущелья” будет вырабатывать такое же количество энергии, как 15 атомных </a:t>
            </a:r>
            <a:r>
              <a:rPr lang="ru-RU" sz="2400" dirty="0" smtClean="0">
                <a:effectLst>
                  <a:reflection blurRad="6350" stA="55000" endA="300" endPos="45500" dir="5400000" sy="-100000" algn="bl" rotWithShape="0"/>
                </a:effectLst>
              </a:rPr>
              <a:t>электростанций.</a:t>
            </a:r>
            <a:endParaRPr lang="ru-RU" sz="2400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7_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0"/>
            <a:ext cx="8786842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2631184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400" dirty="0" smtClean="0">
                <a:solidFill>
                  <a:schemeClr val="tx2">
                    <a:lumMod val="2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За время строительства Трех Ущелий было затоплено 13 городов, 140 поселков и 1300 деревень. 1.3 миллиона человек покинули свои дома, 1300 археологических достопримечательности Китая были уничтожены, навсегда исчезнув под водой.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taipu 0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0"/>
            <a:ext cx="8786842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16" y="428604"/>
            <a:ext cx="4857784" cy="3143272"/>
          </a:xfrm>
        </p:spPr>
        <p:txBody>
          <a:bodyPr/>
          <a:lstStyle/>
          <a:p>
            <a:r>
              <a:rPr lang="ru-RU" sz="2400" dirty="0" smtClean="0">
                <a:solidFill>
                  <a:schemeClr val="bg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Эта ГЭС расположена на границе Бразилии и Парагвая и использует ресурсный потенциал реки Параны. На данный момент мощность станции составляет 14 ГВт.</a:t>
            </a:r>
            <a:endParaRPr lang="ru-RU" sz="2400" dirty="0">
              <a:solidFill>
                <a:schemeClr val="bg2">
                  <a:lumMod val="75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214290"/>
            <a:ext cx="27146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</a:rPr>
              <a:t>2 место</a:t>
            </a:r>
          </a:p>
          <a:p>
            <a:pPr algn="just"/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</a:rPr>
              <a:t>«</a:t>
            </a:r>
            <a:r>
              <a:rPr lang="ru-RU" sz="3600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</a:rPr>
              <a:t>Итайпу</a:t>
            </a:r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+mj-lt"/>
              </a:rPr>
              <a:t>»</a:t>
            </a:r>
            <a:endParaRPr lang="ru-RU" sz="3600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taipu_dam_nigh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0"/>
            <a:ext cx="8770418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7801004" cy="142876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2800" dirty="0" smtClean="0">
                <a:effectLst>
                  <a:reflection blurRad="6350" stA="55000" endA="300" endPos="45500" dir="5400000" sy="-100000" algn="bl" rotWithShape="0"/>
                </a:effectLst>
              </a:rPr>
              <a:t>для строительства ГЭС пришлось прорубать тоннель в скалах, и его протяженность составила 150 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 rot="10800000" flipV="1">
            <a:off x="428596" y="1785926"/>
            <a:ext cx="57150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v"/>
            </a:pPr>
            <a:r>
              <a:rPr lang="ru-RU" sz="2800" dirty="0" smtClean="0">
                <a:effectLst>
                  <a:reflection blurRad="6350" stA="55000" endA="300" endPos="45500" dir="5400000" sy="-100000" algn="bl" rotWithShape="0"/>
                </a:effectLst>
                <a:latin typeface="+mj-lt"/>
              </a:rPr>
              <a:t>ГЭС вырабатывает 70% потребляемой энергии Парагвая и 20% – Бразилии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9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0"/>
            <a:ext cx="8786842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2416870"/>
          </a:xfrm>
        </p:spPr>
        <p:txBody>
          <a:bodyPr/>
          <a:lstStyle/>
          <a:p>
            <a:pPr>
              <a:buFont typeface="Wingdings" pitchFamily="2" charset="2"/>
              <a:buChar char="v"/>
            </a:pPr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Высота плотины превысила 196 м, а ее протяженность равняется 7 км.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3" descr="Гури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7" y="-1"/>
            <a:ext cx="8786843" cy="6858001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5000636"/>
            <a:ext cx="8858280" cy="1488176"/>
          </a:xfrm>
        </p:spPr>
        <p:txBody>
          <a:bodyPr/>
          <a:lstStyle/>
          <a:p>
            <a:r>
              <a:rPr lang="ru-RU" sz="3600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bg2">
                    <a:lumMod val="7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  <a:reflection blurRad="6350" stA="55000" endA="300" endPos="45500" dir="5400000" sy="-100000" algn="bl" rotWithShape="0"/>
                </a:effectLst>
              </a:rPr>
              <a:t>3 место 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/>
            </a:r>
            <a:b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ГЭС имени </a:t>
            </a:r>
            <a:r>
              <a:rPr lang="ru-RU" sz="3600" b="1" dirty="0" err="1" smtClean="0">
                <a:solidFill>
                  <a:schemeClr val="accent1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Симона</a:t>
            </a: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 Боливара или </a:t>
            </a:r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«</a:t>
            </a:r>
            <a:r>
              <a:rPr lang="ru-RU" sz="3600" b="1" dirty="0" err="1" smtClean="0">
                <a:solidFill>
                  <a:schemeClr val="accent1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Гури</a:t>
            </a:r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  <a:effectLst>
                  <a:reflection blurRad="6350" stA="55000" endA="300" endPos="45500" dir="5400000" sy="-100000" algn="bl" rotWithShape="0"/>
                </a:effectLst>
              </a:rPr>
              <a:t>» 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579</TotalTime>
  <Words>473</Words>
  <Application>Microsoft Office PowerPoint</Application>
  <PresentationFormat>Экран (4:3)</PresentationFormat>
  <Paragraphs>45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Метро</vt:lpstr>
      <vt:lpstr>Топ-5 самых крупных Гидроэлектростанций мира </vt:lpstr>
      <vt:lpstr>Слайд 2</vt:lpstr>
      <vt:lpstr>Слайд 3</vt:lpstr>
      <vt:lpstr>При наполнении водохранилища было  переселено 1,3 млн.человек.    </vt:lpstr>
      <vt:lpstr>За время строительства Трех Ущелий было затоплено 13 городов, 140 поселков и 1300 деревень. 1.3 миллиона человек покинули свои дома, 1300 археологических достопримечательности Китая были уничтожены, навсегда исчезнув под водой. </vt:lpstr>
      <vt:lpstr>Эта ГЭС расположена на границе Бразилии и Парагвая и использует ресурсный потенциал реки Параны. На данный момент мощность станции составляет 14 ГВт.</vt:lpstr>
      <vt:lpstr>для строительства ГЭС пришлось прорубать тоннель в скалах, и его протяженность составила 150 м </vt:lpstr>
      <vt:lpstr>Высота плотины превысила 196 м, а ее протяженность равняется 7 км. </vt:lpstr>
      <vt:lpstr>3 место  ГЭС имени Симона Боливара или «Гури» </vt:lpstr>
      <vt:lpstr>ГЭС обеспечивает 85% всего энергопотребления Венесуэлы; </vt:lpstr>
      <vt:lpstr>4 место «Черчилл-Фолс»  </vt:lpstr>
      <vt:lpstr>Слайд 12</vt:lpstr>
      <vt:lpstr>5 место Тукуруйская ГЭС </vt:lpstr>
      <vt:lpstr>Слайд 14</vt:lpstr>
      <vt:lpstr>Спасибо за внимание</vt:lpstr>
    </vt:vector>
  </TitlesOfParts>
  <Company>Krokoz™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Kovrik</dc:creator>
  <cp:lastModifiedBy>Kovrik</cp:lastModifiedBy>
  <cp:revision>57</cp:revision>
  <dcterms:created xsi:type="dcterms:W3CDTF">2016-04-02T13:22:22Z</dcterms:created>
  <dcterms:modified xsi:type="dcterms:W3CDTF">2016-04-13T16:06:33Z</dcterms:modified>
</cp:coreProperties>
</file>