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8" r:id="rId3"/>
    <p:sldId id="270" r:id="rId4"/>
    <p:sldId id="275" r:id="rId5"/>
    <p:sldId id="276" r:id="rId6"/>
    <p:sldId id="277" r:id="rId7"/>
    <p:sldId id="278" r:id="rId8"/>
    <p:sldId id="279" r:id="rId9"/>
    <p:sldId id="274" r:id="rId10"/>
    <p:sldId id="280" r:id="rId11"/>
    <p:sldId id="281" r:id="rId12"/>
    <p:sldId id="273" r:id="rId13"/>
    <p:sldId id="272" r:id="rId14"/>
    <p:sldId id="271" r:id="rId15"/>
    <p:sldId id="282" r:id="rId16"/>
    <p:sldId id="283" r:id="rId17"/>
    <p:sldId id="264" r:id="rId18"/>
    <p:sldId id="263" r:id="rId19"/>
    <p:sldId id="262" r:id="rId20"/>
    <p:sldId id="261" r:id="rId21"/>
    <p:sldId id="260" r:id="rId22"/>
    <p:sldId id="25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EA902-EFAB-4FDD-BB73-88449AF7F7A8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73341-FBB3-4DB0-96FB-A80AD848F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616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93CDE-06A0-4FE4-B38A-2BAFC120C6E6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B9A1D-2666-445C-82CA-9DE3F0DE5F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384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F2BB1-E6D5-4016-9E52-FA62207DF1BD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16D4A-8874-4DD2-A2FF-4AE44FD172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356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066800" y="1981200"/>
            <a:ext cx="3695700" cy="41148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8BE8F-D19C-48B8-A2EC-6412A934E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025805"/>
      </p:ext>
    </p:extLst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3E4F6-D85C-4365-BFBD-535ADAC0D731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D88A2-7758-4612-AD09-4330F0156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256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15D1B-3568-4EF7-A89F-5FE7F852B93B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81655-BF9B-45BA-A4EA-06B63DB167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019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961F0-B23B-4F20-9C4F-4497463FB0F3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50928-524D-49F3-873F-0DFC85729C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204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0281C-CAB9-4751-BC6B-F896F5E9DF0E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64564-7EC1-4E9D-B645-EC727EAADC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347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6E8BD-7AA6-4D89-B0B1-3BC5F2833053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A29A0-A416-4E96-A8BF-44A5C97C8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366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2F985-E54E-4DC9-9386-33D4E2290F17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78B20-C7D5-4C0B-A3B0-5992D284A3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303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9C174-E237-40AD-90D9-C6787BC734F4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D5802-A3DA-4A03-BF79-7B1B5EA19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71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D4753-9993-43A2-B1E5-C927932977FD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12AF7-6498-4FB6-ACE0-9D148EE59F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523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E0DBA5-5167-482F-9D19-C943FFFA94FC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4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547E8072-EC44-45BD-A625-54C95C938A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8" r:id="rId2"/>
    <p:sldLayoutId id="2147483686" r:id="rId3"/>
    <p:sldLayoutId id="2147483679" r:id="rId4"/>
    <p:sldLayoutId id="2147483687" r:id="rId5"/>
    <p:sldLayoutId id="2147483680" r:id="rId6"/>
    <p:sldLayoutId id="2147483681" r:id="rId7"/>
    <p:sldLayoutId id="2147483688" r:id="rId8"/>
    <p:sldLayoutId id="2147483682" r:id="rId9"/>
    <p:sldLayoutId id="2147483683" r:id="rId10"/>
    <p:sldLayoutId id="2147483684" r:id="rId11"/>
    <p:sldLayoutId id="2147483689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cs623718.vk.me/v623718030/36757/ITuepZe8yOo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55" name="Rectangle 27"/>
          <p:cNvSpPr>
            <a:spLocks noGrp="1" noChangeArrowheads="1"/>
          </p:cNvSpPr>
          <p:nvPr>
            <p:ph type="title"/>
          </p:nvPr>
        </p:nvSpPr>
        <p:spPr>
          <a:xfrm>
            <a:off x="173038" y="1125538"/>
            <a:ext cx="8567737" cy="2706687"/>
          </a:xfrm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ОГАПОУ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Борисовский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агромеханический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техникум»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14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solidFill>
                  <a:schemeClr val="accent1">
                    <a:tint val="88000"/>
                    <a:satMod val="150000"/>
                  </a:schemeClr>
                </a:solidFill>
                <a:cs typeface="Times New Roman" panose="02020603050405020304" pitchFamily="18" charset="0"/>
              </a:rPr>
              <a:t>СПОСОБЫ ТЕПЛОВОЙ КУЛИНАРНОЙ ОБРАБОТКИ</a:t>
            </a:r>
            <a:r>
              <a:rPr lang="ru-RU" sz="4400" b="1" i="1" dirty="0" smtClean="0">
                <a:solidFill>
                  <a:schemeClr val="accent1">
                    <a:tint val="88000"/>
                    <a:satMod val="150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4400" b="1" i="1" dirty="0" smtClean="0">
                <a:solidFill>
                  <a:schemeClr val="accent1">
                    <a:tint val="88000"/>
                    <a:satMod val="150000"/>
                  </a:schemeClr>
                </a:solidFill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по </a:t>
            </a:r>
            <a:r>
              <a:rPr lang="ru-RU" sz="20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МДК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en-US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.01 Технология обработки сырья и приготовления блюд из овощей и грибов</a:t>
            </a:r>
            <a:r>
              <a:rPr 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курс </a:t>
            </a:r>
            <a:r>
              <a:rPr lang="en-US" sz="1800" i="1" dirty="0" smtClean="0">
                <a:solidFill>
                  <a:schemeClr val="tx1"/>
                </a:solidFill>
                <a:latin typeface="Century" panose="02040604050505020304" pitchFamily="18" charset="0"/>
              </a:rPr>
              <a:t/>
            </a:r>
            <a:br>
              <a:rPr lang="en-US" sz="1800" i="1" dirty="0" smtClean="0">
                <a:solidFill>
                  <a:schemeClr val="tx1"/>
                </a:solidFill>
                <a:latin typeface="Century" panose="02040604050505020304" pitchFamily="18" charset="0"/>
              </a:rPr>
            </a:br>
            <a:r>
              <a:rPr lang="ru-RU" sz="1800" i="1" dirty="0" smtClean="0">
                <a:solidFill>
                  <a:schemeClr val="tx1"/>
                </a:solidFill>
                <a:latin typeface="Century" panose="02040604050505020304" pitchFamily="18" charset="0"/>
              </a:rPr>
              <a:t>                     </a:t>
            </a:r>
          </a:p>
        </p:txBody>
      </p:sp>
      <p:sp>
        <p:nvSpPr>
          <p:cNvPr id="3078" name="TextBox 10"/>
          <p:cNvSpPr txBox="1">
            <a:spLocks noChangeArrowheads="1"/>
          </p:cNvSpPr>
          <p:nvPr/>
        </p:nvSpPr>
        <p:spPr bwMode="auto">
          <a:xfrm>
            <a:off x="4643438" y="4941888"/>
            <a:ext cx="41052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 smtClean="0">
                <a:cs typeface="+mn-cs"/>
              </a:rPr>
              <a:t>Автор: </a:t>
            </a:r>
            <a:r>
              <a:rPr lang="ru-RU" alt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Борзенко Инна Ивановна </a:t>
            </a:r>
            <a:r>
              <a:rPr lang="ru-RU" alt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дисциплин профессионального цикла,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Борисовка Белгородской обл.</a:t>
            </a: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938588"/>
            <a:ext cx="3535362" cy="2474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5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963613"/>
          </a:xfrm>
        </p:spPr>
        <p:txBody>
          <a:bodyPr/>
          <a:lstStyle/>
          <a:p>
            <a:pPr algn="ctr"/>
            <a:r>
              <a:rPr lang="ru-RU" sz="4400" b="1" i="1" smtClean="0">
                <a:solidFill>
                  <a:srgbClr val="FF0000"/>
                </a:solidFill>
              </a:rPr>
              <a:t>Жарка</a:t>
            </a:r>
          </a:p>
        </p:txBody>
      </p:sp>
      <p:sp>
        <p:nvSpPr>
          <p:cNvPr id="16387" name="Текст 3"/>
          <p:cNvSpPr>
            <a:spLocks noGrp="1"/>
          </p:cNvSpPr>
          <p:nvPr>
            <p:ph type="body" sz="half" idx="2"/>
          </p:nvPr>
        </p:nvSpPr>
        <p:spPr>
          <a:xfrm>
            <a:off x="250825" y="1628775"/>
            <a:ext cx="8569325" cy="41148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       Это тепловая обработка продуктов при непосредственном соприкосновении с жиром или без жира при температуре, обеспечивающей образование на их поверхности специфической корочки, что является результатом распада под действием высокой температуры содержащихся в продукте органических веществ и образования новых. 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240213"/>
            <a:ext cx="2857500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4438650"/>
            <a:ext cx="3103563" cy="174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4"/>
          <a:srcRect r="29055"/>
          <a:stretch/>
        </p:blipFill>
        <p:spPr bwMode="auto">
          <a:xfrm>
            <a:off x="6748463" y="3748088"/>
            <a:ext cx="2125662" cy="1871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95288" y="304800"/>
            <a:ext cx="8215312" cy="1036638"/>
          </a:xfrm>
        </p:spPr>
        <p:txBody>
          <a:bodyPr/>
          <a:lstStyle/>
          <a:p>
            <a:pPr algn="ctr"/>
            <a:r>
              <a:rPr lang="ru-RU" sz="4400" i="1" smtClean="0">
                <a:solidFill>
                  <a:srgbClr val="FF0000"/>
                </a:solidFill>
              </a:rPr>
              <a:t>Жарка основным способом </a:t>
            </a:r>
          </a:p>
        </p:txBody>
      </p:sp>
      <p:sp>
        <p:nvSpPr>
          <p:cNvPr id="17411" name="Текст 3"/>
          <p:cNvSpPr>
            <a:spLocks noGrp="1"/>
          </p:cNvSpPr>
          <p:nvPr>
            <p:ph type="body" sz="half" idx="2"/>
          </p:nvPr>
        </p:nvSpPr>
        <p:spPr>
          <a:xfrm>
            <a:off x="395288" y="1981200"/>
            <a:ext cx="8424862" cy="41148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Это тепловая обработка продуктов с небольшим количеством жира (5–10 % к массе продукта) при температуре 140–150 °С до образования на поверхности продукта поджаристой корочки.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3644900"/>
            <a:ext cx="3455988" cy="230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3"/>
          <a:srcRect b="11873"/>
          <a:stretch/>
        </p:blipFill>
        <p:spPr bwMode="auto">
          <a:xfrm>
            <a:off x="4859338" y="3644900"/>
            <a:ext cx="3230562" cy="2041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747713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i="1" dirty="0">
                <a:solidFill>
                  <a:srgbClr val="FF0000"/>
                </a:solidFill>
              </a:rPr>
              <a:t>Жарка в жарочном </a:t>
            </a:r>
            <a:r>
              <a:rPr lang="ru-RU" sz="4400" i="1" dirty="0" smtClean="0">
                <a:solidFill>
                  <a:srgbClr val="FF0000"/>
                </a:solidFill>
              </a:rPr>
              <a:t>шкафу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850" y="1412875"/>
            <a:ext cx="8431213" cy="411480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Неглубокую </a:t>
            </a:r>
            <a:r>
              <a:rPr lang="ru-RU" dirty="0"/>
              <a:t>посуду (противень, сковороду, кондитерский лист) смазывают жиром и укладывают на </a:t>
            </a:r>
            <a:r>
              <a:rPr lang="ru-RU" dirty="0" smtClean="0"/>
              <a:t>нее </a:t>
            </a:r>
            <a:r>
              <a:rPr lang="ru-RU" dirty="0"/>
              <a:t>продукты. Затем посуду ставят в жарочный шкаф с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температурой 150–270 °С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3305175"/>
            <a:ext cx="2462213" cy="2511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650" y="3243263"/>
            <a:ext cx="2520950" cy="188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55950" y="3500438"/>
            <a:ext cx="2814638" cy="1863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323850" y="765175"/>
            <a:ext cx="8569325" cy="935038"/>
          </a:xfrm>
        </p:spPr>
        <p:txBody>
          <a:bodyPr/>
          <a:lstStyle/>
          <a:p>
            <a:pPr algn="ctr"/>
            <a:r>
              <a:rPr lang="ru-RU" sz="4000" b="1" i="1" smtClean="0">
                <a:solidFill>
                  <a:srgbClr val="FF0000"/>
                </a:solidFill>
              </a:rPr>
              <a:t/>
            </a:r>
            <a:br>
              <a:rPr lang="ru-RU" sz="4000" b="1" i="1" smtClean="0">
                <a:solidFill>
                  <a:srgbClr val="FF0000"/>
                </a:solidFill>
              </a:rPr>
            </a:br>
            <a:r>
              <a:rPr lang="ru-RU" sz="4000" b="1" i="1" smtClean="0">
                <a:solidFill>
                  <a:srgbClr val="FF0000"/>
                </a:solidFill>
              </a:rPr>
              <a:t>Жарка в большом количестве жира (во фритюре)</a:t>
            </a:r>
          </a:p>
        </p:txBody>
      </p:sp>
      <p:sp>
        <p:nvSpPr>
          <p:cNvPr id="19459" name="Текст 3"/>
          <p:cNvSpPr>
            <a:spLocks noGrp="1"/>
          </p:cNvSpPr>
          <p:nvPr>
            <p:ph type="body" sz="half" idx="2"/>
          </p:nvPr>
        </p:nvSpPr>
        <p:spPr>
          <a:xfrm>
            <a:off x="323850" y="1981200"/>
            <a:ext cx="8496300" cy="46164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       Продукт полностью погружают в жир, предварительно нагретый до температуры 160–180°С. При этом происходит образование поджаристой корочки одновременно по всей поверхности продукта. Жарку во фритюре производят плавающим и погруженным способами, причем производительность второго способа значительно выше. Жира берут в 4–6 раз больше, чем одновременно загружаемого продукта. Жарят продукт в глубокой посуде (фритюрнице, электросковороде) в течение 1–5 мин.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157788"/>
            <a:ext cx="1466850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963613"/>
          </a:xfrm>
        </p:spPr>
        <p:txBody>
          <a:bodyPr/>
          <a:lstStyle/>
          <a:p>
            <a:pPr algn="ctr"/>
            <a:r>
              <a:rPr lang="ru-RU" sz="4400" i="1" smtClean="0">
                <a:solidFill>
                  <a:srgbClr val="FF0000"/>
                </a:solidFill>
              </a:rPr>
              <a:t>Жарка на открытом огне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288" y="1628775"/>
            <a:ext cx="8497887" cy="44672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Продукт </a:t>
            </a:r>
            <a:r>
              <a:rPr lang="ru-RU" dirty="0"/>
              <a:t>надевают на металлический стержень (шпажку) или укладывают на металлическую решетку, предварительно смазанную жиром. Стержень или решетку помещают над раскаленными углями или </a:t>
            </a:r>
            <a:r>
              <a:rPr lang="ru-RU" dirty="0" err="1"/>
              <a:t>электроспиралями</a:t>
            </a:r>
            <a:r>
              <a:rPr lang="ru-RU" dirty="0"/>
              <a:t> в специальных аппаратах – </a:t>
            </a:r>
            <a:r>
              <a:rPr lang="ru-RU" dirty="0" err="1"/>
              <a:t>электрогрилях</a:t>
            </a:r>
            <a:r>
              <a:rPr lang="ru-RU" dirty="0"/>
              <a:t> и жарят</a:t>
            </a:r>
            <a:r>
              <a:rPr lang="ru-RU" dirty="0" smtClean="0"/>
              <a:t>.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4019550"/>
            <a:ext cx="2635250" cy="1728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811588"/>
            <a:ext cx="2586038" cy="2114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323850" y="304800"/>
            <a:ext cx="8496300" cy="1431925"/>
          </a:xfrm>
        </p:spPr>
        <p:txBody>
          <a:bodyPr/>
          <a:lstStyle/>
          <a:p>
            <a:pPr algn="ctr"/>
            <a:r>
              <a:rPr lang="ru-RU" sz="4000" i="1" smtClean="0">
                <a:solidFill>
                  <a:srgbClr val="FF0000"/>
                </a:solidFill>
              </a:rPr>
              <a:t>Жарка в поле инфракрасных лучей (ИК-нагрев)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8313" y="1981200"/>
            <a:ext cx="8142287" cy="411480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Жарка </a:t>
            </a:r>
            <a:r>
              <a:rPr lang="ru-RU" dirty="0"/>
              <a:t>продукта в </a:t>
            </a:r>
            <a:r>
              <a:rPr lang="ru-RU" dirty="0" err="1"/>
              <a:t>электрогрилях</a:t>
            </a:r>
            <a:r>
              <a:rPr lang="ru-RU" dirty="0"/>
              <a:t> происходит без </a:t>
            </a:r>
            <a:r>
              <a:rPr lang="ru-RU" dirty="0" err="1"/>
              <a:t>дымообразования</a:t>
            </a:r>
            <a:r>
              <a:rPr lang="ru-RU" dirty="0"/>
              <a:t> за счет воздействия на продукт инфракрасных излучений электронагревательных элементов (ИК-нагрев). ИК-поле проникает в продукт на сравнительно большую глубину, время жарки сокращается, быстрее образуется поджаристая корочка, лучше сохраняется сочность продукта, что позволяет получить готовый продукт более высокого качества</a:t>
            </a:r>
            <a:r>
              <a:rPr lang="ru-RU" dirty="0" smtClean="0"/>
              <a:t>.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797425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252538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</a:rPr>
              <a:t>Комбинированные способы тепловой обработки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850" y="1700213"/>
            <a:ext cx="8640763" cy="4752975"/>
          </a:xfrm>
        </p:spPr>
        <p:txBody>
          <a:bodyPr rtlCol="0">
            <a:normAutofit fontScale="70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>
              <a:solidFill>
                <a:srgbClr val="FF0000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100" b="1" dirty="0" smtClean="0">
                <a:solidFill>
                  <a:srgbClr val="FF0000"/>
                </a:solidFill>
              </a:rPr>
              <a:t>Тушение</a:t>
            </a:r>
            <a:r>
              <a:rPr lang="ru-RU" sz="3300" b="1" dirty="0" smtClean="0"/>
              <a:t> </a:t>
            </a:r>
            <a:r>
              <a:rPr lang="ru-RU" sz="3300" b="1" dirty="0"/>
              <a:t>– </a:t>
            </a:r>
            <a:r>
              <a:rPr lang="ru-RU" sz="3300" b="1" dirty="0" err="1"/>
              <a:t>припускание</a:t>
            </a:r>
            <a:r>
              <a:rPr lang="ru-RU" sz="3300" b="1" dirty="0"/>
              <a:t> продуктов, в большинстве случаев предварительно обжаренных, с добавлением пряностей и приправ. В качестве жидкости используют бульон или соус. Тушат продукты в закрытой посуде</a:t>
            </a:r>
            <a:r>
              <a:rPr lang="ru-RU" sz="3300" b="1" dirty="0" smtClean="0"/>
              <a:t>.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dirty="0">
                <a:solidFill>
                  <a:srgbClr val="FF0000"/>
                </a:solidFill>
              </a:rPr>
              <a:t>Запекание</a:t>
            </a:r>
            <a:r>
              <a:rPr lang="ru-RU" b="1" dirty="0"/>
              <a:t> </a:t>
            </a:r>
            <a:r>
              <a:rPr lang="ru-RU" sz="3000" b="1" dirty="0"/>
              <a:t>– </a:t>
            </a:r>
            <a:r>
              <a:rPr lang="ru-RU" sz="3300" b="1" dirty="0"/>
              <a:t>это тепловая обработка продуктов в жарочном шкафу с целью доведения их до кулинарной готовности и образования поджаристой корочки. Запекают как сырые продукты (творог, яйца, рыбу, мясо), так и прошедшие предварительную тепловую обработку (каши, макароны, мясо и др</a:t>
            </a:r>
            <a:r>
              <a:rPr lang="ru-RU" sz="3300" b="1" dirty="0" smtClean="0"/>
              <a:t>.)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5229225"/>
            <a:ext cx="2424113" cy="1560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08963" cy="1152525"/>
          </a:xfrm>
        </p:spPr>
        <p:txBody>
          <a:bodyPr/>
          <a:lstStyle/>
          <a:p>
            <a:pPr algn="ctr"/>
            <a:r>
              <a:rPr lang="ru-RU" sz="4000" smtClean="0">
                <a:solidFill>
                  <a:srgbClr val="FF0000"/>
                </a:solidFill>
              </a:rPr>
              <a:t>Вспомогательные приемы тепловой обработки</a:t>
            </a:r>
          </a:p>
        </p:txBody>
      </p:sp>
      <p:sp>
        <p:nvSpPr>
          <p:cNvPr id="4" name="Овал 3"/>
          <p:cNvSpPr/>
          <p:nvPr/>
        </p:nvSpPr>
        <p:spPr>
          <a:xfrm>
            <a:off x="539750" y="18669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749425" y="280193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919413" y="388143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025" y="4630738"/>
            <a:ext cx="938213" cy="93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9" name="TextBox 6"/>
          <p:cNvSpPr txBox="1">
            <a:spLocks noChangeArrowheads="1"/>
          </p:cNvSpPr>
          <p:nvPr/>
        </p:nvSpPr>
        <p:spPr bwMode="auto">
          <a:xfrm>
            <a:off x="1454150" y="1989138"/>
            <a:ext cx="34051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2800" b="1"/>
              <a:t>- Опаливание</a:t>
            </a:r>
          </a:p>
        </p:txBody>
      </p:sp>
      <p:sp>
        <p:nvSpPr>
          <p:cNvPr id="23560" name="TextBox 8"/>
          <p:cNvSpPr txBox="1">
            <a:spLocks noChangeArrowheads="1"/>
          </p:cNvSpPr>
          <p:nvPr/>
        </p:nvSpPr>
        <p:spPr bwMode="auto">
          <a:xfrm>
            <a:off x="2890838" y="3068638"/>
            <a:ext cx="56229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3200" b="1"/>
              <a:t>- </a:t>
            </a:r>
            <a:r>
              <a:rPr lang="ru-RU" sz="2800" b="1"/>
              <a:t>Бланширование (ошпаривание)</a:t>
            </a:r>
          </a:p>
        </p:txBody>
      </p:sp>
      <p:sp>
        <p:nvSpPr>
          <p:cNvPr id="23561" name="TextBox 9"/>
          <p:cNvSpPr txBox="1">
            <a:spLocks noChangeArrowheads="1"/>
          </p:cNvSpPr>
          <p:nvPr/>
        </p:nvSpPr>
        <p:spPr bwMode="auto">
          <a:xfrm>
            <a:off x="4067175" y="4076700"/>
            <a:ext cx="2651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2800" b="1"/>
              <a:t>- Пассерование</a:t>
            </a:r>
          </a:p>
        </p:txBody>
      </p:sp>
      <p:sp>
        <p:nvSpPr>
          <p:cNvPr id="23562" name="TextBox 10"/>
          <p:cNvSpPr txBox="1">
            <a:spLocks noChangeArrowheads="1"/>
          </p:cNvSpPr>
          <p:nvPr/>
        </p:nvSpPr>
        <p:spPr bwMode="auto">
          <a:xfrm>
            <a:off x="5508625" y="5300663"/>
            <a:ext cx="352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/>
              <a:t>- </a:t>
            </a:r>
            <a:r>
              <a:rPr lang="ru-RU" sz="2800" b="1"/>
              <a:t>Термостатирование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611188" y="333375"/>
            <a:ext cx="8137525" cy="792163"/>
          </a:xfrm>
        </p:spPr>
        <p:txBody>
          <a:bodyPr/>
          <a:lstStyle/>
          <a:p>
            <a:pPr algn="ctr"/>
            <a:r>
              <a:rPr lang="ru-RU" sz="4000" smtClean="0">
                <a:solidFill>
                  <a:srgbClr val="FF0000"/>
                </a:solidFill>
              </a:rPr>
              <a:t>Опаливание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468313" y="1412875"/>
            <a:ext cx="8280400" cy="38862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800" smtClean="0"/>
              <a:t>Опаливание проводят для сжигания шерсти, волосков, находящихся на поверхности обрабатываемых продуктов (головы, конечности крупного рогатого скота, тушки птиц и др.). Для этого используют газовые горелки.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008438"/>
            <a:ext cx="3219450" cy="1995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879850"/>
            <a:ext cx="2627312" cy="2251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353425" cy="1008063"/>
          </a:xfrm>
        </p:spPr>
        <p:txBody>
          <a:bodyPr/>
          <a:lstStyle/>
          <a:p>
            <a:pPr algn="ctr"/>
            <a:r>
              <a:rPr lang="ru-RU" sz="4000" smtClean="0">
                <a:solidFill>
                  <a:srgbClr val="FF0000"/>
                </a:solidFill>
              </a:rPr>
              <a:t>Бланширование (ошпаривание)</a:t>
            </a:r>
          </a:p>
        </p:txBody>
      </p:sp>
      <p:sp>
        <p:nvSpPr>
          <p:cNvPr id="25603" name="Объект 2"/>
          <p:cNvSpPr>
            <a:spLocks noGrp="1"/>
          </p:cNvSpPr>
          <p:nvPr>
            <p:ph idx="1"/>
          </p:nvPr>
        </p:nvSpPr>
        <p:spPr>
          <a:xfrm>
            <a:off x="539750" y="685800"/>
            <a:ext cx="8208963" cy="32480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r>
              <a:rPr lang="ru-RU" sz="2800" smtClean="0"/>
              <a:t>Это кратковременное (от 1 до 5 мин) предварительное воздействие на продукты кипящей воды или пара. Продукт ошпаривают кипятком или острым паром с последующим ополаскиванием холодной водой.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3860800"/>
            <a:ext cx="2881313" cy="1925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4038600"/>
            <a:ext cx="2571750" cy="17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5225" y="3857625"/>
            <a:ext cx="2724150" cy="180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68313" y="304800"/>
            <a:ext cx="8142287" cy="747713"/>
          </a:xfrm>
        </p:spPr>
        <p:txBody>
          <a:bodyPr/>
          <a:lstStyle/>
          <a:p>
            <a:pPr algn="ctr"/>
            <a:r>
              <a:rPr lang="ru-RU" sz="3600" i="1" smtClean="0">
                <a:solidFill>
                  <a:srgbClr val="FF0000"/>
                </a:solidFill>
              </a:rPr>
              <a:t>Значение тепловой обработки</a:t>
            </a:r>
          </a:p>
        </p:txBody>
      </p:sp>
      <p:sp>
        <p:nvSpPr>
          <p:cNvPr id="8195" name="Текст 3"/>
          <p:cNvSpPr>
            <a:spLocks noGrp="1"/>
          </p:cNvSpPr>
          <p:nvPr>
            <p:ph type="body" sz="half" idx="2"/>
          </p:nvPr>
        </p:nvSpPr>
        <p:spPr>
          <a:xfrm>
            <a:off x="250825" y="1196975"/>
            <a:ext cx="8713788" cy="54006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      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r>
              <a:rPr lang="ru-RU" smtClean="0"/>
              <a:t>     </a:t>
            </a:r>
            <a:r>
              <a:rPr lang="ru-RU" sz="2800" smtClean="0"/>
              <a:t>При приготовлении большинства блюд продукты подвергают различным способам тепловой обработки, что способствует их размягчению и лучшему усвоению организмом человека. Кроме того, продукты приобретают приятные запах, вкус, аромат. Тепловая обработка способствует обеззараживанию пищи, так как при высокой температуре уничтожаются обсеменяющие.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6300" y="4797425"/>
            <a:ext cx="2746375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4824413"/>
            <a:ext cx="2401887" cy="1801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20713"/>
            <a:ext cx="769938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611188" y="260350"/>
            <a:ext cx="7777162" cy="1081088"/>
          </a:xfrm>
        </p:spPr>
        <p:txBody>
          <a:bodyPr/>
          <a:lstStyle/>
          <a:p>
            <a:pPr algn="ctr"/>
            <a:r>
              <a:rPr lang="ru-RU" sz="4000" smtClean="0">
                <a:solidFill>
                  <a:srgbClr val="FF0000"/>
                </a:solidFill>
              </a:rPr>
              <a:t>Пассерование</a:t>
            </a:r>
            <a:r>
              <a:rPr lang="ru-RU" smtClean="0"/>
              <a:t> </a:t>
            </a: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611188" y="1773238"/>
            <a:ext cx="8208962" cy="38862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800" smtClean="0"/>
              <a:t>Это обжарка отдельных видов продуктов с жиром или без него при температуре не выше 120°С. Пассерованию подвергают нарезанные лук, морковь, коренья, грибы, томатную пасту и муку Обжаривают их в небольшом количестве жира (15–20 % к массе продукта) без образования поджаристой корочки.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724400"/>
            <a:ext cx="2414587" cy="1851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4783138"/>
            <a:ext cx="2200275" cy="164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4854575"/>
            <a:ext cx="2384425" cy="1589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187450" y="333375"/>
            <a:ext cx="6781800" cy="863600"/>
          </a:xfrm>
        </p:spPr>
        <p:txBody>
          <a:bodyPr/>
          <a:lstStyle/>
          <a:p>
            <a:pPr algn="ctr"/>
            <a:r>
              <a:rPr lang="ru-RU" sz="4400" smtClean="0">
                <a:solidFill>
                  <a:srgbClr val="FF0000"/>
                </a:solidFill>
              </a:rPr>
              <a:t>Термостатирование</a:t>
            </a:r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>
          <a:xfrm>
            <a:off x="684213" y="1700213"/>
            <a:ext cx="7920037" cy="38862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Это поддержание заданной температуры блюд на раздаче или при доставке к месту потребления.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3284538"/>
            <a:ext cx="2659062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997200"/>
            <a:ext cx="44196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323850" y="836613"/>
            <a:ext cx="8424863" cy="720725"/>
          </a:xfrm>
        </p:spPr>
        <p:txBody>
          <a:bodyPr/>
          <a:lstStyle/>
          <a:p>
            <a:pPr algn="ctr"/>
            <a:r>
              <a:rPr lang="ru-RU" sz="3600" smtClean="0">
                <a:solidFill>
                  <a:srgbClr val="FF0000"/>
                </a:solidFill>
              </a:rPr>
              <a:t>Использованная литература, интернет-ресурсы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775" y="1916113"/>
            <a:ext cx="8785225" cy="5327650"/>
          </a:xfrm>
        </p:spPr>
        <p:txBody>
          <a:bodyPr rtlCol="0">
            <a:normAutofit fontScale="925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hlinkClick r:id="rId2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hlinkClick r:id="rId2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1"/>
                </a:solidFill>
              </a:rPr>
              <a:t>1. Анфимова </a:t>
            </a:r>
            <a:r>
              <a:rPr lang="ru-RU" dirty="0" err="1">
                <a:solidFill>
                  <a:schemeClr val="tx1"/>
                </a:solidFill>
              </a:rPr>
              <a:t>Н.А</a:t>
            </a:r>
            <a:r>
              <a:rPr lang="ru-RU" dirty="0">
                <a:solidFill>
                  <a:schemeClr val="tx1"/>
                </a:solidFill>
              </a:rPr>
              <a:t>. Кулинария. – Москва: Академия, 2011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 -</a:t>
            </a:r>
            <a:r>
              <a:rPr lang="en-US" dirty="0" smtClean="0">
                <a:solidFill>
                  <a:schemeClr val="tx1"/>
                </a:solidFill>
              </a:rPr>
              <a:t>http</a:t>
            </a:r>
            <a:r>
              <a:rPr lang="en-US" dirty="0">
                <a:solidFill>
                  <a:schemeClr val="tx1"/>
                </a:solidFill>
              </a:rPr>
              <a:t>://</a:t>
            </a:r>
            <a:r>
              <a:rPr lang="en-US" dirty="0" smtClean="0">
                <a:solidFill>
                  <a:schemeClr val="tx1"/>
                </a:solidFill>
              </a:rPr>
              <a:t>cs623718.vk.me/v623718030/36757/ITuepZe8yOo.jpg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www.altam.ru/published/publicdata/ALTAMRALTAM/attachments/</a:t>
            </a: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- </a:t>
            </a:r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varimparim.ru/uploads/image/stranizy/rubriki/teplo/teplo2.jpg</a:t>
            </a:r>
            <a:endParaRPr lang="ru-RU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- </a:t>
            </a:r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www.vkusno-polezno.com/wp-content/uploads/2013</a:t>
            </a: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- </a:t>
            </a:r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www.pro-kartofel.info/wp</a:t>
            </a:r>
            <a:r>
              <a:rPr lang="ru-RU" dirty="0"/>
              <a:t> </a:t>
            </a:r>
            <a:r>
              <a:rPr lang="en-US" dirty="0" smtClean="0"/>
              <a:t>content/uploads/2010/04/draniki2.jpg</a:t>
            </a: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- </a:t>
            </a:r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leomerian.ru/wp-content/uploads/2012/07/Kartofelnaya-zapekanka-s</a:t>
            </a: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- </a:t>
            </a:r>
            <a:r>
              <a:rPr lang="en-US" dirty="0" smtClean="0"/>
              <a:t>http</a:t>
            </a:r>
            <a:r>
              <a:rPr lang="en-US" dirty="0"/>
              <a:t>://xn----7sbbhn4brhhfdm.xn--</a:t>
            </a:r>
            <a:r>
              <a:rPr lang="en-US" dirty="0" smtClean="0"/>
              <a:t>p1ai/data/images/dish/ptiza5.jpg</a:t>
            </a:r>
            <a:endParaRPr lang="ru-RU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- </a:t>
            </a:r>
            <a:r>
              <a:rPr lang="en-US" dirty="0" smtClean="0"/>
              <a:t>http</a:t>
            </a:r>
            <a:r>
              <a:rPr lang="en-US" dirty="0"/>
              <a:t>://www.agroru.com/upload/images/18/1894354/1x640.jpg</a:t>
            </a: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smtClean="0"/>
              <a:t>Тепловая обработка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8313" y="1981200"/>
            <a:ext cx="8142287" cy="411480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/>
              <a:t>Тепловую обработку продуктов делят на </a:t>
            </a:r>
            <a:r>
              <a:rPr lang="ru-RU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основную, комбинированную и вспомогательную</a:t>
            </a:r>
            <a:r>
              <a:rPr lang="ru-RU" sz="2800" dirty="0"/>
              <a:t>. Основными параметрами процессов тепловой обработки продуктов являются: вид теплоносителя, соотношение массы продукта и греющей среды, температурный режим</a:t>
            </a:r>
            <a:r>
              <a:rPr lang="ru-RU" sz="2800" dirty="0" smtClean="0"/>
              <a:t>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/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6250"/>
            <a:ext cx="1657350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820738"/>
          </a:xfrm>
        </p:spPr>
        <p:txBody>
          <a:bodyPr/>
          <a:lstStyle/>
          <a:p>
            <a:pPr algn="ctr"/>
            <a:r>
              <a:rPr lang="ru-RU" sz="4000" i="1" smtClean="0">
                <a:solidFill>
                  <a:srgbClr val="FF0000"/>
                </a:solidFill>
              </a:rPr>
              <a:t>Основные способы</a:t>
            </a:r>
          </a:p>
        </p:txBody>
      </p:sp>
      <p:sp>
        <p:nvSpPr>
          <p:cNvPr id="10243" name="Текст 3"/>
          <p:cNvSpPr>
            <a:spLocks noGrp="1"/>
          </p:cNvSpPr>
          <p:nvPr>
            <p:ph type="body" sz="half" idx="2"/>
          </p:nvPr>
        </p:nvSpPr>
        <p:spPr>
          <a:xfrm>
            <a:off x="323850" y="1268413"/>
            <a:ext cx="8569325" cy="52562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4000" b="1" smtClean="0">
                <a:solidFill>
                  <a:srgbClr val="FF0000"/>
                </a:solidFill>
              </a:rPr>
              <a:t>Варка </a:t>
            </a:r>
            <a:r>
              <a:rPr lang="ru-RU" smtClean="0"/>
              <a:t>– это тепловая обработка продуктов в кипящей жидкости (воде, молоке, сиропе, бульоне, отваре) или атмосфере водяного пара. Роль теплоносителя выполняют вода и пар. Продолжительность варки зависит от температуры среды и свойств продукта. Чем выше температура варки, тем быстрее продукт достигает кулинарной готовности.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191000"/>
            <a:ext cx="2376488" cy="162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4005263"/>
            <a:ext cx="2419350" cy="2419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4183063"/>
            <a:ext cx="2232025" cy="2232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820738"/>
          </a:xfrm>
        </p:spPr>
        <p:txBody>
          <a:bodyPr/>
          <a:lstStyle/>
          <a:p>
            <a:pPr algn="ctr"/>
            <a:r>
              <a:rPr lang="ru-RU" sz="4400" i="1" smtClean="0">
                <a:solidFill>
                  <a:srgbClr val="FF0000"/>
                </a:solidFill>
              </a:rPr>
              <a:t>Варка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750" y="1196975"/>
            <a:ext cx="8280400" cy="518477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Варка основным способом. Продукт полностью погружают в жидкость. Этот способ применяется при варке бульонов, супов и т. д</a:t>
            </a:r>
            <a:r>
              <a:rPr lang="ru-RU" dirty="0" smtClean="0"/>
              <a:t>.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Бурное кипение во время варки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нежелательно</a:t>
            </a:r>
            <a:r>
              <a:rPr lang="ru-RU" dirty="0"/>
              <a:t>, так как приводит к быстрому </a:t>
            </a:r>
            <a:r>
              <a:rPr lang="ru-RU" dirty="0" err="1"/>
              <a:t>выкипанию</a:t>
            </a:r>
            <a:r>
              <a:rPr lang="ru-RU" dirty="0"/>
              <a:t> жидкости, более сильному эмульгированию жира (ухудшающему качество бульона), разрушению формы продукта.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951163"/>
            <a:ext cx="2325687" cy="154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794000"/>
            <a:ext cx="2514600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629025"/>
            <a:ext cx="76835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684213" y="304800"/>
            <a:ext cx="7926387" cy="963613"/>
          </a:xfrm>
        </p:spPr>
        <p:txBody>
          <a:bodyPr/>
          <a:lstStyle/>
          <a:p>
            <a:pPr algn="ctr"/>
            <a:r>
              <a:rPr lang="ru-RU" sz="4400" i="1" smtClean="0">
                <a:solidFill>
                  <a:srgbClr val="FF0000"/>
                </a:solidFill>
              </a:rPr>
              <a:t>Варка на водяной бане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03575" y="1341438"/>
            <a:ext cx="5761038" cy="532765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500" dirty="0" smtClean="0"/>
              <a:t>   </a:t>
            </a:r>
            <a:r>
              <a:rPr lang="ru-RU" sz="2800" dirty="0" smtClean="0"/>
              <a:t>Технологический </a:t>
            </a:r>
            <a:r>
              <a:rPr lang="ru-RU" sz="2800" dirty="0"/>
              <a:t>процесс приготовления некоторых блюд должен вестись при температуре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выше 90 °С</a:t>
            </a:r>
            <a:r>
              <a:rPr lang="ru-RU" sz="2800" dirty="0"/>
              <a:t> </a:t>
            </a:r>
            <a:r>
              <a:rPr lang="ru-RU" sz="2800" dirty="0" err="1"/>
              <a:t>с</a:t>
            </a:r>
            <a:r>
              <a:rPr lang="ru-RU" sz="2800" dirty="0"/>
              <a:t> сохранением </a:t>
            </a:r>
            <a:r>
              <a:rPr lang="ru-RU" sz="2800" dirty="0" smtClean="0"/>
              <a:t>ее </a:t>
            </a:r>
            <a:r>
              <a:rPr lang="ru-RU" sz="2800" dirty="0"/>
              <a:t>в течение всего периода кулинарной обработки.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/>
              <a:t>Для этой цели применяют водяную </a:t>
            </a:r>
            <a:r>
              <a:rPr lang="ru-RU" sz="2800" dirty="0" smtClean="0"/>
              <a:t>баню. В </a:t>
            </a:r>
            <a:r>
              <a:rPr lang="ru-RU" sz="2800" dirty="0"/>
              <a:t>одну </a:t>
            </a:r>
            <a:r>
              <a:rPr lang="ru-RU" sz="2800" dirty="0" smtClean="0"/>
              <a:t>кастрюлю наливают </a:t>
            </a:r>
            <a:r>
              <a:rPr lang="ru-RU" sz="2800" dirty="0"/>
              <a:t>воду, нагревают </a:t>
            </a:r>
            <a:r>
              <a:rPr lang="ru-RU" sz="2800" dirty="0" smtClean="0"/>
              <a:t>ее </a:t>
            </a:r>
            <a:r>
              <a:rPr lang="ru-RU" sz="2800" dirty="0"/>
              <a:t>до необходимой температуры и ставят в </a:t>
            </a:r>
            <a:r>
              <a:rPr lang="ru-RU" sz="2800" dirty="0" smtClean="0"/>
              <a:t>нее </a:t>
            </a:r>
            <a:r>
              <a:rPr lang="ru-RU" sz="2800" dirty="0"/>
              <a:t>другую с продуктом</a:t>
            </a:r>
            <a:r>
              <a:rPr lang="ru-RU" sz="2800" dirty="0" smtClean="0"/>
              <a:t>.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2060575"/>
            <a:ext cx="2693988" cy="359886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50825" y="304800"/>
            <a:ext cx="8713788" cy="1431925"/>
          </a:xfrm>
        </p:spPr>
        <p:txBody>
          <a:bodyPr/>
          <a:lstStyle/>
          <a:p>
            <a:pPr algn="ctr"/>
            <a:r>
              <a:rPr lang="ru-RU" sz="3200" i="1" smtClean="0">
                <a:solidFill>
                  <a:srgbClr val="FF0000"/>
                </a:solidFill>
              </a:rPr>
              <a:t>Варка при избыточном (в автоклавах) или пониженном давлении (в вакуум-аппаратах).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916238" y="2276475"/>
            <a:ext cx="5976937" cy="4321175"/>
          </a:xfrm>
        </p:spPr>
        <p:txBody>
          <a:bodyPr rtlCol="0">
            <a:normAutofit fontScale="925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/>
              <a:t>П</a:t>
            </a:r>
            <a:r>
              <a:rPr lang="ru-RU" sz="2800" dirty="0" smtClean="0"/>
              <a:t>ри избыточном давлении температура </a:t>
            </a:r>
            <a:r>
              <a:rPr lang="ru-RU" sz="2800" dirty="0"/>
              <a:t>нагреваемой среды повышается, что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ускоряет варку </a:t>
            </a:r>
            <a:r>
              <a:rPr lang="ru-RU" sz="2800" dirty="0" err="1"/>
              <a:t>трудноразваривающихся</a:t>
            </a:r>
            <a:r>
              <a:rPr lang="ru-RU" sz="2800" dirty="0"/>
              <a:t> продуктов (например, варку костей</a:t>
            </a:r>
            <a:r>
              <a:rPr lang="ru-RU" sz="2800" dirty="0" smtClean="0"/>
              <a:t>).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/>
              <a:t>Применение </a:t>
            </a:r>
            <a:r>
              <a:rPr lang="ru-RU" sz="2800" dirty="0"/>
              <a:t>вакуум-аппаратов позволяет проводить варку продуктов при температуре ниже 100 °С и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сохранить высокое качество </a:t>
            </a:r>
            <a:r>
              <a:rPr lang="ru-RU" sz="2800" dirty="0"/>
              <a:t>и пищевую ценность готового продукта</a:t>
            </a:r>
            <a:r>
              <a:rPr lang="ru-RU" sz="2800" dirty="0" smtClean="0"/>
              <a:t>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781300"/>
            <a:ext cx="2520950" cy="251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892175"/>
          </a:xfrm>
        </p:spPr>
        <p:txBody>
          <a:bodyPr/>
          <a:lstStyle/>
          <a:p>
            <a:pPr algn="ctr"/>
            <a:r>
              <a:rPr lang="ru-RU" sz="4400" i="1" smtClean="0">
                <a:solidFill>
                  <a:srgbClr val="FF0000"/>
                </a:solidFill>
              </a:rPr>
              <a:t>Варка на пару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825" y="1341438"/>
            <a:ext cx="8642350" cy="4754562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Продукт </a:t>
            </a:r>
            <a:r>
              <a:rPr lang="ru-RU" dirty="0"/>
              <a:t>помещают в специальный пароварочный шкаф или на решетку (вкладыш), которую устанавливают в посуду с водой так, чтобы вода не достигала вкладыша. </a:t>
            </a:r>
            <a:r>
              <a:rPr lang="ru-RU" dirty="0" smtClean="0"/>
              <a:t>Пар</a:t>
            </a:r>
            <a:r>
              <a:rPr lang="ru-RU" dirty="0"/>
              <a:t>, образующийся при кипении воды, соприкасаясь с продуктом, нагревает его, одновременно превращаясь в воду. При варке на пару лучше сохраняется форма продукта,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меньше потери пищевых веществ. </a:t>
            </a:r>
            <a:r>
              <a:rPr lang="ru-RU" dirty="0"/>
              <a:t>Чаще всего этот способ варки используют в лечебном питании</a:t>
            </a:r>
            <a:r>
              <a:rPr lang="ru-RU" dirty="0" smtClean="0"/>
              <a:t>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365625"/>
            <a:ext cx="2857500" cy="212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4349750"/>
            <a:ext cx="3024187" cy="2325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313" y="4581525"/>
            <a:ext cx="2549525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963613"/>
          </a:xfrm>
        </p:spPr>
        <p:txBody>
          <a:bodyPr/>
          <a:lstStyle/>
          <a:p>
            <a:pPr algn="ctr"/>
            <a:r>
              <a:rPr lang="ru-RU" sz="4400" i="1" smtClean="0">
                <a:solidFill>
                  <a:srgbClr val="FF0000"/>
                </a:solidFill>
              </a:rPr>
              <a:t>Припускание</a:t>
            </a:r>
          </a:p>
        </p:txBody>
      </p:sp>
      <p:sp>
        <p:nvSpPr>
          <p:cNvPr id="15363" name="Текст 3"/>
          <p:cNvSpPr>
            <a:spLocks noGrp="1"/>
          </p:cNvSpPr>
          <p:nvPr>
            <p:ph type="body" sz="half" idx="2"/>
          </p:nvPr>
        </p:nvSpPr>
        <p:spPr>
          <a:xfrm>
            <a:off x="395288" y="1557338"/>
            <a:ext cx="8497887" cy="4538662"/>
          </a:xfrm>
        </p:spPr>
        <p:txBody>
          <a:bodyPr/>
          <a:lstStyle/>
          <a:p>
            <a:r>
              <a:rPr lang="ru-RU" smtClean="0"/>
              <a:t>Припусканием называют варку продуктов в небольшом количестве жидкости (воды, молока, бульона, отвара) или в собственном соку. Этот способ применяют в основном при тепловой обработке продуктов с высоким содержанием влаги. Продукт заливают жидкостью на 1/3 его объема и нагревают при закрытой крышке. В этом случае нижняя часть продукта варится в воде, а верхняя – в атмосфере пара.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0825" y="4581525"/>
            <a:ext cx="3571875" cy="1666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179</TotalTime>
  <Words>1023</Words>
  <Application>Microsoft Office PowerPoint</Application>
  <PresentationFormat>Экран (4:3)</PresentationFormat>
  <Paragraphs>114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Times New Roman</vt:lpstr>
      <vt:lpstr>Arial</vt:lpstr>
      <vt:lpstr>Impact</vt:lpstr>
      <vt:lpstr>Calibri</vt:lpstr>
      <vt:lpstr>Arial Black</vt:lpstr>
      <vt:lpstr>Century</vt:lpstr>
      <vt:lpstr>Tahoma</vt:lpstr>
      <vt:lpstr>NewsPrint</vt:lpstr>
      <vt:lpstr>   ОГАПОУ «Борисовский агромеханический техникум»     СПОСОБЫ ТЕПЛОВОЙ КУЛИНАРНОЙ ОБРАБОТКИ  урок по МДК 01.01 Технология обработки сырья и приготовления блюд из овощей и грибов, 1 курс                       </vt:lpstr>
      <vt:lpstr>Значение тепловой обработки</vt:lpstr>
      <vt:lpstr>Тепловая обработка</vt:lpstr>
      <vt:lpstr>Основные способы</vt:lpstr>
      <vt:lpstr>Варка</vt:lpstr>
      <vt:lpstr>Варка на водяной бане</vt:lpstr>
      <vt:lpstr>Варка при избыточном (в автоклавах) или пониженном давлении (в вакуум-аппаратах).</vt:lpstr>
      <vt:lpstr>Варка на пару</vt:lpstr>
      <vt:lpstr>Припускание</vt:lpstr>
      <vt:lpstr>Жарка</vt:lpstr>
      <vt:lpstr>Жарка основным способом </vt:lpstr>
      <vt:lpstr>Жарка в жарочном шкафу</vt:lpstr>
      <vt:lpstr> Жарка в большом количестве жира (во фритюре)</vt:lpstr>
      <vt:lpstr>Жарка на открытом огне</vt:lpstr>
      <vt:lpstr>Жарка в поле инфракрасных лучей (ИК-нагрев)</vt:lpstr>
      <vt:lpstr>Комбинированные способы тепловой обработки</vt:lpstr>
      <vt:lpstr>Вспомогательные приемы тепловой обработки</vt:lpstr>
      <vt:lpstr>Опаливание</vt:lpstr>
      <vt:lpstr>Бланширование (ошпаривание)</vt:lpstr>
      <vt:lpstr>Пассерование </vt:lpstr>
      <vt:lpstr>Термостатирование</vt:lpstr>
      <vt:lpstr>Использованная литература, интернет-ресурсы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Admin</cp:lastModifiedBy>
  <cp:revision>52</cp:revision>
  <dcterms:created xsi:type="dcterms:W3CDTF">2016-03-22T18:40:37Z</dcterms:created>
  <dcterms:modified xsi:type="dcterms:W3CDTF">2016-03-24T07:36:30Z</dcterms:modified>
</cp:coreProperties>
</file>