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74" r:id="rId7"/>
    <p:sldId id="275" r:id="rId8"/>
    <p:sldId id="260" r:id="rId9"/>
    <p:sldId id="261" r:id="rId10"/>
    <p:sldId id="263" r:id="rId11"/>
    <p:sldId id="265" r:id="rId12"/>
    <p:sldId id="264" r:id="rId13"/>
    <p:sldId id="262" r:id="rId14"/>
    <p:sldId id="266" r:id="rId15"/>
    <p:sldId id="267" r:id="rId16"/>
    <p:sldId id="268" r:id="rId17"/>
    <p:sldId id="269" r:id="rId18"/>
    <p:sldId id="270" r:id="rId19"/>
    <p:sldId id="272" r:id="rId20"/>
    <p:sldId id="271" r:id="rId21"/>
    <p:sldId id="273" r:id="rId22"/>
    <p:sldId id="276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F20E2-C470-4961-9C41-1D0F2DF81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634B0-3389-472B-802F-35B91212F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6DE64-6C6F-47EE-8EDD-FFA280B5B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C82CB-010C-4D44-9BF6-4C8CB6972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72807-FB3A-4C02-9AEE-038048C22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A30A3-29EC-4F99-ABC2-C582B8934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84FF1-5F87-40FD-8B8B-9DA45481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062BE-0508-40E4-80DB-9D87320AA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D7A21-B1CC-41F4-B12C-D1CB8D269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9545-5D9C-401A-91E9-E09DB2B33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5E322-5DBB-436B-8E27-375C7DB29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1E987BA-2E47-4B9F-96A9-CC69ABE26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ara-photo.ru/images/45ff6f961f15b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commons/thumb/8/86/Sevmorput'.jpg/250px-Sevmorput'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ussia-norway.ru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0" y="571480"/>
            <a:ext cx="9144000" cy="292895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ы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й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Л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едо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ы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й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714744" y="6357934"/>
            <a:ext cx="2857520" cy="50006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/>
                </a:solidFill>
              </a:rPr>
              <a:t>Prezentacii.com</a:t>
            </a: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611188" y="1341438"/>
            <a:ext cx="3313112" cy="6477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ТОРОСЫ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292725" y="1341438"/>
            <a:ext cx="3313113" cy="6477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АЙСБЕРГИ</a:t>
            </a:r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11188" y="1989138"/>
            <a:ext cx="3313112" cy="863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Гряды ледяных глыб</a:t>
            </a:r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5292725" y="1989138"/>
            <a:ext cx="3313113" cy="863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</a:rPr>
              <a:t>Что это такое?</a:t>
            </a:r>
          </a:p>
        </p:txBody>
      </p:sp>
      <p:pic>
        <p:nvPicPr>
          <p:cNvPr id="11271" name="Picture 9" descr="Картинка 13 из 89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532188"/>
            <a:ext cx="3960813" cy="29702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2" name="Picture 10" descr="70964_prev_4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500438"/>
            <a:ext cx="4048125" cy="29527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ТОРОСЫ</a:t>
            </a:r>
          </a:p>
        </p:txBody>
      </p:sp>
      <p:pic>
        <p:nvPicPr>
          <p:cNvPr id="12291" name="Picture 4" descr="торо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47800"/>
            <a:ext cx="6769100" cy="50784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4140200" y="1196975"/>
            <a:ext cx="4752975" cy="8651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Слой льда может достигать 20м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pic>
        <p:nvPicPr>
          <p:cNvPr id="13315" name="Picture 4" descr="черный айсбе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2133600"/>
            <a:ext cx="5897562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50825" y="1268413"/>
            <a:ext cx="5184775" cy="17986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Times New Roman" pitchFamily="18" charset="0"/>
              </a:rPr>
              <a:t>ЧЕРНЫЙ АЙСБЕРГ 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плавучие черные ледяные горы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Покрыты толстым слоем вулканической</a:t>
            </a:r>
          </a:p>
          <a:p>
            <a:r>
              <a:rPr lang="ru-RU" sz="2000" b="1">
                <a:latin typeface="Times New Roman" pitchFamily="18" charset="0"/>
              </a:rPr>
              <a:t> пыли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С таким столкнулся «Титаник» в 1912г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ЛЕДОВЫЙ РЕЖИМ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Льды Северного Ледовитого океана постоянно дрейфуют, образуя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циклонический</a:t>
            </a:r>
            <a:r>
              <a:rPr lang="ru-RU" b="1" smtClean="0">
                <a:latin typeface="Times New Roman" pitchFamily="18" charset="0"/>
              </a:rPr>
              <a:t>, то есть против часовой стрелки,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круговорот</a:t>
            </a:r>
            <a:r>
              <a:rPr lang="ru-RU" b="1" smtClean="0">
                <a:latin typeface="Times New Roman" pitchFamily="18" charset="0"/>
              </a:rPr>
              <a:t>. 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Часть льдов выносится в Атлантический океан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1008063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«Челюскин» во льдах Арктики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268413"/>
            <a:ext cx="6697662" cy="4933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276600" y="5229225"/>
            <a:ext cx="5616575" cy="14398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</a:rPr>
              <a:t>13 февраля 1934г  судно было 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раздавлено льдами. В беду попали 100 членов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экипажа, в том числе женщины и дети.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ВЗАИМОДЕЙСТВИЕ ОКЕАНА, </a:t>
            </a:r>
            <a:b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</a:rPr>
              <a:t>АТМОСФЕРЫ И СУШИ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367347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Океан находится в холодном поясе освещенности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Полярная ночь длится 189 суток, а полярный день – 178.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Снег и лед отражают 90% солнечной радиации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accent2"/>
                </a:solidFill>
                <a:latin typeface="Times New Roman" pitchFamily="18" charset="0"/>
              </a:rPr>
              <a:t>ГЕОГРАФИЧЕСКИЕ ЗАДАЧИ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13100"/>
            <a:ext cx="8229600" cy="2913063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</a:rPr>
              <a:t>Какие воздушные массы формируются над этим океаном?</a:t>
            </a:r>
          </a:p>
          <a:p>
            <a:pPr eaLnBrk="1" hangingPunct="1"/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</a:rPr>
              <a:t>Какое влияние оказывает океан на климат окружающих его материков зимой и летом?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ОРГАНИЧЕСКИЙ МИР ОКЕАНА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3384550" cy="6477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Белые медведи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57563"/>
            <a:ext cx="4279900" cy="32099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981075"/>
            <a:ext cx="4762500" cy="4762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5148263" y="5949950"/>
            <a:ext cx="3384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latin typeface="Times New Roman" pitchFamily="18" charset="0"/>
              </a:rPr>
              <a:t>Моржи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ОРГАНИЧЕСКИЙ МИР ОКЕАНА</a:t>
            </a:r>
          </a:p>
        </p:txBody>
      </p:sp>
      <p:pic>
        <p:nvPicPr>
          <p:cNvPr id="19459" name="Picture 4" descr="Sebastes chlorostictus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96975"/>
            <a:ext cx="3527425" cy="2360613"/>
          </a:xfrm>
          <a:noFill/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539750" y="3644900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Морской окунь</a:t>
            </a:r>
          </a:p>
        </p:txBody>
      </p:sp>
      <p:pic>
        <p:nvPicPr>
          <p:cNvPr id="19461" name="Picture 6" descr="Сель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975"/>
            <a:ext cx="398303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7308850" y="4292600"/>
            <a:ext cx="1619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Треска</a:t>
            </a:r>
          </a:p>
        </p:txBody>
      </p:sp>
      <p:pic>
        <p:nvPicPr>
          <p:cNvPr id="19463" name="Picture 8" descr="Атлантическая трес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846638"/>
            <a:ext cx="3984625" cy="1701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7164388" y="3716338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Сельдь</a:t>
            </a:r>
            <a:r>
              <a:rPr lang="ru-RU"/>
              <a:t> </a:t>
            </a:r>
          </a:p>
        </p:txBody>
      </p:sp>
      <p:pic>
        <p:nvPicPr>
          <p:cNvPr id="1946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076700"/>
            <a:ext cx="3527425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4067175" y="4076700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Белуха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08476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</a:rPr>
              <a:t>Льды являются домом для многих обитателей.</a:t>
            </a:r>
            <a:br>
              <a:rPr lang="ru-RU" sz="36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b="1" i="1" smtClean="0">
                <a:solidFill>
                  <a:schemeClr val="accent2"/>
                </a:solidFill>
                <a:latin typeface="Times New Roman" pitchFamily="18" charset="0"/>
              </a:rPr>
              <a:t>Каких именно?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88913"/>
            <a:ext cx="59245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179388" y="3068638"/>
            <a:ext cx="6553200" cy="3600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ru-RU" sz="3200" b="1">
                <a:latin typeface="Times New Roman" pitchFamily="18" charset="0"/>
              </a:rPr>
              <a:t>                       ПЛАН УРОКА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1. Географическое положение океана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2. Строение океанической впадины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3. Виды льдов и ледовый режим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4. Взаимодействие океана, атмосферы и суши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5. Органический мир океана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6. Хозяйственное использование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7. Интересные факты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792162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29600" cy="74930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СЕВЕРНЫЙ МОРСКОЙ ПУТЬ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0" y="1557338"/>
            <a:ext cx="4105275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кратчайший морской путь между Дальним Востоком и Европейской частью России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 главная судоходная магистраль России в Арктике.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b="1">
                <a:solidFill>
                  <a:schemeClr val="accent2"/>
                </a:solidFill>
                <a:latin typeface="Times New Roman" pitchFamily="18" charset="0"/>
              </a:rPr>
              <a:t>Северный морской путь (обозначен красным) и альтернативный путь, использующий Суэцкий канал (синий)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000" b="1">
              <a:solidFill>
                <a:schemeClr val="accent2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400" b="1">
              <a:latin typeface="Times New Roman" pitchFamily="18" charset="0"/>
            </a:endParaRPr>
          </a:p>
        </p:txBody>
      </p:sp>
      <p:pic>
        <p:nvPicPr>
          <p:cNvPr id="21509" name="Picture 5" descr="Северный морской путь (обозначен красным) и альтернативный путь, использующий Суэцкий канал (синий)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0825" y="1700213"/>
            <a:ext cx="4070350" cy="4070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179388" y="6092825"/>
            <a:ext cx="8353425" cy="50482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По каким морям он проходит?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5795963" y="2205038"/>
            <a:ext cx="316865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В шельфовой зоне ведется добыча нефти.</a:t>
            </a:r>
          </a:p>
          <a:p>
            <a:pPr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  <a:latin typeface="Times New Roman" pitchFamily="18" charset="0"/>
              </a:rPr>
              <a:t>В каких странах ?</a:t>
            </a:r>
          </a:p>
        </p:txBody>
      </p:sp>
      <p:pic>
        <p:nvPicPr>
          <p:cNvPr id="22532" name="Picture 10" descr="s11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52513"/>
            <a:ext cx="5068888" cy="5616575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844675"/>
            <a:ext cx="4752975" cy="468153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Часть морей является промысловыми (ведется отлов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трески, палтуса, пикши</a:t>
            </a:r>
            <a:r>
              <a:rPr lang="ru-RU" b="1" smtClean="0">
                <a:latin typeface="Times New Roman" pitchFamily="18" charset="0"/>
              </a:rPr>
              <a:t> и др.)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Развивается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марикультура</a:t>
            </a:r>
            <a:r>
              <a:rPr lang="ru-RU" b="1" smtClean="0">
                <a:latin typeface="Times New Roman" pitchFamily="18" charset="0"/>
              </a:rPr>
              <a:t>. Например в России в Белом море выращивают мидий.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005263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ИНТЕРЕСНЫЕ ФАКТЫ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196975"/>
            <a:ext cx="3898900" cy="52562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Вилькицкий Борис Андреевич (1885–1961)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 начальник гидрографической экспедиции в Северный Ледовитый океан на судах «Таймыр» и «Вайгач» (1913–1915).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Его имя носит один из проливов океана</a:t>
            </a:r>
            <a:endParaRPr lang="ru-RU" sz="2400" b="1" smtClean="0">
              <a:latin typeface="Times New Roman" pitchFamily="18" charset="0"/>
              <a:hlinkClick r:id="rId2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  <a:hlinkClick r:id="rId2"/>
              </a:rPr>
              <a:t>http://www.russia-norway.ru/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3941763" cy="5486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516563"/>
            <a:ext cx="8229600" cy="1041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</a:rPr>
              <a:t>В.П.Яркин. Ледоколы "Таймыр" и "Вайгач" у мыса Челюскин. 1990 г. Холст, масло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Коллекция Центрального Военно-морского музея</a:t>
            </a:r>
          </a:p>
        </p:txBody>
      </p:sp>
      <p:pic>
        <p:nvPicPr>
          <p:cNvPr id="25603" name="Picture 5" descr="Ледоколы &quot;Таймырь&quot; и &quot;Вайгач&quot; у мыса Челюски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04813"/>
            <a:ext cx="74898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05263"/>
            <a:ext cx="8569325" cy="28527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Заложен  в ноябре 1935 года под названием “О. Ю. Шмидт”.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В годы войны был составе конвоя советских кораблей в Карском море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После войны долгое время проводил суда по Северному Ледовитому океану, а затем был переведен во Владивосток. Судно бороздило суровые арктические и дальневосточные воды еще более 25 лет.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6627" name="Picture 5" descr="mikojan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60350"/>
            <a:ext cx="4673600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908050"/>
            <a:ext cx="3744912" cy="5545138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Спутник CryoSat, запущенный ЕКА с целью изучения динамики таяния льдов, упал к северу от Гренландии в районе Северного полюса.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</a:rPr>
            </a:br>
            <a:endParaRPr lang="ru-RU" sz="3600" b="1" smtClean="0">
              <a:latin typeface="Times New Roman" pitchFamily="18" charset="0"/>
            </a:endParaRPr>
          </a:p>
        </p:txBody>
      </p:sp>
      <p:pic>
        <p:nvPicPr>
          <p:cNvPr id="27651" name="Picture 4" descr="(Фото: esa.int)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3402013" cy="4930775"/>
          </a:xfrm>
          <a:noFill/>
        </p:spPr>
      </p:pic>
      <p:pic>
        <p:nvPicPr>
          <p:cNvPr id="27652" name="Picture 5" descr="спутник Cryos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404813"/>
            <a:ext cx="318770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573463"/>
            <a:ext cx="8713787" cy="2951162"/>
          </a:xfrm>
        </p:spPr>
        <p:txBody>
          <a:bodyPr/>
          <a:lstStyle/>
          <a:p>
            <a:pPr algn="l" eaLnBrk="1" hangingPunct="1"/>
            <a:r>
              <a:rPr lang="ru-RU" sz="2400" smtClean="0">
                <a:latin typeface="Times New Roman" pitchFamily="18" charset="0"/>
              </a:rPr>
              <a:t>Северный Ледовитый океан когда-то был пресным озером, соединенным с Атлантикой узким проливом.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18 миллионов лет назад загадочные передвижения тектонических плит привели к тому, что пролив между Гренландией и Европой стал расширяться. Постепенно (это продолжалось сотни тысяч лет) солёная вода Атлантики начала поступать в Арктику, превращая пресное озеро в океан</a:t>
            </a:r>
            <a:endParaRPr lang="ru-RU" smtClean="0"/>
          </a:p>
        </p:txBody>
      </p:sp>
      <p:pic>
        <p:nvPicPr>
          <p:cNvPr id="28675" name="Picture 4" descr="Северный Ледовитый океан был пресным озером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260350"/>
            <a:ext cx="4537075" cy="3248025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476250"/>
            <a:ext cx="4752975" cy="612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Проведенные исследования показали, что лед, который тает летом в большом количестве, не успевает восстановиться за зиму, поэтому его количество неуклонно снижается.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Если так и будет продолжаться (а это неизбежно, поскольку процесс необратим), то к 2030 г. лед в нем полностью исчезнет.</a:t>
            </a:r>
          </a:p>
        </p:txBody>
      </p:sp>
      <p:pic>
        <p:nvPicPr>
          <p:cNvPr id="29699" name="Picture 4" descr="716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96975"/>
            <a:ext cx="36718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ОКЕАНУ ГРОЗИТ ОПАСНОСТЬ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5113338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latin typeface="Times New Roman" pitchFamily="18" charset="0"/>
              </a:rPr>
              <a:t>Северный Ледовитый океан, который во время "холодной" войны был свалкой радиационных отходов из СССР, в последнее время превращается в отстойник для вредных химических веществ со всего мира, сообщила в четверг экологическая организация Всемирный фонд защиты природы (WWF)</a:t>
            </a:r>
            <a:r>
              <a:rPr lang="ru-RU" sz="2800" smtClean="0">
                <a:latin typeface="Times New Roman" pitchFamily="18" charset="0"/>
              </a:rPr>
              <a:t> </a:t>
            </a:r>
          </a:p>
        </p:txBody>
      </p:sp>
      <p:pic>
        <p:nvPicPr>
          <p:cNvPr id="30724" name="Picture 4" descr="Льды Арктики полностью растают уже через 60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981075"/>
            <a:ext cx="3938588" cy="26955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ГЕОГРАФИЧЕСКОЕ ПОЛОЖЕНИЕ ОКЕАНА</a:t>
            </a:r>
          </a:p>
        </p:txBody>
      </p:sp>
      <p:pic>
        <p:nvPicPr>
          <p:cNvPr id="4099" name="Picture 4" descr="Arctika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12875"/>
            <a:ext cx="5761038" cy="5111750"/>
          </a:xfrm>
          <a:noFill/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6084888" y="1628775"/>
            <a:ext cx="25209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</a:rPr>
              <a:t>Дайте описание географического положения Северного Ледовитого океана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</a:rPr>
              <a:t>Назовите моря Северного Ледовитого океана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 b="1" i="1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97200"/>
            <a:ext cx="8229600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Таяние вечной мерзлоты, помимо подъема уровня воды в мировом океане, приведет также к большому выбросу углерода в атмосферу. Бактерии, находящиеся в почве, после таяния льда начнут активно размножаться и вырабатывать метан, который является в 20 раз более опасным с точки зрения парникового эффекта, чем углекислый газ. По мнению ученых, больше всего от выброса газов в результате таяния льдов пострадают северные провинции Канады, Аляска и Россия. </a:t>
            </a:r>
          </a:p>
        </p:txBody>
      </p:sp>
      <p:pic>
        <p:nvPicPr>
          <p:cNvPr id="31747" name="Picture 4" descr="Жизнь на Земле изменится до неузнаваемости с потерей ледяного одеяла на Северном полюсе и подъемом уровня морей (фото ИТАР-ТАСС)"/>
          <p:cNvPicPr>
            <a:picLocks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260350"/>
            <a:ext cx="4103687" cy="26765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600700"/>
            <a:ext cx="8291512" cy="1257300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</a:rPr>
              <a:t>Снимок Северного Ледовитого океана из космоса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0350"/>
            <a:ext cx="494188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СТРОЕНИЕ ОКЕАНИЧЕСКОЙ ВПАДИНЫ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5445125"/>
            <a:ext cx="7932737" cy="1412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Назовите страны бассейна Северного Ледовитого океана.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 Опишите особенности расположения хребтов и назовите крупнейшие из их.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sz="2400" b="1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b="1" smtClean="0">
              <a:latin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341438"/>
            <a:ext cx="54721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ХРЕБЕТ ЛОМОНОСОВА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97425"/>
            <a:ext cx="8229600" cy="172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/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В каком направлении он протянулся?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 Определите примерную протяженность хребта.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96975"/>
            <a:ext cx="571500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333375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В ходе второй экспедиции, в которой принимал участие ледокол «Россия», было выяснено учеными, что  Хребты Ломоносова и Менделеева в Северном ледовитом океане являются продолжением континентального шельфа России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accent2"/>
                </a:solidFill>
                <a:latin typeface="Times New Roman" pitchFamily="18" charset="0"/>
              </a:rPr>
              <a:t>ГЕОГРАФИЧЕСКИЕ ЗАДАЧИ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latin typeface="Times New Roman" pitchFamily="18" charset="0"/>
              </a:rPr>
              <a:t>1.</a:t>
            </a:r>
            <a:r>
              <a:rPr lang="ru-RU" sz="2800" smtClean="0"/>
              <a:t> </a:t>
            </a:r>
            <a:r>
              <a:rPr lang="ru-RU" sz="2800" b="1" smtClean="0">
                <a:latin typeface="Times New Roman" pitchFamily="18" charset="0"/>
              </a:rPr>
              <a:t>Шельф Северного Ледовитого океана отличается от материковой отмели других океанов: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В чем эти различия?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Назовите шельфовые моря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По градусной сети карты рассчитайте примерную протяженность шельфа у берегов Евразии и Северной Америки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Определите, какую примерно часть площади океана занимает шельф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2. Сравните строение котловины Северного Ледовитого океана с котловинами других океанов.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3059113" y="2060575"/>
            <a:ext cx="3240087" cy="5762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МОРСКИЕ ЛЬДЫ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827088" y="3284538"/>
            <a:ext cx="3240087" cy="5762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ПРИПАЙНЫЕ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219700" y="3284538"/>
            <a:ext cx="3240088" cy="7921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ДРЕЙФУЮЩИЕ</a:t>
            </a:r>
          </a:p>
          <a:p>
            <a:pPr algn="ctr"/>
            <a:r>
              <a:rPr lang="ru-RU" sz="2400" b="1">
                <a:latin typeface="Times New Roman" pitchFamily="18" charset="0"/>
              </a:rPr>
              <a:t>(ПАКОВЫЕ)</a:t>
            </a:r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827088" y="3860800"/>
            <a:ext cx="3240087" cy="27368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Прикреплены к берегам и</a:t>
            </a:r>
          </a:p>
          <a:p>
            <a:r>
              <a:rPr lang="ru-RU" sz="2000" b="1">
                <a:latin typeface="Times New Roman" pitchFamily="18" charset="0"/>
              </a:rPr>
              <a:t>могут образовывать </a:t>
            </a:r>
          </a:p>
          <a:p>
            <a:r>
              <a:rPr lang="ru-RU" sz="2000" b="1">
                <a:latin typeface="Times New Roman" pitchFamily="18" charset="0"/>
              </a:rPr>
              <a:t>сплошные поля</a:t>
            </a:r>
          </a:p>
          <a:p>
            <a:r>
              <a:rPr lang="ru-RU" sz="2000" b="1">
                <a:latin typeface="Times New Roman" pitchFamily="18" charset="0"/>
              </a:rPr>
              <a:t> (несколько км)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Образуется из </a:t>
            </a:r>
          </a:p>
          <a:p>
            <a:r>
              <a:rPr lang="ru-RU" sz="2000" b="1">
                <a:latin typeface="Times New Roman" pitchFamily="18" charset="0"/>
              </a:rPr>
              <a:t>однолетнего льда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Практически непроходим</a:t>
            </a:r>
          </a:p>
          <a:p>
            <a:r>
              <a:rPr lang="ru-RU" sz="2000" b="1">
                <a:latin typeface="Times New Roman" pitchFamily="18" charset="0"/>
              </a:rPr>
              <a:t>для ледоколов</a:t>
            </a: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5219700" y="4076700"/>
            <a:ext cx="3240088" cy="24479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Движутся под влиянием </a:t>
            </a:r>
          </a:p>
          <a:p>
            <a:r>
              <a:rPr lang="ru-RU" sz="2000" b="1">
                <a:latin typeface="Times New Roman" pitchFamily="18" charset="0"/>
              </a:rPr>
              <a:t> морских течений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Смесь ледниковых полей</a:t>
            </a:r>
          </a:p>
          <a:p>
            <a:r>
              <a:rPr lang="ru-RU" sz="2000" b="1">
                <a:latin typeface="Times New Roman" pitchFamily="18" charset="0"/>
              </a:rPr>
              <a:t>разного возраста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Редко бывают </a:t>
            </a:r>
          </a:p>
          <a:p>
            <a:r>
              <a:rPr lang="ru-RU" sz="2000" b="1">
                <a:latin typeface="Times New Roman" pitchFamily="18" charset="0"/>
              </a:rPr>
              <a:t>сплошными: изобилуют</a:t>
            </a:r>
          </a:p>
          <a:p>
            <a:r>
              <a:rPr lang="ru-RU" sz="2000" b="1">
                <a:latin typeface="Times New Roman" pitchFamily="18" charset="0"/>
              </a:rPr>
              <a:t>разводьями и полыньями</a:t>
            </a:r>
          </a:p>
        </p:txBody>
      </p:sp>
      <p:sp>
        <p:nvSpPr>
          <p:cNvPr id="10248" name="AutoShape 11"/>
          <p:cNvSpPr>
            <a:spLocks noChangeArrowheads="1"/>
          </p:cNvSpPr>
          <p:nvPr/>
        </p:nvSpPr>
        <p:spPr bwMode="auto">
          <a:xfrm rot="1109511">
            <a:off x="1835150" y="2205038"/>
            <a:ext cx="936625" cy="1008062"/>
          </a:xfrm>
          <a:prstGeom prst="curvedRightArrow">
            <a:avLst>
              <a:gd name="adj1" fmla="val 21525"/>
              <a:gd name="adj2" fmla="val 4305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12"/>
          <p:cNvSpPr>
            <a:spLocks noChangeArrowheads="1"/>
          </p:cNvSpPr>
          <p:nvPr/>
        </p:nvSpPr>
        <p:spPr bwMode="auto">
          <a:xfrm rot="-621442">
            <a:off x="6516688" y="2276475"/>
            <a:ext cx="1079500" cy="863600"/>
          </a:xfrm>
          <a:prstGeom prst="curvedLeftArrow">
            <a:avLst>
              <a:gd name="adj1" fmla="val 20000"/>
              <a:gd name="adj2" fmla="val 40000"/>
              <a:gd name="adj3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810</Words>
  <Application>Microsoft Office PowerPoint</Application>
  <PresentationFormat>Экран (4:3)</PresentationFormat>
  <Paragraphs>115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Оформление по умолчанию</vt:lpstr>
      <vt:lpstr>Слайд 1</vt:lpstr>
      <vt:lpstr>Слайд 2</vt:lpstr>
      <vt:lpstr>ГЕОГРАФИЧЕСКОЕ ПОЛОЖЕНИЕ ОКЕАНА</vt:lpstr>
      <vt:lpstr>Слайд 4</vt:lpstr>
      <vt:lpstr>СТРОЕНИЕ ОКЕАНИЧЕСКОЙ ВПАДИНЫ</vt:lpstr>
      <vt:lpstr>ХРЕБЕТ ЛОМОНОСОВА</vt:lpstr>
      <vt:lpstr>Слайд 7</vt:lpstr>
      <vt:lpstr>ГЕОГРАФИЧЕСКИЕ ЗАДАЧИ</vt:lpstr>
      <vt:lpstr>ВИДЫ ЛЬДОВ</vt:lpstr>
      <vt:lpstr>ВИДЫ ЛЬДОВ</vt:lpstr>
      <vt:lpstr>ТОРОСЫ</vt:lpstr>
      <vt:lpstr>ВИДЫ ЛЬДОВ</vt:lpstr>
      <vt:lpstr>ЛЕДОВЫЙ РЕЖИМ</vt:lpstr>
      <vt:lpstr>Слайд 14</vt:lpstr>
      <vt:lpstr>ВЗАИМОДЕЙСТВИЕ ОКЕАНА,  АТМОСФЕРЫ И СУШИ</vt:lpstr>
      <vt:lpstr>ГЕОГРАФИЧЕСКИЕ ЗАДАЧИ</vt:lpstr>
      <vt:lpstr>ОРГАНИЧЕСКИЙ МИР ОКЕАНА</vt:lpstr>
      <vt:lpstr>ОРГАНИЧЕСКИЙ МИР ОКЕАНА</vt:lpstr>
      <vt:lpstr>Льды являются домом для многих обитателей. Каких именно?</vt:lpstr>
      <vt:lpstr>ХОЗЯЙСТВЕННОЕ ИСПОЛЬЗОВАНИЕ</vt:lpstr>
      <vt:lpstr>ХОЗЯЙСТВЕННОЕ ИСПОЛЬЗОВАНИЕ</vt:lpstr>
      <vt:lpstr>ХОЗЯЙСТВЕННОЕ ИСПОЛЬЗОВАНИЕ</vt:lpstr>
      <vt:lpstr>ИНТЕРЕСНЫЕ ФАКТЫ</vt:lpstr>
      <vt:lpstr>Слайд 24</vt:lpstr>
      <vt:lpstr>Слайд 25</vt:lpstr>
      <vt:lpstr>Спутник CryoSat, запущенный ЕКА с целью изучения динамики таяния льдов, упал к северу от Гренландии в районе Северного полюса.  </vt:lpstr>
      <vt:lpstr>Северный Ледовитый океан когда-то был пресным озером, соединенным с Атлантикой узким проливом. 18 миллионов лет назад загадочные передвижения тектонических плит привели к тому, что пролив между Гренландией и Европой стал расширяться. Постепенно (это продолжалось сотни тысяч лет) солёная вода Атлантики начала поступать в Арктику, превращая пресное озеро в океан</vt:lpstr>
      <vt:lpstr>Слайд 28</vt:lpstr>
      <vt:lpstr>ОКЕАНУ ГРОЗИТ ОПАСНОСТЬ</vt:lpstr>
      <vt:lpstr>Слайд 30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Северный Ледовитый океан</dc:title>
  <dc:creator>Долгорукова</dc:creator>
  <cp:lastModifiedBy>Admin</cp:lastModifiedBy>
  <cp:revision>26</cp:revision>
  <dcterms:created xsi:type="dcterms:W3CDTF">2007-11-22T16:16:00Z</dcterms:created>
  <dcterms:modified xsi:type="dcterms:W3CDTF">2012-04-03T19:13:14Z</dcterms:modified>
</cp:coreProperties>
</file>