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04" r:id="rId1"/>
  </p:sldMasterIdLst>
  <p:sldIdLst>
    <p:sldId id="256" r:id="rId2"/>
    <p:sldId id="302" r:id="rId3"/>
    <p:sldId id="257" r:id="rId4"/>
    <p:sldId id="282" r:id="rId5"/>
    <p:sldId id="258" r:id="rId6"/>
    <p:sldId id="260" r:id="rId7"/>
    <p:sldId id="261" r:id="rId8"/>
    <p:sldId id="262" r:id="rId9"/>
    <p:sldId id="263" r:id="rId10"/>
    <p:sldId id="303" r:id="rId11"/>
    <p:sldId id="304" r:id="rId12"/>
    <p:sldId id="306" r:id="rId13"/>
    <p:sldId id="305" r:id="rId14"/>
    <p:sldId id="264" r:id="rId15"/>
    <p:sldId id="265" r:id="rId16"/>
    <p:sldId id="267" r:id="rId17"/>
    <p:sldId id="268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09" r:id="rId26"/>
    <p:sldId id="307" r:id="rId27"/>
    <p:sldId id="279" r:id="rId28"/>
    <p:sldId id="280" r:id="rId29"/>
    <p:sldId id="281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324" r:id="rId39"/>
    <p:sldId id="325" r:id="rId40"/>
    <p:sldId id="323" r:id="rId41"/>
    <p:sldId id="294" r:id="rId42"/>
    <p:sldId id="310" r:id="rId43"/>
    <p:sldId id="295" r:id="rId44"/>
    <p:sldId id="296" r:id="rId45"/>
    <p:sldId id="297" r:id="rId46"/>
    <p:sldId id="298" r:id="rId47"/>
    <p:sldId id="326" r:id="rId48"/>
    <p:sldId id="300" r:id="rId49"/>
    <p:sldId id="301" r:id="rId50"/>
    <p:sldId id="311" r:id="rId51"/>
    <p:sldId id="312" r:id="rId52"/>
    <p:sldId id="313" r:id="rId53"/>
    <p:sldId id="322" r:id="rId54"/>
    <p:sldId id="315" r:id="rId55"/>
    <p:sldId id="321" r:id="rId56"/>
    <p:sldId id="316" r:id="rId57"/>
  </p:sldIdLst>
  <p:sldSz cx="9144000" cy="6858000" type="screen4x3"/>
  <p:notesSz cx="6858000" cy="9144000"/>
  <p:embeddedFontLst>
    <p:embeddedFont>
      <p:font typeface="Tahoma" pitchFamily="34" charset="0"/>
      <p:regular r:id="rId58"/>
      <p:bold r:id="rId59"/>
    </p:embeddedFont>
    <p:embeddedFont>
      <p:font typeface="Book Antiqua" pitchFamily="18" charset="0"/>
      <p:regular r:id="rId60"/>
      <p:bold r:id="rId61"/>
      <p:italic r:id="rId62"/>
      <p:boldItalic r:id="rId63"/>
    </p:embeddedFont>
    <p:embeddedFont>
      <p:font typeface="Wingdings 2" pitchFamily="18" charset="2"/>
      <p:regular r:id="rId64"/>
    </p:embeddedFont>
    <p:embeddedFont>
      <p:font typeface="Georgia" pitchFamily="18" charset="0"/>
      <p:regular r:id="rId65"/>
      <p:bold r:id="rId66"/>
      <p:italic r:id="rId67"/>
      <p:boldItalic r:id="rId68"/>
    </p:embeddedFont>
    <p:embeddedFont>
      <p:font typeface="Wingdings 3" pitchFamily="18" charset="2"/>
      <p:regular r:id="rId69"/>
    </p:embeddedFont>
    <p:embeddedFont>
      <p:font typeface="Lucida Sans" pitchFamily="34" charset="0"/>
      <p:regular r:id="rId70"/>
      <p:bold r:id="rId71"/>
      <p:italic r:id="rId72"/>
      <p:boldItalic r:id="rId73"/>
    </p:embeddedFont>
  </p:embeddedFontLst>
  <p:custDataLst>
    <p:tags r:id="rId7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9" autoAdjust="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000FD-D986-463B-90FF-39D03DF42912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9E202-535B-4293-B6C2-14B046271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7432-D62D-4E63-A9CB-BA227EB37EE0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03825-B36C-446A-BBB7-D1022E765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D018A-A75A-4097-B401-F10398328265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2FA8A-AFAD-4CD1-91FC-1F3898113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6775B-9DF0-431D-96FB-60BED4E35260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F3EB8-C09E-4B19-8DB1-27C8785FC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C1D15-AADD-4C99-A7C0-0009ECF28F19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7955D-27D6-471A-AB02-66BC7B2A0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5E20F-3082-44BD-B4E9-3B1F50A34E56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A3847-98A8-4AA9-AB53-5AEB8DBFA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BA018-15B1-4830-96E7-BA127638CF7A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11159-5115-4CE4-8728-F3637B1E7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43729-52A3-4CD3-9A03-494D698B1AC8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C9B0D-7683-46B6-9407-3A068A9D9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7FF44-716F-40C8-89CD-64AE693F0CE7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1750-E276-444E-AFEB-CDB2C5367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36604-1393-4FB7-933D-CF3FD93308AB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8565F-57DA-4CA6-9CA3-D7C64CAD5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626CB-5DF8-4826-8E54-8A37F402E420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7D985-D2C5-45A2-8BAC-ACAA52F21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1896E5-EDC6-4764-8E16-37437D5234BA}" type="datetimeFigureOut">
              <a:rPr lang="ru-RU"/>
              <a:pPr>
                <a:defRPr/>
              </a:pPr>
              <a:t>03.05.2012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89F441-C98C-4FBB-BD1D-21A3CAA56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31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1F5E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.%20&#1057;&#1054;&#1044;&#1045;&#1056;&#1046;&#1040;&#1053;&#1048;&#1045;.pps#-1,2,&#1055;&#1088;&#1077;&#1079;&#1077;&#1085;&#1090;&#1072;&#1094;&#1080;&#1103; PowerPoin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slide" Target="slide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6.xml"/><Relationship Id="rId7" Type="http://schemas.openxmlformats.org/officeDocument/2006/relationships/slide" Target="slide4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27.xml"/><Relationship Id="rId4" Type="http://schemas.openxmlformats.org/officeDocument/2006/relationships/slide" Target="slide18.xml"/><Relationship Id="rId9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slide" Target="slide2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7944" y="908720"/>
            <a:ext cx="4733128" cy="1828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000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СЕРВИРОВКА </a:t>
            </a:r>
            <a:br>
              <a:rPr lang="ru-RU" sz="5000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5000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СТОЛА</a:t>
            </a:r>
            <a:endParaRPr lang="ru-RU" sz="5000" i="1" dirty="0">
              <a:solidFill>
                <a:schemeClr val="bg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5" name="Picture 2" descr="D:\Света\сервировка\эстетическое оформление стола\o3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06763"/>
            <a:ext cx="5761038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7">
            <a:hlinkClick r:id="rId3" action="ppaction://hlinkpres?slideindex=2&amp;slidetitle=Презентация PowerPoint"/>
          </p:cNvPr>
          <p:cNvSpPr>
            <a:spLocks noChangeArrowheads="1"/>
          </p:cNvSpPr>
          <p:nvPr/>
        </p:nvSpPr>
        <p:spPr bwMode="auto">
          <a:xfrm>
            <a:off x="6318250" y="6107113"/>
            <a:ext cx="2605088" cy="577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 содержанию</a:t>
            </a:r>
          </a:p>
        </p:txBody>
      </p:sp>
      <p:sp>
        <p:nvSpPr>
          <p:cNvPr id="5" name="Рамка 4"/>
          <p:cNvSpPr/>
          <p:nvPr/>
        </p:nvSpPr>
        <p:spPr>
          <a:xfrm>
            <a:off x="3143240" y="0"/>
            <a:ext cx="2643206" cy="5714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Prezentacii.com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ВЫШИВКОЙ</a:t>
            </a:r>
            <a:endParaRPr lang="ru-RU" sz="3600" b="0" i="1" u="sng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291" name="Picture 2" descr="D:\Света\сервировка\столовое бельё\09-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420938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" descr="D:\Света\сервировка\столовое бельё\1218631773_111004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1338" y="2420938"/>
            <a:ext cx="2643187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СЕТЫ</a:t>
            </a:r>
            <a:endParaRPr lang="ru-RU" sz="3600" b="0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15" name="Содержимое 3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18573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</a:t>
            </a:r>
            <a:r>
              <a:rPr lang="ru-RU" i="1" smtClean="0">
                <a:latin typeface="Tahoma" pitchFamily="34" charset="0"/>
                <a:cs typeface="Tahoma" pitchFamily="34" charset="0"/>
              </a:rPr>
              <a:t>Сет</a:t>
            </a:r>
            <a:r>
              <a:rPr lang="ru-RU" smtClean="0">
                <a:latin typeface="Tahoma" pitchFamily="34" charset="0"/>
                <a:cs typeface="Tahoma" pitchFamily="34" charset="0"/>
              </a:rPr>
              <a:t> – альтернатива скатерти; небольшая подставка или  подложка  для  посуды   размером   не   менее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30 х 40 см.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Может быть выполнен из дерева, ткани, пластмассы, бумаги и т.д.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3316" name="Picture 3" descr="D:\Света\сервировка\столовое бельё\щ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857500"/>
            <a:ext cx="29368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D:\Света\сервировка\столовое бельё\нен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4357688"/>
            <a:ext cx="287655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D:\Света\сервировка\сеты\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357563"/>
            <a:ext cx="4110037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СЕТЫ</a:t>
            </a:r>
            <a:endParaRPr lang="ru-RU" sz="3600" b="0" dirty="0"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4339" name="Picture 2" descr="D:\Света\сервировка\салфетки папильотки\nechwork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388" y="4081463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D:\Света\сервировка\салфетки папильотки\nechwork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388" y="1143000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D:\Света\сервировка\столовое бельё\1267910694_refrns.ru-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3" y="1143000"/>
            <a:ext cx="3805237" cy="536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САЛФЕТКИ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МАТЕРИАЛ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6429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полотняные     или    бумажные </a:t>
            </a:r>
          </a:p>
        </p:txBody>
      </p:sp>
      <p:pic>
        <p:nvPicPr>
          <p:cNvPr id="15364" name="Picture 5" descr="D:\Света\сервировка\столовое бельё\14204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235743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D:\Света\сервировка\столовое бельё\8207700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85762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 descr="D:\Света\сервировка\столовое бельё\aab995585ed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2643188"/>
            <a:ext cx="5029200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5140"/>
            <a:ext cx="8229600" cy="100010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САЛФЕТКИ</a:t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РАЗМЕР</a:t>
            </a:r>
            <a:endParaRPr lang="ru-RU" sz="3600" b="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4214813" y="1303338"/>
            <a:ext cx="4714875" cy="55006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Салфетки  размером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32х32 см  или  35х35 см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предназначены   для  сервировки  завтраков, чайных  и  кофейных  церемоний.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 Салфетки  размером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40х40 см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используют   для   сервировки  стола  к обеду  или  к  ужину.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 Салфетки    размером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50х50 см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употребляются наиболее часто.</a:t>
            </a:r>
          </a:p>
        </p:txBody>
      </p:sp>
      <p:pic>
        <p:nvPicPr>
          <p:cNvPr id="16388" name="Picture 5" descr="D:\Света\сервировка\эстетическое оформление стола\b39601abead194cef18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52563"/>
            <a:ext cx="4143375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570"/>
            <a:ext cx="8229600" cy="100010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САЛФЕТКИ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ЦВЕТ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14313" y="1133475"/>
            <a:ext cx="8472487" cy="1000125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Салфетки должны быть или в тон  скатерти,  или  контрастировать с ней.</a:t>
            </a:r>
          </a:p>
        </p:txBody>
      </p:sp>
      <p:pic>
        <p:nvPicPr>
          <p:cNvPr id="17412" name="Picture 6" descr="D:\Света\сервировка\фото салфетки\021909_greenwed05_4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2143125"/>
            <a:ext cx="34417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D:\Света\сервировка\столовое бельё\551923_6510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143125"/>
            <a:ext cx="3622675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57322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8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  Для  торжеств, посвящённых   определённым праздникам, можно использовать тематическое столовое бельё.</a:t>
            </a:r>
            <a:endParaRPr lang="ru-RU" sz="2800" b="0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435" name="Picture 2" descr="D:\Света\сервировка\столовое бельё\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200" y="1857375"/>
            <a:ext cx="3103563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 descr="D:\Света\сервировка\столовое бельё\IMGP1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1785938"/>
            <a:ext cx="2857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D:\Света\сервировка\столовое бельё\kvartet_06s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500063"/>
            <a:ext cx="3405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7" descr="D:\Света\сервировка\столовое бельё\nezhnost_06s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4138613"/>
            <a:ext cx="3119438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9" descr="D:\Света\сервировка\столовое бельё\4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500063"/>
            <a:ext cx="27146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страиваемая 11">
            <a:hlinkClick r:id="rId5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462" name="Picture 7" descr="D:\Света\сервировка\столовое бельё\3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2928938"/>
            <a:ext cx="2857500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СТОЛОВАЯ     ПОСУДА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3" name="Picture 4" descr="D:\Света\сервировка\столовая посуда\zhotel49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357438"/>
            <a:ext cx="5643563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Содержимое 7"/>
          <p:cNvSpPr>
            <a:spLocks noGrp="1"/>
          </p:cNvSpPr>
          <p:nvPr>
            <p:ph idx="1"/>
          </p:nvPr>
        </p:nvSpPr>
        <p:spPr>
          <a:xfrm>
            <a:off x="0" y="1071563"/>
            <a:ext cx="9072563" cy="1000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Полный столовый сервиз включает от 25 до 40 наименований.  Не обязательно иметь их все.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ПОДАЧИ  ХЛЕБА, ТОСТОВ</a:t>
            </a:r>
            <a:endParaRPr lang="ru-RU" sz="3600" i="1" u="sng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357188" y="1714500"/>
            <a:ext cx="4043362" cy="1857375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тарелки пирожковые                                         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(диаметром 17,5 см)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хлебницы</a:t>
            </a:r>
          </a:p>
        </p:txBody>
      </p:sp>
      <p:pic>
        <p:nvPicPr>
          <p:cNvPr id="21508" name="Picture 2" descr="D:\Света\сервировка\столовая посуда\ттттттттт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714500"/>
            <a:ext cx="329882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СОДЕРЖАНИЕ</a:t>
            </a:r>
            <a:endParaRPr lang="ru-RU" sz="3600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28625" y="1428750"/>
            <a:ext cx="8229600" cy="4708525"/>
          </a:xfrm>
        </p:spPr>
        <p:txBody>
          <a:bodyPr/>
          <a:lstStyle/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" action="ppaction://hlinkshowjump?jump=nextslide"/>
              </a:rPr>
              <a:t>Понятие сервировки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2" action="ppaction://hlinksldjump"/>
              </a:rPr>
              <a:t>Цель сервировки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3" action="ppaction://hlinksldjump"/>
              </a:rPr>
              <a:t>Столовое бельё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4" action="ppaction://hlinksldjump"/>
              </a:rPr>
              <a:t>Столовая посуда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5" action="ppaction://hlinksldjump"/>
              </a:rPr>
              <a:t>Столовые приборы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6" action="ppaction://hlinksldjump"/>
              </a:rPr>
              <a:t>Сервировка стола (примеры)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7" action="ppaction://hlinksldjump"/>
              </a:rPr>
              <a:t>Украшение стола  салфетками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8" action="ppaction://hlinksldjump"/>
              </a:rPr>
              <a:t>Украшение стола свечами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9" action="ppaction://hlinksldjump"/>
              </a:rPr>
              <a:t>Украшение стола цветами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9286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 ДЛЯ    ПОДАЧИ 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ХОЛОДНЫХ   ЗАКУСОК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0" y="3357563"/>
            <a:ext cx="4572000" cy="3286125"/>
          </a:xfrm>
        </p:spPr>
        <p:txBody>
          <a:bodyPr>
            <a:normAutofit fontScale="925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тарелки закусочные </a:t>
            </a:r>
            <a:r>
              <a:rPr lang="ru-RU" sz="2600" dirty="0" smtClean="0">
                <a:latin typeface="Tahoma" pitchFamily="34" charset="0"/>
                <a:cs typeface="Tahoma" pitchFamily="34" charset="0"/>
              </a:rPr>
              <a:t>(диаметром 20 см)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салатники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блюда овальные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вазы на низкой ножке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err="1" smtClean="0">
                <a:latin typeface="Tahoma" pitchFamily="34" charset="0"/>
                <a:cs typeface="Tahoma" pitchFamily="34" charset="0"/>
              </a:rPr>
              <a:t>менажницы</a:t>
            </a:r>
            <a:endParaRPr lang="ru-RU" sz="3000" dirty="0" smtClean="0">
              <a:latin typeface="Tahoma" pitchFamily="34" charset="0"/>
              <a:cs typeface="Tahoma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соусники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pic>
        <p:nvPicPr>
          <p:cNvPr id="22532" name="Picture 2" descr="D:\Света\сервировка\столовая посуда\для холодных блю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500188"/>
            <a:ext cx="3357563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D:\Света\сервировка\столовая посуда\kupit_posud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000500"/>
            <a:ext cx="33575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D:\Света\сервировка\столовая посуда\shop_items_catalog_image13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15001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ПЕРВЫХ   БЛЮД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0" y="1428750"/>
            <a:ext cx="5786438" cy="3000375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Бульонные чашки          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(для бульонов, супов - пюре)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Тарелки столовые  глубокие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(диаметром до 24 см)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Суповые миски с крышкой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Керамические горшочки</a:t>
            </a:r>
          </a:p>
        </p:txBody>
      </p:sp>
      <p:pic>
        <p:nvPicPr>
          <p:cNvPr id="23556" name="Picture 3" descr="D:\Света\сервировка\столовые приборы\ыы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562475"/>
            <a:ext cx="2286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D:\Света\сервировка\столовые приборы\002b717769684bb49e59e7f541d0c2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3429000"/>
            <a:ext cx="27146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D:\Света\сервировка\столовая посуда\4998306b7cf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1285875"/>
            <a:ext cx="2595562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D:\Света\сервировка\столовые приборы\8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621213"/>
            <a:ext cx="2916238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3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 ДЛЯ  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ВТОРЫХ   БЛЮД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500" y="1285875"/>
            <a:ext cx="4786313" cy="2714625"/>
          </a:xfrm>
        </p:spPr>
        <p:txBody>
          <a:bodyPr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Тарелки столовые мелкие</a:t>
            </a:r>
            <a:r>
              <a:rPr lang="ru-RU" sz="2400" dirty="0" smtClean="0">
                <a:latin typeface="Tahoma" pitchFamily="34" charset="0"/>
                <a:cs typeface="Tahoma" pitchFamily="34" charset="0"/>
              </a:rPr>
              <a:t>(диаметром 24 см)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Блюда  круглые  или  овальные   на несколько порций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4580" name="Picture 2" descr="D:\Света\сервировка\столовые приборы\уу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33893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D:\Света\сервировка\столовые приборы\1248557985_schuka_s_ovoschf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714750"/>
            <a:ext cx="271462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D:\Света\сервировка\столовые приборы\6f25c2c49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714750"/>
            <a:ext cx="3881437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 ВТОРЫХ   БЛЮД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14313" y="1643063"/>
            <a:ext cx="5214937" cy="18288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Керамические горшочки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 Кокотницы  глиняные  или  металлические</a:t>
            </a:r>
          </a:p>
        </p:txBody>
      </p:sp>
      <p:pic>
        <p:nvPicPr>
          <p:cNvPr id="25604" name="Picture 2" descr="D:\Света\сервировка\столовые приборы\j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4143375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D:\Света\сервировка\столовые приборы\25cb9d86ca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3357563"/>
            <a:ext cx="3175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D:\Света\сервировка\салфетки папильотки\папильотки\big4cada18996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7350" y="1928813"/>
            <a:ext cx="26050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ПОДАЧИ   ДЕСЕРТА</a:t>
            </a:r>
            <a:endParaRPr lang="ru-RU" sz="3600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3214688" y="928688"/>
            <a:ext cx="5929312" cy="3000375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Тарелки десертные глубокие  и мелкие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(диаметром 20 см)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Блюдо для торта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Ваза для фруктов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Креманки, вазочки для мороженого, муссов</a:t>
            </a:r>
          </a:p>
          <a:p>
            <a:pPr eaLnBrk="1" hangingPunct="1"/>
            <a:endParaRPr lang="ru-RU" smtClean="0"/>
          </a:p>
        </p:txBody>
      </p:sp>
      <p:pic>
        <p:nvPicPr>
          <p:cNvPr id="26628" name="Picture 2" descr="D:\Света\сервировка\столовая посуда\12-big-b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3571875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D:\Света\сервировка\столовая посуда\48167618876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4037013"/>
            <a:ext cx="3381375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D:\Света\сервировка\столовая посуда\pic-15157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1071563"/>
            <a:ext cx="2357437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ГОРЯЧИХ  НАПИТКОВ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651" name="Picture 2" descr="D:\Света\сервировка\столовая посуда\9481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1857375"/>
            <a:ext cx="40481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D:\Света\сервировка\столовая посуда\1721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500438"/>
            <a:ext cx="41814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5429250" y="4786313"/>
            <a:ext cx="276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Чайный сервиз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857250" y="2571750"/>
            <a:ext cx="320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Кофейный сервиз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D:\Света\сервировка\столовые приборы\09329c88b96df2c9c0aea743c4390ea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286250"/>
            <a:ext cx="373856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9" descr="D:\Света\сервировка\столовая посуда\Копия Tavo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13" y="571500"/>
            <a:ext cx="25765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2" descr="D:\Света\сервировка\столовая посуда\_dsc52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214813"/>
            <a:ext cx="34575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Управляющая кнопка: настраиваемая 15">
            <a:hlinkClick r:id="rId5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8678" name="Picture 8" descr="D:\Света\сервировка\сервировка фото\2235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0113" y="571500"/>
            <a:ext cx="21907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9" descr="D:\Света\сервировка\сервировка фото\thumbs_48e1de6c5790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" y="571500"/>
            <a:ext cx="257175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СТОЛОВЫЕ  ПРИБОРЫ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699" name="Picture 6" descr="D:\Света\сервировка\столовые приборы\2133453_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357313"/>
            <a:ext cx="67865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ЛОЖКИ</a:t>
            </a:r>
            <a:endParaRPr lang="ru-RU" sz="36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723" name="Содержимое 6"/>
          <p:cNvSpPr>
            <a:spLocks noGrp="1"/>
          </p:cNvSpPr>
          <p:nvPr>
            <p:ph idx="1"/>
          </p:nvPr>
        </p:nvSpPr>
        <p:spPr>
          <a:xfrm>
            <a:off x="5929313" y="2500313"/>
            <a:ext cx="2971800" cy="2071687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столовая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десертная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чайная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кофейная</a:t>
            </a:r>
          </a:p>
        </p:txBody>
      </p:sp>
      <p:pic>
        <p:nvPicPr>
          <p:cNvPr id="30724" name="Picture 5" descr="D:\Света\сервировка\столовые приборы\смс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4881562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ВИЛКИ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571500" y="2214563"/>
            <a:ext cx="2786063" cy="1928812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рыбная 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закусочная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столовая</a:t>
            </a:r>
          </a:p>
        </p:txBody>
      </p:sp>
      <p:pic>
        <p:nvPicPr>
          <p:cNvPr id="31748" name="Picture 4" descr="D:\Света\сервировка\столовые приборы\о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1428750"/>
            <a:ext cx="4186238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2357430"/>
          </a:xfrm>
        </p:spPr>
        <p:txBody>
          <a:bodyPr/>
          <a:lstStyle/>
          <a:p>
            <a:pPr lvl="1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Сервировка  (фр. </a:t>
            </a:r>
            <a:r>
              <a:rPr lang="ru-RU" sz="2800" b="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servir</a:t>
            </a:r>
            <a:r>
              <a:rPr lang="ru-RU" sz="2800" b="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- обслуживать) – это подготовка   стола к завтраку, обеду, ужину, праздничному застолью, банкету-фуршету, банкету-коктейлю, чайной церемонии. </a:t>
            </a:r>
          </a:p>
        </p:txBody>
      </p:sp>
      <p:pic>
        <p:nvPicPr>
          <p:cNvPr id="5123" name="Picture 2" descr="D:\Света\сервировка\сервировка\hero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428875"/>
            <a:ext cx="7999412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страиваемая 7">
            <a:hlinkClick r:id="" action="ppaction://hlinkshowjump?jump=previousslide" highlightClick="1"/>
          </p:cNvPr>
          <p:cNvSpPr/>
          <p:nvPr/>
        </p:nvSpPr>
        <p:spPr>
          <a:xfrm>
            <a:off x="-71438" y="0"/>
            <a:ext cx="9144001" cy="6858000"/>
          </a:xfrm>
          <a:prstGeom prst="actionButtonBlank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93978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РЫБНЫЙ  ПРИБОР</a:t>
            </a:r>
            <a:endParaRPr lang="ru-RU" sz="3600" b="0" i="1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771" name="Picture 4" descr="D:\Света\сервировка\столовые приборы\Fish Cutlery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1357313"/>
            <a:ext cx="3221037" cy="4857750"/>
          </a:xfrm>
          <a:noFill/>
        </p:spPr>
      </p:pic>
      <p:pic>
        <p:nvPicPr>
          <p:cNvPr id="32772" name="Picture 5" descr="D:\Света\сервировка\столовые приборы\1272054064_polza_ryby_v_pitanii_chelove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5743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D:\Света\сервировка\столовые приборы\33232208_30813174_717377008eddbcd6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071563"/>
            <a:ext cx="8429625" cy="4816475"/>
          </a:xfrm>
          <a:noFill/>
        </p:spPr>
      </p:pic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ПЕРВЫХ  БЛЮД 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4819" name="Picture 5" descr="D:\Света\сервировка\столовая посуда\kl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071563"/>
            <a:ext cx="25034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 descr="D:\Света\сервировка\столовые приборы\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4000500"/>
            <a:ext cx="314325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D:\Света\сервировка\столовые приборы\3c1d37ce4f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63" y="3786188"/>
            <a:ext cx="231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 descr="D:\Света\сервировка\сервировка\french_onion_soup_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1143000"/>
            <a:ext cx="28289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ВТОРЫХ  БЛЮД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5843" name="Picture 4" descr="D:\Света\сервировка\сервировка\45424515_die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3714750"/>
            <a:ext cx="3429000" cy="2571750"/>
          </a:xfrm>
          <a:noFill/>
        </p:spPr>
      </p:pic>
      <p:pic>
        <p:nvPicPr>
          <p:cNvPr id="35844" name="Picture 4" descr="D:\Света\сервировка\сервировка\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071688"/>
            <a:ext cx="39719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6" descr="D:\Света\сервировка\сервировка\french_onion_soup_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1285875"/>
            <a:ext cx="2514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ДЕСЕРТА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6867" name="Picture 4" descr="D:\Света\сервировка\сервировка\1497435_8a34a74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3643313"/>
            <a:ext cx="3552825" cy="2359025"/>
          </a:xfrm>
          <a:noFill/>
        </p:spPr>
      </p:pic>
      <p:pic>
        <p:nvPicPr>
          <p:cNvPr id="36868" name="Picture 6" descr="D:\Света\сервировка\столовые приборы\715375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1285875"/>
            <a:ext cx="27749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6" descr="D:\Света\сервировка\сервировка фото\6a00e5537d159888330120a6cd3e47970b-320w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285875"/>
            <a:ext cx="3873500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Georgia" pitchFamily="18" charset="0"/>
              </a:rPr>
              <a:t/>
            </a:r>
            <a:br>
              <a:rPr lang="ru-RU" sz="3600" b="0" i="1" dirty="0" smtClean="0">
                <a:solidFill>
                  <a:srgbClr val="002060"/>
                </a:solidFill>
                <a:effectLst/>
                <a:latin typeface="Georgia" pitchFamily="18" charset="0"/>
              </a:rPr>
            </a:b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 ПЕРВОГО, РЫБНОГО, МЯСНОГО  БЛЮДА  И   ДЕСЕРТА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7891" name="Picture 4" descr="D:\Света\сервировка\сервировка\61747253_Table20appointm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785938"/>
            <a:ext cx="6296025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D:\Света\сервировка\сервировка\servirovka_4_4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404813"/>
            <a:ext cx="7173912" cy="5962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D:\Света\сервировка\сервировка\ec5413f3e12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571500"/>
            <a:ext cx="7650163" cy="5737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Света\сервировка\сервировка фото\банкет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428625"/>
            <a:ext cx="790575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Света\сервировка\сервировка фото\Копия ser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642938"/>
            <a:ext cx="82010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800" b="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3600" b="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Цель сервировки :</a:t>
            </a:r>
            <a:br>
              <a:rPr lang="ru-RU" sz="3600" b="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800" b="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latin typeface="Georgia" pitchFamily="18" charset="0"/>
              </a:rPr>
            </a:br>
            <a:endParaRPr lang="ru-RU" sz="2800" b="0" dirty="0"/>
          </a:p>
        </p:txBody>
      </p:sp>
      <p:sp>
        <p:nvSpPr>
          <p:cNvPr id="6147" name="Прямоугольник 3"/>
          <p:cNvSpPr>
            <a:spLocks noChangeArrowheads="1"/>
          </p:cNvSpPr>
          <p:nvPr/>
        </p:nvSpPr>
        <p:spPr bwMode="auto">
          <a:xfrm>
            <a:off x="214313" y="1428750"/>
            <a:ext cx="535781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создать удобства гостям в  процессе приема пищи</a:t>
            </a:r>
          </a:p>
          <a:p>
            <a:endParaRPr lang="ru-RU" sz="28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способствовать установлению хорошего настроения</a:t>
            </a:r>
          </a:p>
          <a:p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выразить свое внимание и доброжелательность</a:t>
            </a:r>
            <a:r>
              <a:rPr lang="ru-RU" sz="2800">
                <a:latin typeface="Georgia" pitchFamily="18" charset="0"/>
              </a:rPr>
              <a:t/>
            </a:r>
            <a:br>
              <a:rPr lang="ru-RU" sz="2800">
                <a:latin typeface="Georgia" pitchFamily="18" charset="0"/>
              </a:rPr>
            </a:br>
            <a:endParaRPr lang="ru-RU" sz="2800">
              <a:latin typeface="Times New Roman" pitchFamily="18" charset="0"/>
            </a:endParaRPr>
          </a:p>
        </p:txBody>
      </p:sp>
      <p:pic>
        <p:nvPicPr>
          <p:cNvPr id="6148" name="Picture 2" descr="D:\Света\сервировка\сервировка\51857834_1259648031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1571625"/>
            <a:ext cx="29527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7786688" y="5643563"/>
            <a:ext cx="1042987" cy="1042987"/>
          </a:xfrm>
          <a:prstGeom prst="actionButtonBlank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7429500" y="5572125"/>
            <a:ext cx="1571625" cy="1285875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Света\сервировка\сервировка фото\5b4416213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642938"/>
            <a:ext cx="848042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D:\Света\сервировка\сервировка\4952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928688"/>
            <a:ext cx="7900988" cy="5072062"/>
          </a:xfrm>
          <a:noFill/>
        </p:spPr>
      </p:pic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СТОЛА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0" y="928688"/>
            <a:ext cx="9144000" cy="13573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Как правило, украшается  стол  для торжест-венных случаев. Однако и повседневный стол можно оформить оригинально.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</a:t>
            </a:r>
          </a:p>
          <a:p>
            <a:pPr eaLnBrk="1" hangingPunct="1"/>
            <a:r>
              <a:rPr lang="ru-RU" i="1" smtClean="0">
                <a:latin typeface="Tahoma" pitchFamily="34" charset="0"/>
                <a:cs typeface="Tahoma" pitchFamily="34" charset="0"/>
              </a:rPr>
              <a:t>Украшение стола                                              салфетками</a:t>
            </a:r>
          </a:p>
          <a:p>
            <a:pPr eaLnBrk="1" hangingPunct="1"/>
            <a:r>
              <a:rPr lang="ru-RU" i="1" smtClean="0">
                <a:latin typeface="Tahoma" pitchFamily="34" charset="0"/>
                <a:cs typeface="Tahoma" pitchFamily="34" charset="0"/>
              </a:rPr>
              <a:t>Украшение стола свечами</a:t>
            </a:r>
          </a:p>
          <a:p>
            <a:pPr eaLnBrk="1" hangingPunct="1"/>
            <a:r>
              <a:rPr lang="ru-RU" i="1" smtClean="0">
                <a:latin typeface="Tahoma" pitchFamily="34" charset="0"/>
                <a:cs typeface="Tahoma" pitchFamily="34" charset="0"/>
              </a:rPr>
              <a:t>Украшение стола цветами</a:t>
            </a:r>
          </a:p>
        </p:txBody>
      </p:sp>
      <p:pic>
        <p:nvPicPr>
          <p:cNvPr id="45060" name="Picture 2" descr="D:\Света\сервировка\эстетическое оформление стола\09_0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88" y="2428875"/>
            <a:ext cx="3165475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САЛФЕТКАМИ</a:t>
            </a:r>
            <a:endParaRPr lang="ru-RU" sz="3600" b="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-357188" y="1285875"/>
            <a:ext cx="6286501" cy="2143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Самый  простой  и элегантный способ украсить стол с помощью  салфетки  –  аккуратно  сложить  её , закрепив специальным кольцом.</a:t>
            </a:r>
          </a:p>
        </p:txBody>
      </p:sp>
      <p:pic>
        <p:nvPicPr>
          <p:cNvPr id="46084" name="Picture 4" descr="D:\Света\сервировка\эстетическое оформление стола\36776598_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4357688"/>
            <a:ext cx="30273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6" descr="D:\Света\сервировка\сервировка\1253042889_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429125"/>
            <a:ext cx="24606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7" descr="D:\Света\сервировка\эстетическое оформление стола\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500188"/>
            <a:ext cx="2146300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8" descr="D:\Света\сервировка\эстетическое оформление стола\0_902_b_en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3668713"/>
            <a:ext cx="2525712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КОЛЬЦА   ДЛЯ  САЛФЕТОК  </a:t>
            </a:r>
            <a:b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СВОИМИ  РУКАМИ</a:t>
            </a:r>
            <a:endParaRPr lang="ru-RU" sz="3600" b="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7107" name="Picture 4" descr="D:\Света\сервировка\эстетическое оформление стола\halloween-napkin-rings-01-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1785938"/>
            <a:ext cx="30003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9" descr="D:\Света\сервировка\эстетическое оформление стола\dbimag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4143375"/>
            <a:ext cx="36433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8" descr="D:\Света\сервировка\фото салфетки\кольца для салфеток\a43faf32aab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1643063"/>
            <a:ext cx="3214688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9" descr="D:\Света\сервировка\фото салфетки\кольца для салфеток\pink-and-wenge-table-set1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4143375"/>
            <a:ext cx="3344863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СКЛАДЫВАНИЕ   САЛФЕТОК  </a:t>
            </a:r>
            <a:b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4357688" y="1214438"/>
            <a:ext cx="4786312" cy="51435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Для того, чтобы складывать  разные фигуры, необходимо использовать салфетки  квадратной формы.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По  способу  склады-вания  салфетки  делят на три группы.</a:t>
            </a:r>
          </a:p>
        </p:txBody>
      </p:sp>
      <p:pic>
        <p:nvPicPr>
          <p:cNvPr id="48132" name="Picture 3" descr="D:\Света\сервировка\столовое бельё\sto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143000"/>
            <a:ext cx="4322763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А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0" y="642938"/>
            <a:ext cx="9144000" cy="10715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Все фигуры этой группы начинают складывать одинаково – пополам, изнаночной стороной внутрь.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</a:t>
            </a:r>
          </a:p>
        </p:txBody>
      </p:sp>
      <p:pic>
        <p:nvPicPr>
          <p:cNvPr id="4915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143125"/>
            <a:ext cx="38576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1" descr="D:\Света\сервировка\салфетки папильотки\0bbdd43a02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3643313"/>
            <a:ext cx="394335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Box 12"/>
          <p:cNvSpPr txBox="1">
            <a:spLocks noChangeArrowheads="1"/>
          </p:cNvSpPr>
          <p:nvPr/>
        </p:nvSpPr>
        <p:spPr bwMode="auto">
          <a:xfrm>
            <a:off x="4929188" y="2857500"/>
            <a:ext cx="347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«Шатёр кручёный»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Прямоугольник 4"/>
          <p:cNvSpPr>
            <a:spLocks noChangeArrowheads="1"/>
          </p:cNvSpPr>
          <p:nvPr/>
        </p:nvSpPr>
        <p:spPr bwMode="auto">
          <a:xfrm>
            <a:off x="3500438" y="285750"/>
            <a:ext cx="2549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u="sng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ГРУППА   А</a:t>
            </a:r>
            <a:endParaRPr lang="ru-RU" sz="3600"/>
          </a:p>
        </p:txBody>
      </p:sp>
      <p:pic>
        <p:nvPicPr>
          <p:cNvPr id="50179" name="Picture 3" descr="C:\Documents and Settings\Admin\Мои документы\Мои рисунки\Копия 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357313"/>
            <a:ext cx="4494213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C:\Documents and Settings\Admin\Мои документы\Мои рисунки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1357313"/>
            <a:ext cx="221773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2500313" y="5786438"/>
            <a:ext cx="3462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«Настольный веер»</a:t>
            </a:r>
          </a:p>
        </p:txBody>
      </p:sp>
      <p:pic>
        <p:nvPicPr>
          <p:cNvPr id="50182" name="Picture 5" descr="D:\Света\сервировка\фото салфетки\Копия o3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5" y="3429000"/>
            <a:ext cx="26273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Б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1000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Фигуры  этой  группы  начинают  складывать пополам  по  диагонали  изнаночной  стороной внутрь. </a:t>
            </a:r>
          </a:p>
        </p:txBody>
      </p:sp>
      <p:pic>
        <p:nvPicPr>
          <p:cNvPr id="51204" name="Picture 7" descr="D:\Света\сервировка\салфетки папильотки\354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3214688"/>
            <a:ext cx="3157537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357438"/>
            <a:ext cx="4071938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Box 9"/>
          <p:cNvSpPr txBox="1">
            <a:spLocks noChangeArrowheads="1"/>
          </p:cNvSpPr>
          <p:nvPr/>
        </p:nvSpPr>
        <p:spPr bwMode="auto">
          <a:xfrm>
            <a:off x="5572125" y="2428875"/>
            <a:ext cx="2681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«Арка - ворот»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Б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2227" name="Picture 6" descr="D:\Света\сервировка\фото салфетки\b228806a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571625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7" descr="D:\Света\сервировка\фото салфетки\5397147160fbdc17896b7d7502189ea5_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2786063"/>
            <a:ext cx="3463925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Box 7"/>
          <p:cNvSpPr txBox="1">
            <a:spLocks noChangeArrowheads="1"/>
          </p:cNvSpPr>
          <p:nvPr/>
        </p:nvSpPr>
        <p:spPr bwMode="auto">
          <a:xfrm>
            <a:off x="785813" y="4929188"/>
            <a:ext cx="3802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«Королевская лилия»</a:t>
            </a:r>
          </a:p>
        </p:txBody>
      </p:sp>
      <p:sp>
        <p:nvSpPr>
          <p:cNvPr id="52230" name="TextBox 8"/>
          <p:cNvSpPr txBox="1">
            <a:spLocks noChangeArrowheads="1"/>
          </p:cNvSpPr>
          <p:nvPr/>
        </p:nvSpPr>
        <p:spPr bwMode="auto">
          <a:xfrm>
            <a:off x="6286500" y="1714500"/>
            <a:ext cx="1825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«Крылья»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9"/>
          <p:cNvSpPr txBox="1">
            <a:spLocks noChangeArrowheads="1"/>
          </p:cNvSpPr>
          <p:nvPr/>
        </p:nvSpPr>
        <p:spPr bwMode="auto">
          <a:xfrm>
            <a:off x="214313" y="3571875"/>
            <a:ext cx="41433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>
                <a:latin typeface="Georgia" pitchFamily="18" charset="0"/>
              </a:rPr>
              <a:t>  </a:t>
            </a:r>
            <a:r>
              <a:rPr lang="ru-RU" sz="2800" i="1">
                <a:latin typeface="Tahoma" pitchFamily="34" charset="0"/>
                <a:cs typeface="Tahoma" pitchFamily="34" charset="0"/>
              </a:rPr>
              <a:t>столовое бельё</a:t>
            </a:r>
          </a:p>
          <a:p>
            <a:pPr>
              <a:buFont typeface="Arial" charset="0"/>
              <a:buChar char="•"/>
            </a:pPr>
            <a:r>
              <a:rPr lang="ru-RU" sz="2800" i="1">
                <a:latin typeface="Tahoma" pitchFamily="34" charset="0"/>
                <a:cs typeface="Tahoma" pitchFamily="34" charset="0"/>
              </a:rPr>
              <a:t>  столовая посуда</a:t>
            </a:r>
          </a:p>
          <a:p>
            <a:pPr>
              <a:buFont typeface="Arial" charset="0"/>
              <a:buChar char="•"/>
            </a:pPr>
            <a:r>
              <a:rPr lang="ru-RU" sz="2800" i="1">
                <a:latin typeface="Tahoma" pitchFamily="34" charset="0"/>
                <a:cs typeface="Tahoma" pitchFamily="34" charset="0"/>
              </a:rPr>
              <a:t>  столовые приборы</a:t>
            </a:r>
          </a:p>
          <a:p>
            <a:pPr>
              <a:buFont typeface="Arial" charset="0"/>
              <a:buChar char="•"/>
            </a:pPr>
            <a:r>
              <a:rPr lang="ru-RU" sz="2800" i="1">
                <a:latin typeface="Tahoma" pitchFamily="34" charset="0"/>
                <a:cs typeface="Tahoma" pitchFamily="34" charset="0"/>
              </a:rPr>
              <a:t>  украшение стола</a:t>
            </a:r>
          </a:p>
        </p:txBody>
      </p:sp>
      <p:sp>
        <p:nvSpPr>
          <p:cNvPr id="7171" name="Прямоугольник 10"/>
          <p:cNvSpPr>
            <a:spLocks noChangeArrowheads="1"/>
          </p:cNvSpPr>
          <p:nvPr/>
        </p:nvSpPr>
        <p:spPr bwMode="auto">
          <a:xfrm>
            <a:off x="285750" y="0"/>
            <a:ext cx="83581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Georgia" pitchFamily="18" charset="0"/>
              </a:rPr>
              <a:t>   </a:t>
            </a:r>
          </a:p>
          <a:p>
            <a:pPr algn="just"/>
            <a:r>
              <a:rPr lang="ru-RU" sz="2800">
                <a:latin typeface="Tahoma" pitchFamily="34" charset="0"/>
                <a:cs typeface="Tahoma" pitchFamily="34" charset="0"/>
              </a:rPr>
              <a:t>    Сервировка стола включает в себя расстановку в определенном порядке всех необходимых для организации трапезы (приема пищи) предметов.</a:t>
            </a:r>
          </a:p>
          <a:p>
            <a:pPr algn="just"/>
            <a:r>
              <a:rPr lang="ru-RU" sz="2800">
                <a:latin typeface="Tahoma" pitchFamily="34" charset="0"/>
                <a:cs typeface="Tahoma" pitchFamily="34" charset="0"/>
              </a:rPr>
              <a:t>    Создать атмосферу торжественности и уюта помогут:</a:t>
            </a:r>
          </a:p>
          <a:p>
            <a:pPr algn="just"/>
            <a:endParaRPr lang="ru-RU" sz="2800">
              <a:latin typeface="Georgia" pitchFamily="18" charset="0"/>
            </a:endParaRPr>
          </a:p>
        </p:txBody>
      </p:sp>
      <p:pic>
        <p:nvPicPr>
          <p:cNvPr id="7172" name="Picture 5" descr="D:\Света\сервировка\сервировка\0_1881_7ab24a1b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3071813"/>
            <a:ext cx="41433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39784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В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13573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Для создания  фигур   этой   группы  салфетку раскладывают  изнаночной  стороной  вверх  и загибают к центру все четыре угла.</a:t>
            </a:r>
          </a:p>
        </p:txBody>
      </p:sp>
      <p:pic>
        <p:nvPicPr>
          <p:cNvPr id="53252" name="Picture 6" descr="D:\Света\сервировка\салфетки папильотки\salfetki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2346325"/>
            <a:ext cx="3884612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6" descr="D:\Света\сервировка\застольный этикет Попова С.В\сервировка стола\Складывание салфеток\группа В\1183039000_batik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2428875"/>
            <a:ext cx="3746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В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4275" name="Picture 4" descr="D:\Света\сервировка\салфетки папильотки\e72754f1e50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143125"/>
            <a:ext cx="3714750" cy="3524250"/>
          </a:xfrm>
          <a:noFill/>
        </p:spPr>
      </p:pic>
      <p:pic>
        <p:nvPicPr>
          <p:cNvPr id="54276" name="Picture 2" descr="D:\Света\сервировка\столовое бельё\f01d3579f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3125"/>
            <a:ext cx="385762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СВЕЧАМИ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5299" name="Содержимое 7"/>
          <p:cNvSpPr>
            <a:spLocks noGrp="1"/>
          </p:cNvSpPr>
          <p:nvPr>
            <p:ph idx="1"/>
          </p:nvPr>
        </p:nvSpPr>
        <p:spPr>
          <a:xfrm>
            <a:off x="214313" y="1143000"/>
            <a:ext cx="8572500" cy="1928813"/>
          </a:xfrm>
        </p:spPr>
        <p:txBody>
          <a:bodyPr/>
          <a:lstStyle/>
          <a:p>
            <a:r>
              <a:rPr lang="ru-RU" smtClean="0">
                <a:latin typeface="Tahoma" pitchFamily="34" charset="0"/>
                <a:cs typeface="Tahoma" pitchFamily="34" charset="0"/>
              </a:rPr>
              <a:t>Включённые в цветочную композицию свечи должны стоять ровно и надёжно крепиться к основе.</a:t>
            </a:r>
          </a:p>
        </p:txBody>
      </p:sp>
      <p:pic>
        <p:nvPicPr>
          <p:cNvPr id="55300" name="Picture 4" descr="D:\Света\сервировка\эстетическое оформление стола\flowers-set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2214563"/>
            <a:ext cx="27257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7" descr="D:\Света\сервировка\эстетическое оформление стола\481427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214688"/>
            <a:ext cx="45720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СВЕЧАМИ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6323" name="Picture 5" descr="D:\Света\сервировка\эстетическое оформление стола\christmas-table-detail-candl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2428875"/>
            <a:ext cx="31003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Содержимое 7"/>
          <p:cNvSpPr>
            <a:spLocks noGrp="1"/>
          </p:cNvSpPr>
          <p:nvPr>
            <p:ph idx="1"/>
          </p:nvPr>
        </p:nvSpPr>
        <p:spPr>
          <a:xfrm>
            <a:off x="0" y="1071563"/>
            <a:ext cx="8572500" cy="1071562"/>
          </a:xfrm>
        </p:spPr>
        <p:txBody>
          <a:bodyPr/>
          <a:lstStyle/>
          <a:p>
            <a:r>
              <a:rPr lang="ru-RU" smtClean="0"/>
              <a:t>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Вместо подсвечников можно использовать стеклянные  сосуды  или  фужеры.</a:t>
            </a:r>
          </a:p>
        </p:txBody>
      </p:sp>
      <p:pic>
        <p:nvPicPr>
          <p:cNvPr id="56325" name="Picture 3" descr="D:\Света\сервировка\эстетическое оформление стола\rojdestvenskie_svechi-23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393950"/>
            <a:ext cx="2547938" cy="382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7" descr="D:\Света\сервировка\эстетическое оформление стола\1872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2613" y="2478088"/>
            <a:ext cx="2397125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СВЕЧАМИ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7347" name="Picture 4" descr="D:\Света\сервировка\эстетическое оформление стола\christmas-candles-composition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1143000"/>
            <a:ext cx="3000375" cy="2249488"/>
          </a:xfrm>
          <a:noFill/>
        </p:spPr>
      </p:pic>
      <p:pic>
        <p:nvPicPr>
          <p:cNvPr id="57348" name="Picture 4" descr="D:\Света\сервировка\эстетическое оформление стола\belye-prazdnichnye-svechi-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3857625"/>
            <a:ext cx="235743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3" descr="D:\Света\сервировка\эстетическое оформление стола\113733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3857625"/>
            <a:ext cx="525462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5" descr="D:\Света\сервировка\эстетическое оформление стола\k1bw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25" y="1143000"/>
            <a:ext cx="18224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страиваемая 7">
            <a:hlinkClick r:id="rId6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ЦВЕТАМИ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8371" name="Содержимое 7"/>
          <p:cNvSpPr>
            <a:spLocks noGrp="1"/>
          </p:cNvSpPr>
          <p:nvPr>
            <p:ph idx="1"/>
          </p:nvPr>
        </p:nvSpPr>
        <p:spPr>
          <a:xfrm>
            <a:off x="357188" y="1071563"/>
            <a:ext cx="8429625" cy="1285875"/>
          </a:xfrm>
        </p:spPr>
        <p:txBody>
          <a:bodyPr/>
          <a:lstStyle/>
          <a:p>
            <a:r>
              <a:rPr lang="ru-RU" smtClean="0">
                <a:latin typeface="Tahoma" pitchFamily="34" charset="0"/>
                <a:cs typeface="Tahoma" pitchFamily="34" charset="0"/>
              </a:rPr>
              <a:t>Букет  на  столе  должен  гармонировать  с тоном  скатерти  и  салфеток  и  сочетаться   с  сервировкой стола.</a:t>
            </a:r>
          </a:p>
        </p:txBody>
      </p:sp>
      <p:pic>
        <p:nvPicPr>
          <p:cNvPr id="58372" name="Picture 3" descr="D:\Света\сервировка\эстетическое оформление стола\ukrashenie_stola_cvetami_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786063"/>
            <a:ext cx="379253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 descr="D:\Света\сервировка\эстетическое оформление стола\ukrashenie_stola_cvetami_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63"/>
            <a:ext cx="3833812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71504"/>
          </a:xfrm>
        </p:spPr>
        <p:txBody>
          <a:bodyPr/>
          <a:lstStyle/>
          <a:p>
            <a:pPr>
              <a:defRPr/>
            </a:pPr>
            <a:r>
              <a:rPr lang="ru-RU" sz="28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ЦВЕТАМИ</a:t>
            </a:r>
            <a:endParaRPr lang="ru-RU" sz="2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Управляющая кнопка: настраиваемая 13">
            <a:hlinkClick r:id="rId2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9396" name="Picture 7" descr="D:\Света\сервировка\эстетическое оформление стола\1292419276_1292397709_1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165225"/>
            <a:ext cx="37147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8" descr="D:\Света\сервировка\эстетическое оформление стола\2645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3902075"/>
            <a:ext cx="363061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9" descr="D:\Света\сервировка\эстетическое оформление стола\ukrashenie_stola_cvetami_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1214438"/>
            <a:ext cx="2236788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СТОЛОВОЕ     БЕЛЬЁ</a:t>
            </a:r>
            <a:endParaRPr lang="ru-RU" sz="3600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1214438"/>
            <a:ext cx="8929688" cy="35718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К столовому  белью   относятся  </a:t>
            </a:r>
            <a:r>
              <a:rPr lang="ru-RU" b="1" i="1" smtClean="0"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mtClean="0">
                <a:latin typeface="Tahoma" pitchFamily="34" charset="0"/>
                <a:cs typeface="Tahoma" pitchFamily="34" charset="0"/>
              </a:rPr>
              <a:t>   и </a:t>
            </a:r>
            <a:r>
              <a:rPr lang="ru-RU" b="1" i="1" smtClean="0">
                <a:latin typeface="Tahoma" pitchFamily="34" charset="0"/>
                <a:cs typeface="Tahoma" pitchFamily="34" charset="0"/>
              </a:rPr>
              <a:t>салфетки.</a:t>
            </a:r>
            <a:r>
              <a:rPr lang="ru-RU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Их классифицируют по  следующим параметрам: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Tahoma" pitchFamily="34" charset="0"/>
              <a:cs typeface="Tahoma" pitchFamily="34" charset="0"/>
            </a:endParaRPr>
          </a:p>
          <a:p>
            <a:pPr algn="just"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материал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размер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цвет</a:t>
            </a:r>
          </a:p>
        </p:txBody>
      </p:sp>
      <p:pic>
        <p:nvPicPr>
          <p:cNvPr id="8196" name="Picture 5" descr="D:\Света\сервировка\столовое бельё\2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2928938"/>
            <a:ext cx="43942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257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МАТЕРИАЛ</a:t>
            </a:r>
            <a:endParaRPr lang="ru-RU" sz="3600" b="0" i="1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9219" name="Содержимое 4"/>
          <p:cNvSpPr>
            <a:spLocks noGrp="1"/>
          </p:cNvSpPr>
          <p:nvPr>
            <p:ph idx="1"/>
          </p:nvPr>
        </p:nvSpPr>
        <p:spPr>
          <a:xfrm>
            <a:off x="214313" y="1357313"/>
            <a:ext cx="8715375" cy="49514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лён      хлопок      искусственные ткани             водоотталкивающие  ткани</a:t>
            </a:r>
          </a:p>
        </p:txBody>
      </p:sp>
      <p:pic>
        <p:nvPicPr>
          <p:cNvPr id="9220" name="Picture 4" descr="D:\Света\сервировка\столовое бельё\pic60467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928938"/>
            <a:ext cx="2500313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D:\Света\сервировка\столовое бельё\20100301-091003-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928938"/>
            <a:ext cx="46085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570"/>
            <a:ext cx="8229600" cy="9286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РАЗМЕР</a:t>
            </a:r>
            <a:endParaRPr lang="ru-RU" sz="360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85750" y="1209675"/>
            <a:ext cx="9144000" cy="15716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Для квадратного стола: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100 х100 см  или  150 х150 см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Для прямоугольного стола: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130 х160 см – 180 х210 см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Для круглого стола: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160 х160 см</a:t>
            </a:r>
          </a:p>
        </p:txBody>
      </p:sp>
      <p:pic>
        <p:nvPicPr>
          <p:cNvPr id="10244" name="Picture 3" descr="D:\Света\сервировка\столовое бельё\ar12574348524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928938"/>
            <a:ext cx="4313238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D:\Света\сервировка\столовое бельё\peach t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7688" y="2928938"/>
            <a:ext cx="26384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570"/>
            <a:ext cx="8229600" cy="107154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ЦВЕТ</a:t>
            </a:r>
            <a:endParaRPr lang="ru-RU" sz="360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-214313" y="1279525"/>
            <a:ext cx="8929688" cy="142875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Выбор цветовой гаммы  при оформлении стола существенным  образом  определяет  настроение  и   характер  мероприятия.</a:t>
            </a:r>
          </a:p>
        </p:txBody>
      </p:sp>
      <p:pic>
        <p:nvPicPr>
          <p:cNvPr id="11268" name="Picture 8" descr="D:\Света\сервировка\столовое бельё\kaori_10s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4825" y="2776538"/>
            <a:ext cx="428942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8" descr="D:\Света\сервировка\столовое бельё\116816_w640_h640_te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781300"/>
            <a:ext cx="32861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cd5f7864f759ea6cf0f419eceff05a98f34b8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6">
      <a:dk1>
        <a:srgbClr val="002060"/>
      </a:dk1>
      <a:lt1>
        <a:srgbClr val="002060"/>
      </a:lt1>
      <a:dk2>
        <a:srgbClr val="CADCF2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2093</TotalTime>
  <Words>689</Words>
  <Application>Microsoft Office PowerPoint</Application>
  <PresentationFormat>Экран (4:3)</PresentationFormat>
  <Paragraphs>139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6" baseType="lpstr">
      <vt:lpstr>Arial</vt:lpstr>
      <vt:lpstr>Tahoma</vt:lpstr>
      <vt:lpstr>Book Antiqua</vt:lpstr>
      <vt:lpstr>Times New Roman</vt:lpstr>
      <vt:lpstr>Wingdings 2</vt:lpstr>
      <vt:lpstr>Georgia</vt:lpstr>
      <vt:lpstr>Wingdings</vt:lpstr>
      <vt:lpstr>Wingdings 3</vt:lpstr>
      <vt:lpstr>Lucida Sans</vt:lpstr>
      <vt:lpstr>Апекс</vt:lpstr>
      <vt:lpstr>СЕРВИРОВКА  СТОЛА</vt:lpstr>
      <vt:lpstr>СОДЕРЖАНИЕ</vt:lpstr>
      <vt:lpstr>Сервировка  (фр. servir - обслуживать) – это подготовка   стола к завтраку, обеду, ужину, праздничному застолью, банкету-фуршету, банкету-коктейлю, чайной церемонии. </vt:lpstr>
      <vt:lpstr>  Цель сервировки :  </vt:lpstr>
      <vt:lpstr>Слайд 5</vt:lpstr>
      <vt:lpstr>СТОЛОВОЕ     БЕЛЬЁ</vt:lpstr>
      <vt:lpstr>СКАТЕРТИ МАТЕРИАЛ</vt:lpstr>
      <vt:lpstr>СКАТЕРТИ РАЗМЕР</vt:lpstr>
      <vt:lpstr>СКАТЕРТИ ЦВЕТ</vt:lpstr>
      <vt:lpstr>СКАТЕРТИ  УКРАШЕНИЕ   ВЫШИВКОЙ</vt:lpstr>
      <vt:lpstr>СЕТЫ</vt:lpstr>
      <vt:lpstr>СЕТЫ</vt:lpstr>
      <vt:lpstr>САЛФЕТКИ МАТЕРИАЛ</vt:lpstr>
      <vt:lpstr>САЛФЕТКИ РАЗМЕР</vt:lpstr>
      <vt:lpstr>САЛФЕТКИ ЦВЕТ</vt:lpstr>
      <vt:lpstr>   Для  торжеств, посвящённых   определённым праздникам, можно использовать тематическое столовое бельё.</vt:lpstr>
      <vt:lpstr>Слайд 17</vt:lpstr>
      <vt:lpstr>СТОЛОВАЯ     ПОСУДА</vt:lpstr>
      <vt:lpstr>ПОСУДА   ДЛЯ  ПОДАЧИ  ХЛЕБА, ТОСТОВ</vt:lpstr>
      <vt:lpstr>ПОСУДА    ДЛЯ    ПОДАЧИ   ХОЛОДНЫХ   ЗАКУСОК</vt:lpstr>
      <vt:lpstr>ПОСУДА   ДЛЯ  ПОДАЧИ   ПЕРВЫХ   БЛЮД</vt:lpstr>
      <vt:lpstr>ПОСУДА    ДЛЯ   ПОДАЧИ  ВТОРЫХ   БЛЮД</vt:lpstr>
      <vt:lpstr>ПОСУДА   ДЛЯ ПОДАЧИ    ВТОРЫХ   БЛЮД</vt:lpstr>
      <vt:lpstr>ПОСУДА   ДЛЯ  ПОДАЧИ   ДЕСЕРТА</vt:lpstr>
      <vt:lpstr>ПОСУДА   ДЛЯ   ПОДАЧИ  ГОРЯЧИХ  НАПИТКОВ</vt:lpstr>
      <vt:lpstr>Слайд 26</vt:lpstr>
      <vt:lpstr>СТОЛОВЫЕ  ПРИБОРЫ</vt:lpstr>
      <vt:lpstr>ЛОЖКИ</vt:lpstr>
      <vt:lpstr>ВИЛКИ</vt:lpstr>
      <vt:lpstr>РЫБНЫЙ  ПРИБОР</vt:lpstr>
      <vt:lpstr>Слайд 31</vt:lpstr>
      <vt:lpstr>СЕРВИРОВКА   ПЕРВЫХ  БЛЮД  </vt:lpstr>
      <vt:lpstr>СЕРВИРОВКА   ВТОРЫХ  БЛЮД </vt:lpstr>
      <vt:lpstr>СЕРВИРОВКА   ДЕСЕРТА </vt:lpstr>
      <vt:lpstr> СЕРВИРОВКА    ПЕРВОГО, РЫБНОГО, МЯСНОГО  БЛЮДА  И   ДЕСЕРТА </vt:lpstr>
      <vt:lpstr>Слайд 36</vt:lpstr>
      <vt:lpstr>Слайд 37</vt:lpstr>
      <vt:lpstr>Слайд 38</vt:lpstr>
      <vt:lpstr>Слайд 39</vt:lpstr>
      <vt:lpstr>Слайд 40</vt:lpstr>
      <vt:lpstr>Слайд 41</vt:lpstr>
      <vt:lpstr>УКРАШЕНИЕ  СТОЛА</vt:lpstr>
      <vt:lpstr>УКРАШЕНИЕ   СТОЛА   САЛФЕТКАМИ</vt:lpstr>
      <vt:lpstr>КОЛЬЦА   ДЛЯ  САЛФЕТОК   СВОИМИ  РУКАМИ</vt:lpstr>
      <vt:lpstr> СКЛАДЫВАНИЕ   САЛФЕТОК   </vt:lpstr>
      <vt:lpstr>ГРУППА   А</vt:lpstr>
      <vt:lpstr>Слайд 47</vt:lpstr>
      <vt:lpstr>ГРУППА   Б</vt:lpstr>
      <vt:lpstr>ГРУППА   Б</vt:lpstr>
      <vt:lpstr>ГРУППА   В</vt:lpstr>
      <vt:lpstr>ГРУППА   В</vt:lpstr>
      <vt:lpstr>УКРАШЕНИЕ   СТОЛА   СВЕЧАМИ</vt:lpstr>
      <vt:lpstr>УКРАШЕНИЕ   СТОЛА   СВЕЧАМИ</vt:lpstr>
      <vt:lpstr>УКРАШЕНИЕ   СТОЛА   СВЕЧАМИ</vt:lpstr>
      <vt:lpstr>УКРАШЕНИЕ   СТОЛА   ЦВЕТАМИ</vt:lpstr>
      <vt:lpstr>УКРАШЕНИЕ   СТОЛА  ЦВЕТАМИ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204</cp:revision>
  <dcterms:created xsi:type="dcterms:W3CDTF">2011-03-21T19:48:44Z</dcterms:created>
  <dcterms:modified xsi:type="dcterms:W3CDTF">2012-05-03T09:18:45Z</dcterms:modified>
</cp:coreProperties>
</file>