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1" r:id="rId3"/>
    <p:sldId id="265" r:id="rId4"/>
    <p:sldId id="266" r:id="rId5"/>
    <p:sldId id="267" r:id="rId6"/>
    <p:sldId id="268" r:id="rId7"/>
    <p:sldId id="269" r:id="rId8"/>
    <p:sldId id="270" r:id="rId9"/>
    <p:sldId id="26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Ремесло и торговля в средневековой Европе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img009_2"/>
          <p:cNvPicPr>
            <a:picLocks noChangeAspect="1" noChangeArrowheads="1"/>
          </p:cNvPicPr>
          <p:nvPr/>
        </p:nvPicPr>
        <p:blipFill>
          <a:blip r:embed="rId2" cstate="print">
            <a:lum bright="12000" contrast="6000"/>
          </a:blip>
          <a:srcRect/>
          <a:stretch>
            <a:fillRect/>
          </a:stretch>
        </p:blipFill>
        <p:spPr bwMode="auto">
          <a:xfrm>
            <a:off x="285720" y="1428736"/>
            <a:ext cx="8353425" cy="5235575"/>
          </a:xfrm>
          <a:prstGeom prst="rect">
            <a:avLst/>
          </a:prstGeom>
          <a:noFill/>
          <a:ln w="57150" cmpd="thickThin">
            <a:solidFill>
              <a:srgbClr val="800000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5286380" y="1785926"/>
            <a:ext cx="2500330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МАСТЕР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1928802"/>
            <a:ext cx="2500330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ПОДМАСТЕРЬЕ</a:t>
            </a:r>
            <a:endParaRPr lang="ru-RU" sz="2000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857496"/>
            <a:ext cx="2500330" cy="57150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  <a:hlinkClick r:id="rId3" action="ppaction://hlinksldjump"/>
              </a:rPr>
              <a:t>УЧЕНИК</a:t>
            </a:r>
            <a:endParaRPr lang="ru-RU" sz="2800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571868" y="6500834"/>
            <a:ext cx="2214578" cy="35716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47"/>
          <p:cNvGrpSpPr/>
          <p:nvPr/>
        </p:nvGrpSpPr>
        <p:grpSpPr>
          <a:xfrm>
            <a:off x="4929190" y="1357298"/>
            <a:ext cx="3714744" cy="2071702"/>
            <a:chOff x="4929190" y="1214422"/>
            <a:chExt cx="3714744" cy="2071702"/>
          </a:xfrm>
        </p:grpSpPr>
        <p:sp>
          <p:nvSpPr>
            <p:cNvPr id="46" name="Стрелка углом 45"/>
            <p:cNvSpPr/>
            <p:nvPr/>
          </p:nvSpPr>
          <p:spPr>
            <a:xfrm rot="16200000" flipV="1">
              <a:off x="6143636" y="2285992"/>
              <a:ext cx="1000132" cy="1000132"/>
            </a:xfrm>
            <a:prstGeom prst="ben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4929190" y="1214422"/>
              <a:ext cx="371474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Ограждение мастеров от соперничества ремесленников из других городов и сельской местности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6" name="Группа 44"/>
          <p:cNvGrpSpPr/>
          <p:nvPr/>
        </p:nvGrpSpPr>
        <p:grpSpPr>
          <a:xfrm>
            <a:off x="5357818" y="4143380"/>
            <a:ext cx="2857520" cy="2477460"/>
            <a:chOff x="5357818" y="4143380"/>
            <a:chExt cx="2857520" cy="2477460"/>
          </a:xfrm>
        </p:grpSpPr>
        <p:sp>
          <p:nvSpPr>
            <p:cNvPr id="43" name="Стрелка углом 42"/>
            <p:cNvSpPr/>
            <p:nvPr/>
          </p:nvSpPr>
          <p:spPr>
            <a:xfrm rot="16200000" flipH="1" flipV="1">
              <a:off x="6215074" y="4143380"/>
              <a:ext cx="1000132" cy="1000132"/>
            </a:xfrm>
            <a:prstGeom prst="bentArrow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chemeClr val="tx1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357818" y="5143512"/>
              <a:ext cx="285752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>
                  <a:latin typeface="Arial" pitchFamily="34" charset="0"/>
                  <a:cs typeface="Arial" pitchFamily="34" charset="0"/>
                </a:rPr>
                <a:t>Создание для всех мастеров равных условий в производстве и продаже изделий</a:t>
              </a:r>
              <a:endParaRPr lang="ru-RU" b="1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2" name="Овал 31"/>
          <p:cNvSpPr/>
          <p:nvPr/>
        </p:nvSpPr>
        <p:spPr>
          <a:xfrm>
            <a:off x="0" y="1857364"/>
            <a:ext cx="4929222" cy="4429156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Цех - </a:t>
            </a: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  <a:latin typeface="Arial Black" pitchFamily="34" charset="0"/>
              </a:rPr>
              <a:t>союз ремесленников одной специальности</a:t>
            </a:r>
            <a:endParaRPr lang="ru-RU" sz="3200" b="1" dirty="0">
              <a:solidFill>
                <a:schemeClr val="bg2">
                  <a:lumMod val="10000"/>
                </a:schemeClr>
              </a:solidFill>
              <a:latin typeface="Arial Black" pitchFamily="34" charset="0"/>
            </a:endParaRPr>
          </a:p>
        </p:txBody>
      </p:sp>
      <p:grpSp>
        <p:nvGrpSpPr>
          <p:cNvPr id="13" name="Группа 27"/>
          <p:cNvGrpSpPr/>
          <p:nvPr/>
        </p:nvGrpSpPr>
        <p:grpSpPr>
          <a:xfrm>
            <a:off x="785786" y="4357694"/>
            <a:ext cx="2857520" cy="928694"/>
            <a:chOff x="2500298" y="4143380"/>
            <a:chExt cx="2857520" cy="928694"/>
          </a:xfrm>
        </p:grpSpPr>
        <p:grpSp>
          <p:nvGrpSpPr>
            <p:cNvPr id="16" name="Группа 12"/>
            <p:cNvGrpSpPr/>
            <p:nvPr/>
          </p:nvGrpSpPr>
          <p:grpSpPr>
            <a:xfrm>
              <a:off x="4643438" y="4143380"/>
              <a:ext cx="714380" cy="928694"/>
              <a:chOff x="2571736" y="2786058"/>
              <a:chExt cx="714380" cy="928694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2643174" y="3143248"/>
                <a:ext cx="571504" cy="571504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5" name="Равнобедренный треугольник 14"/>
              <p:cNvSpPr/>
              <p:nvPr/>
            </p:nvSpPr>
            <p:spPr>
              <a:xfrm>
                <a:off x="2571736" y="2786058"/>
                <a:ext cx="714380" cy="357190"/>
              </a:xfrm>
              <a:prstGeom prst="triangl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9" name="Группа 15"/>
            <p:cNvGrpSpPr/>
            <p:nvPr/>
          </p:nvGrpSpPr>
          <p:grpSpPr>
            <a:xfrm>
              <a:off x="3929058" y="4143380"/>
              <a:ext cx="714380" cy="928694"/>
              <a:chOff x="2571736" y="2786058"/>
              <a:chExt cx="714380" cy="928694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2643174" y="3143248"/>
                <a:ext cx="571504" cy="571504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Равнобедренный треугольник 17"/>
              <p:cNvSpPr/>
              <p:nvPr/>
            </p:nvSpPr>
            <p:spPr>
              <a:xfrm>
                <a:off x="2571736" y="2786058"/>
                <a:ext cx="714380" cy="357190"/>
              </a:xfrm>
              <a:prstGeom prst="triangl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2" name="Группа 18"/>
            <p:cNvGrpSpPr/>
            <p:nvPr/>
          </p:nvGrpSpPr>
          <p:grpSpPr>
            <a:xfrm>
              <a:off x="3214678" y="4143380"/>
              <a:ext cx="714380" cy="928694"/>
              <a:chOff x="2571736" y="2786058"/>
              <a:chExt cx="714380" cy="928694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2643174" y="3143248"/>
                <a:ext cx="571504" cy="571504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Равнобедренный треугольник 20"/>
              <p:cNvSpPr/>
              <p:nvPr/>
            </p:nvSpPr>
            <p:spPr>
              <a:xfrm>
                <a:off x="2571736" y="2786058"/>
                <a:ext cx="714380" cy="357190"/>
              </a:xfrm>
              <a:prstGeom prst="triangl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5" name="Группа 21"/>
            <p:cNvGrpSpPr/>
            <p:nvPr/>
          </p:nvGrpSpPr>
          <p:grpSpPr>
            <a:xfrm>
              <a:off x="2500298" y="4143380"/>
              <a:ext cx="714380" cy="928694"/>
              <a:chOff x="2571736" y="2786058"/>
              <a:chExt cx="714380" cy="928694"/>
            </a:xfrm>
          </p:grpSpPr>
          <p:sp>
            <p:nvSpPr>
              <p:cNvPr id="23" name="Прямоугольник 22"/>
              <p:cNvSpPr/>
              <p:nvPr/>
            </p:nvSpPr>
            <p:spPr>
              <a:xfrm>
                <a:off x="2643174" y="3143248"/>
                <a:ext cx="571504" cy="571504"/>
              </a:xfrm>
              <a:prstGeom prst="rect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4" name="Равнобедренный треугольник 23"/>
              <p:cNvSpPr/>
              <p:nvPr/>
            </p:nvSpPr>
            <p:spPr>
              <a:xfrm>
                <a:off x="2571736" y="2786058"/>
                <a:ext cx="714380" cy="357190"/>
              </a:xfrm>
              <a:prstGeom prst="triangle">
                <a:avLst/>
              </a:prstGeom>
            </p:spPr>
            <p:style>
              <a:lnRef idx="0">
                <a:schemeClr val="accent6"/>
              </a:lnRef>
              <a:fillRef idx="3">
                <a:schemeClr val="accent6"/>
              </a:fillRef>
              <a:effectRef idx="3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28" name="Группа 30"/>
          <p:cNvGrpSpPr/>
          <p:nvPr/>
        </p:nvGrpSpPr>
        <p:grpSpPr>
          <a:xfrm>
            <a:off x="785786" y="2643182"/>
            <a:ext cx="2857520" cy="1523352"/>
            <a:chOff x="2571736" y="2786058"/>
            <a:chExt cx="2857520" cy="1523352"/>
          </a:xfrm>
        </p:grpSpPr>
        <p:grpSp>
          <p:nvGrpSpPr>
            <p:cNvPr id="30" name="Группа 29"/>
            <p:cNvGrpSpPr/>
            <p:nvPr/>
          </p:nvGrpSpPr>
          <p:grpSpPr>
            <a:xfrm>
              <a:off x="2571736" y="2786058"/>
              <a:ext cx="2857520" cy="928694"/>
              <a:chOff x="2571736" y="2786058"/>
              <a:chExt cx="2857520" cy="928694"/>
            </a:xfrm>
          </p:grpSpPr>
          <p:grpSp>
            <p:nvGrpSpPr>
              <p:cNvPr id="31" name="Группа 5"/>
              <p:cNvGrpSpPr/>
              <p:nvPr/>
            </p:nvGrpSpPr>
            <p:grpSpPr>
              <a:xfrm>
                <a:off x="2571736" y="2786058"/>
                <a:ext cx="714380" cy="928694"/>
                <a:chOff x="2571736" y="2786058"/>
                <a:chExt cx="714380" cy="928694"/>
              </a:xfrm>
            </p:grpSpPr>
            <p:sp>
              <p:nvSpPr>
                <p:cNvPr id="4" name="Прямоугольник 3"/>
                <p:cNvSpPr/>
                <p:nvPr/>
              </p:nvSpPr>
              <p:spPr>
                <a:xfrm>
                  <a:off x="2643174" y="3143248"/>
                  <a:ext cx="571504" cy="571504"/>
                </a:xfrm>
                <a:prstGeom prst="rect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5" name="Равнобедренный треугольник 4"/>
                <p:cNvSpPr/>
                <p:nvPr/>
              </p:nvSpPr>
              <p:spPr>
                <a:xfrm>
                  <a:off x="2571736" y="2786058"/>
                  <a:ext cx="714380" cy="357190"/>
                </a:xfrm>
                <a:prstGeom prst="triangl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6" name="Группа 6"/>
              <p:cNvGrpSpPr/>
              <p:nvPr/>
            </p:nvGrpSpPr>
            <p:grpSpPr>
              <a:xfrm>
                <a:off x="3286116" y="2786058"/>
                <a:ext cx="714380" cy="928694"/>
                <a:chOff x="2571736" y="2786058"/>
                <a:chExt cx="714380" cy="928694"/>
              </a:xfrm>
            </p:grpSpPr>
            <p:sp>
              <p:nvSpPr>
                <p:cNvPr id="8" name="Прямоугольник 7"/>
                <p:cNvSpPr/>
                <p:nvPr/>
              </p:nvSpPr>
              <p:spPr>
                <a:xfrm>
                  <a:off x="2643174" y="3143248"/>
                  <a:ext cx="571504" cy="571504"/>
                </a:xfrm>
                <a:prstGeom prst="rect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Равнобедренный треугольник 8"/>
                <p:cNvSpPr/>
                <p:nvPr/>
              </p:nvSpPr>
              <p:spPr>
                <a:xfrm>
                  <a:off x="2571736" y="2786058"/>
                  <a:ext cx="714380" cy="357190"/>
                </a:xfrm>
                <a:prstGeom prst="triangl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8" name="Группа 9"/>
              <p:cNvGrpSpPr/>
              <p:nvPr/>
            </p:nvGrpSpPr>
            <p:grpSpPr>
              <a:xfrm>
                <a:off x="4000496" y="2786058"/>
                <a:ext cx="714380" cy="928694"/>
                <a:chOff x="2571736" y="2786058"/>
                <a:chExt cx="714380" cy="928694"/>
              </a:xfrm>
            </p:grpSpPr>
            <p:sp>
              <p:nvSpPr>
                <p:cNvPr id="11" name="Прямоугольник 10"/>
                <p:cNvSpPr/>
                <p:nvPr/>
              </p:nvSpPr>
              <p:spPr>
                <a:xfrm>
                  <a:off x="2643174" y="3143248"/>
                  <a:ext cx="571504" cy="571504"/>
                </a:xfrm>
                <a:prstGeom prst="rect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Равнобедренный треугольник 11"/>
                <p:cNvSpPr/>
                <p:nvPr/>
              </p:nvSpPr>
              <p:spPr>
                <a:xfrm>
                  <a:off x="2571736" y="2786058"/>
                  <a:ext cx="714380" cy="357190"/>
                </a:xfrm>
                <a:prstGeom prst="triangl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39" name="Группа 24"/>
              <p:cNvGrpSpPr/>
              <p:nvPr/>
            </p:nvGrpSpPr>
            <p:grpSpPr>
              <a:xfrm>
                <a:off x="4714876" y="2786058"/>
                <a:ext cx="714380" cy="928694"/>
                <a:chOff x="2571736" y="2786058"/>
                <a:chExt cx="714380" cy="928694"/>
              </a:xfrm>
            </p:grpSpPr>
            <p:sp>
              <p:nvSpPr>
                <p:cNvPr id="26" name="Прямоугольник 25"/>
                <p:cNvSpPr/>
                <p:nvPr/>
              </p:nvSpPr>
              <p:spPr>
                <a:xfrm>
                  <a:off x="2643174" y="3143248"/>
                  <a:ext cx="571504" cy="571504"/>
                </a:xfrm>
                <a:prstGeom prst="rect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7" name="Равнобедренный треугольник 26"/>
                <p:cNvSpPr/>
                <p:nvPr/>
              </p:nvSpPr>
              <p:spPr>
                <a:xfrm>
                  <a:off x="2571736" y="2786058"/>
                  <a:ext cx="714380" cy="357190"/>
                </a:xfrm>
                <a:prstGeom prst="triangle">
                  <a:avLst/>
                </a:prstGeom>
              </p:spPr>
              <p:style>
                <a:lnRef idx="0">
                  <a:schemeClr val="accent6"/>
                </a:lnRef>
                <a:fillRef idx="3">
                  <a:schemeClr val="accent6"/>
                </a:fillRef>
                <a:effectRef idx="3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9" name="TextBox 28"/>
            <p:cNvSpPr txBox="1"/>
            <p:nvPr/>
          </p:nvSpPr>
          <p:spPr>
            <a:xfrm>
              <a:off x="2571736" y="3786190"/>
              <a:ext cx="2857520" cy="523220"/>
            </a:xfrm>
            <a:prstGeom prst="rect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ru-RU" sz="2800" b="1" dirty="0" smtClean="0">
                  <a:solidFill>
                    <a:schemeClr val="tx2">
                      <a:lumMod val="50000"/>
                    </a:schemeClr>
                  </a:solidFill>
                  <a:latin typeface="Arial Black" pitchFamily="34" charset="0"/>
                </a:rPr>
                <a:t>Мастерские</a:t>
              </a:r>
              <a:r>
                <a:rPr lang="ru-RU" sz="2800" b="1" i="1" dirty="0" smtClean="0"/>
                <a:t> </a:t>
              </a:r>
              <a:endParaRPr lang="ru-RU" sz="2800" b="1" i="1" dirty="0"/>
            </a:p>
          </p:txBody>
        </p:sp>
      </p:grpSp>
      <p:pic>
        <p:nvPicPr>
          <p:cNvPr id="40" name="Рисунок 39" descr="D:\Мамина папка\Учитель\Материалы к урокам\Материалы к урокам\6 класс\Европа\Средневековый город\babba973b03a.jpg"/>
          <p:cNvPicPr/>
          <p:nvPr/>
        </p:nvPicPr>
        <p:blipFill>
          <a:blip r:embed="rId2" cstate="print"/>
          <a:srcRect l="57943" t="19836" r="1760" b="14043"/>
          <a:stretch>
            <a:fillRect/>
          </a:stretch>
        </p:blipFill>
        <p:spPr bwMode="auto">
          <a:xfrm>
            <a:off x="1571604" y="1357298"/>
            <a:ext cx="785818" cy="1143008"/>
          </a:xfrm>
          <a:prstGeom prst="rect">
            <a:avLst/>
          </a:prstGeom>
          <a:noFill/>
          <a:ln w="28575">
            <a:solidFill>
              <a:srgbClr val="00206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9" name="Picture 9" descr="Рисунок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214422"/>
            <a:ext cx="857256" cy="1077013"/>
          </a:xfrm>
          <a:prstGeom prst="rect">
            <a:avLst/>
          </a:prstGeom>
          <a:noFill/>
          <a:ln w="19050">
            <a:solidFill>
              <a:srgbClr val="002060"/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41" name="Группа 52"/>
          <p:cNvGrpSpPr/>
          <p:nvPr/>
        </p:nvGrpSpPr>
        <p:grpSpPr>
          <a:xfrm>
            <a:off x="2643174" y="1071546"/>
            <a:ext cx="642942" cy="1143008"/>
            <a:chOff x="8214544" y="3501232"/>
            <a:chExt cx="643736" cy="928694"/>
          </a:xfrm>
        </p:grpSpPr>
        <p:cxnSp>
          <p:nvCxnSpPr>
            <p:cNvPr id="51" name="Прямая соединительная линия 50"/>
            <p:cNvCxnSpPr/>
            <p:nvPr/>
          </p:nvCxnSpPr>
          <p:spPr>
            <a:xfrm rot="5400000">
              <a:off x="7750991" y="3964785"/>
              <a:ext cx="928694" cy="1588"/>
            </a:xfrm>
            <a:prstGeom prst="line">
              <a:avLst/>
            </a:prstGeom>
            <a:ln/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</p:cxnSp>
        <p:sp>
          <p:nvSpPr>
            <p:cNvPr id="52" name="Блок-схема: перфолента 51"/>
            <p:cNvSpPr/>
            <p:nvPr/>
          </p:nvSpPr>
          <p:spPr>
            <a:xfrm>
              <a:off x="8215338" y="3571876"/>
              <a:ext cx="642942" cy="500066"/>
            </a:xfrm>
            <a:prstGeom prst="flowChartPunchedTap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8" name="Лента лицом вниз 47"/>
          <p:cNvSpPr/>
          <p:nvPr/>
        </p:nvSpPr>
        <p:spPr>
          <a:xfrm>
            <a:off x="5357818" y="2857496"/>
            <a:ext cx="2928958" cy="1714512"/>
          </a:xfrm>
          <a:prstGeom prst="ribbon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УСТАВ</a:t>
            </a:r>
          </a:p>
          <a:p>
            <a:pPr algn="ct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ЦЕХА</a:t>
            </a:r>
            <a:endParaRPr lang="ru-RU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spd="med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42852"/>
            <a:ext cx="8763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Город – это место где жили купцы</a:t>
            </a:r>
            <a:endParaRPr lang="ru-RU" dirty="0"/>
          </a:p>
        </p:txBody>
      </p:sp>
      <p:pic>
        <p:nvPicPr>
          <p:cNvPr id="3" name="Picture 6" descr="Средневековое общество л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524028"/>
              </a:clrFrom>
              <a:clrTo>
                <a:srgbClr val="52402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28662" y="2071678"/>
            <a:ext cx="1789112" cy="449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Средневековые костюмы 1 копи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524028"/>
              </a:clrFrom>
              <a:clrTo>
                <a:srgbClr val="52402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557338"/>
            <a:ext cx="213360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Немецкие бюргеры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664E2C"/>
              </a:clrFrom>
              <a:clrTo>
                <a:srgbClr val="664E2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2143116"/>
            <a:ext cx="2436813" cy="448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42910" y="14285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Торговля – опасное занятие		</a:t>
            </a:r>
            <a:r>
              <a:rPr lang="ru-RU" b="1" dirty="0" smtClean="0">
                <a:solidFill>
                  <a:srgbClr val="33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Почему?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285860"/>
            <a:ext cx="4352956" cy="5069065"/>
          </a:xfrm>
        </p:spPr>
        <p:txBody>
          <a:bodyPr>
            <a:normAutofit fontScale="92500"/>
          </a:bodyPr>
          <a:lstStyle/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Дороги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Пошлины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«Что с возу упало – то пропало»</a:t>
            </a:r>
          </a:p>
          <a:p>
            <a:pPr marL="514350" indent="-514350">
              <a:buAutoNum type="arabicPeriod"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</a:rPr>
              <a:t>Пираты и разбойники</a:t>
            </a:r>
          </a:p>
          <a:p>
            <a:pPr marL="514350" indent="-514350">
              <a:buNone/>
            </a:pPr>
            <a:r>
              <a:rPr lang="ru-RU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Гильдия – союз купцов</a:t>
            </a:r>
            <a:endParaRPr lang="ru-RU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user\Pictures\олеся\Для работы\средние века\город\kupez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4038600" cy="40049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929718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Важнейшие торговые пути проходили по Средиземному морю, здесь сосредоточилась торговля Западной Европы со странами Востока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Picture 7" descr="Рисунок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85860"/>
            <a:ext cx="4900582" cy="542928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929190" y="1428736"/>
            <a:ext cx="4071934" cy="71438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привозили с Востока</a:t>
            </a:r>
            <a:r>
              <a:rPr lang="en-US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28" y="2143116"/>
            <a:ext cx="4000528" cy="4500594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Предметы роскоши -китайский фарфор, шелк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Пряности – перец, корица и др.</a:t>
            </a:r>
          </a:p>
          <a:p>
            <a:pPr algn="ctr">
              <a:buFont typeface="Arial" pitchFamily="34" charset="0"/>
              <a:buChar char="•"/>
            </a:pPr>
            <a:r>
              <a:rPr lang="ru-RU" sz="3200" b="1" dirty="0" smtClean="0">
                <a:solidFill>
                  <a:schemeClr val="bg2">
                    <a:lumMod val="10000"/>
                  </a:schemeClr>
                </a:solidFill>
              </a:rPr>
              <a:t>Драгоценные камни</a:t>
            </a:r>
            <a:endParaRPr lang="ru-RU" sz="32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Торговля со странами Востока находилась в руках двух итальянских городов </a:t>
            </a:r>
          </a:p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Arial Black" pitchFamily="34" charset="0"/>
              </a:rPr>
              <a:t>ВЕНЕЦИИ И ГЕНУИ</a:t>
            </a:r>
            <a:endParaRPr lang="ru-RU" sz="40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135729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 торговле на Балтийском море преобладали немецкие города, которые были объединены в союз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ГАНЗА</a:t>
            </a:r>
            <a:r>
              <a:rPr lang="ru-RU" sz="2400" b="1" dirty="0" smtClean="0">
                <a:solidFill>
                  <a:srgbClr val="C00000"/>
                </a:solidFill>
              </a:rPr>
              <a:t> – торгово-политический союз немецких торговых городов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3572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Ярмарка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chemeClr val="tx2">
                    <a:lumMod val="50000"/>
                  </a:schemeClr>
                </a:solidFill>
              </a:rPr>
              <a:t>– большой рынок, регулярно организуемый в одном  и том же месте в одно и тоже время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Picture 7" descr="Рисунок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4837112" cy="49022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357818" y="1500174"/>
            <a:ext cx="3571900" cy="47863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До конца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XIII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века наиболее известными были ярмарки в графстве 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Шампань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на северо-востоке Франции. Они продолжались почти круглый год. Затем их сменила ярмарка в 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Брюгге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9144000" cy="7857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Торговля была невозможна без</a:t>
            </a:r>
            <a:br>
              <a:rPr lang="ru-RU" b="1" dirty="0" smtClean="0"/>
            </a:b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МЕНЯЛ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</p:txBody>
      </p:sp>
      <p:pic>
        <p:nvPicPr>
          <p:cNvPr id="3" name="Picture 7" descr="Рисунок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285836"/>
            <a:ext cx="5049838" cy="55721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286380" y="1285860"/>
            <a:ext cx="3857620" cy="557214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Меняла – человек, который за плату занимался обменом денег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ведь в каждой стране были в ходу монеты различного веса и чеканки. Менялы также давали деньги в долг под высокий процент. </a:t>
            </a:r>
          </a:p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Так появились первые  </a:t>
            </a:r>
            <a:r>
              <a:rPr lang="ru-RU" sz="3600" b="1" dirty="0" smtClean="0">
                <a:solidFill>
                  <a:srgbClr val="C00000"/>
                </a:solidFill>
                <a:latin typeface="Arial Black" pitchFamily="34" charset="0"/>
              </a:rPr>
              <a:t>банки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(от итальянского «</a:t>
            </a:r>
            <a:r>
              <a:rPr lang="ru-RU" sz="2400" b="1" dirty="0" err="1" smtClean="0">
                <a:solidFill>
                  <a:srgbClr val="C00000"/>
                </a:solidFill>
                <a:latin typeface="Arial Black" pitchFamily="34" charset="0"/>
              </a:rPr>
              <a:t>банко</a:t>
            </a:r>
            <a:r>
              <a:rPr lang="ru-RU" sz="2400" b="1" dirty="0" smtClean="0">
                <a:solidFill>
                  <a:srgbClr val="C00000"/>
                </a:solidFill>
                <a:latin typeface="Arial Black" pitchFamily="34" charset="0"/>
              </a:rPr>
              <a:t>» скамья, стол)</a:t>
            </a:r>
            <a:endParaRPr lang="ru-RU" sz="24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85720" y="428604"/>
            <a:ext cx="8643998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</a:rPr>
              <a:t>Как назывался тип хозяйства господствовавший в Европе в раннее средневековье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5720" y="428604"/>
            <a:ext cx="8643998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Развитие торговли и банков подрывало основы натурального хозяйства.</a:t>
            </a:r>
          </a:p>
          <a:p>
            <a:pPr algn="ctr"/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Почему</a:t>
            </a:r>
            <a:r>
              <a:rPr lang="en-US" sz="2800" b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2714620"/>
            <a:ext cx="8786874" cy="185738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</a:rPr>
              <a:t>На смену натуральному хозяйству проходит новое </a:t>
            </a:r>
          </a:p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Arial Black" pitchFamily="34" charset="0"/>
              </a:rPr>
              <a:t>ТОВАРНО-ДЕНЕЖНОЕ ХОЗЯЙСТВО</a:t>
            </a:r>
            <a:endParaRPr lang="ru-RU" sz="32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357686" y="1714488"/>
            <a:ext cx="642942" cy="92869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5357826"/>
            <a:ext cx="8643998" cy="121444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Это хозяйство при котором продукция производилась для продажи на рынке</a:t>
            </a:r>
            <a:endParaRPr lang="ru-RU" sz="2800" b="1" dirty="0">
              <a:solidFill>
                <a:srgbClr val="C00000"/>
              </a:solidFill>
              <a:latin typeface="Arial Black" pitchFamily="34" charset="0"/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4429124" y="4572008"/>
            <a:ext cx="642942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364333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Мастер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– ремесленник, владелец мастерской</a:t>
            </a:r>
          </a:p>
          <a:p>
            <a:pPr algn="ctr">
              <a:buNone/>
            </a:pPr>
            <a:endParaRPr lang="ru-RU" sz="4000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Ученик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– подросток, осваивающий профессию (от 2 до 8 лет)</a:t>
            </a:r>
          </a:p>
          <a:p>
            <a:pPr algn="ctr">
              <a:buNone/>
            </a:pPr>
            <a:endParaRPr lang="ru-RU" sz="4000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algn="ctr">
              <a:buNone/>
            </a:pPr>
            <a:r>
              <a:rPr lang="ru-RU" sz="4000" dirty="0" smtClean="0">
                <a:solidFill>
                  <a:srgbClr val="C00000"/>
                </a:solidFill>
                <a:latin typeface="Arial Black" pitchFamily="34" charset="0"/>
              </a:rPr>
              <a:t>Подмастерье </a:t>
            </a:r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Arial Black" pitchFamily="34" charset="0"/>
              </a:rPr>
              <a:t>– помощник, уже изучивший ремесло</a:t>
            </a:r>
          </a:p>
        </p:txBody>
      </p:sp>
      <p:sp>
        <p:nvSpPr>
          <p:cNvPr id="3" name="Стрелка вправо 2">
            <a:hlinkClick r:id="rId2" action="ppaction://hlinksldjump"/>
          </p:cNvPr>
          <p:cNvSpPr/>
          <p:nvPr/>
        </p:nvSpPr>
        <p:spPr>
          <a:xfrm>
            <a:off x="8215338" y="6215082"/>
            <a:ext cx="571504" cy="4286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248</TotalTime>
  <Words>304</Words>
  <Application>Microsoft Office PowerPoint</Application>
  <PresentationFormat>Экран (4:3)</PresentationFormat>
  <Paragraphs>45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Ремесло и торговля в средневековой Европе</vt:lpstr>
      <vt:lpstr>Цех - союз ремесленников одной специальности</vt:lpstr>
      <vt:lpstr>Город – это место где жили купцы</vt:lpstr>
      <vt:lpstr>Торговля – опасное занятие                         Почему?</vt:lpstr>
      <vt:lpstr>Важнейшие торговые пути проходили по Средиземному морю, здесь сосредоточилась торговля Западной Европы со странами Востока</vt:lpstr>
      <vt:lpstr>Ярмарка – большой рынок, регулярно организуемый в одном  и том же месте в одно и тоже время</vt:lpstr>
      <vt:lpstr>Торговля была невозможна без МЕНЯЛ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Ремесло и торговля в средневековой Европе</dc:title>
  <dc:creator>Viktjuk</dc:creator>
  <cp:lastModifiedBy>Admin</cp:lastModifiedBy>
  <cp:revision>21</cp:revision>
  <dcterms:created xsi:type="dcterms:W3CDTF">2011-11-12T02:35:32Z</dcterms:created>
  <dcterms:modified xsi:type="dcterms:W3CDTF">2011-12-10T16:20:26Z</dcterms:modified>
</cp:coreProperties>
</file>