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4"/>
  </p:notesMasterIdLst>
  <p:handoutMasterIdLst>
    <p:handoutMasterId r:id="rId35"/>
  </p:handoutMasterIdLst>
  <p:sldIdLst>
    <p:sldId id="256" r:id="rId2"/>
    <p:sldId id="287" r:id="rId3"/>
    <p:sldId id="261" r:id="rId4"/>
    <p:sldId id="279" r:id="rId5"/>
    <p:sldId id="280" r:id="rId6"/>
    <p:sldId id="281" r:id="rId7"/>
    <p:sldId id="262" r:id="rId8"/>
    <p:sldId id="257" r:id="rId9"/>
    <p:sldId id="258" r:id="rId10"/>
    <p:sldId id="259" r:id="rId11"/>
    <p:sldId id="263" r:id="rId12"/>
    <p:sldId id="264" r:id="rId13"/>
    <p:sldId id="265" r:id="rId14"/>
    <p:sldId id="266" r:id="rId15"/>
    <p:sldId id="267" r:id="rId16"/>
    <p:sldId id="268" r:id="rId17"/>
    <p:sldId id="269" r:id="rId18"/>
    <p:sldId id="270" r:id="rId19"/>
    <p:sldId id="271" r:id="rId20"/>
    <p:sldId id="272" r:id="rId21"/>
    <p:sldId id="273" r:id="rId22"/>
    <p:sldId id="282" r:id="rId23"/>
    <p:sldId id="274" r:id="rId24"/>
    <p:sldId id="275" r:id="rId25"/>
    <p:sldId id="278" r:id="rId26"/>
    <p:sldId id="277" r:id="rId27"/>
    <p:sldId id="283" r:id="rId28"/>
    <p:sldId id="284" r:id="rId29"/>
    <p:sldId id="285" r:id="rId30"/>
    <p:sldId id="286" r:id="rId31"/>
    <p:sldId id="260" r:id="rId32"/>
    <p:sldId id="276" r:id="rId33"/>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000000"/>
    <a:srgbClr val="0000FF"/>
    <a:srgbClr val="FF0000"/>
    <a:srgbClr val="003300"/>
    <a:srgbClr val="CCFFCC"/>
    <a:srgbClr val="99FF99"/>
    <a:srgbClr val="99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5554" autoAdjust="0"/>
    <p:restoredTop sz="94660"/>
  </p:normalViewPr>
  <p:slideViewPr>
    <p:cSldViewPr>
      <p:cViewPr varScale="1">
        <p:scale>
          <a:sx n="98" d="100"/>
          <a:sy n="98" d="100"/>
        </p:scale>
        <p:origin x="-90" y="-43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368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3584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noProof="0" smtClean="0"/>
              <a:t>Click to edit Master text styles</a:t>
            </a:r>
          </a:p>
          <a:p>
            <a:pPr lvl="1"/>
            <a:r>
              <a:rPr lang="ru-RU" noProof="0" smtClean="0"/>
              <a:t>Second level</a:t>
            </a:r>
          </a:p>
          <a:p>
            <a:pPr lvl="2"/>
            <a:r>
              <a:rPr lang="ru-RU" noProof="0" smtClean="0"/>
              <a:t>Third level</a:t>
            </a:r>
          </a:p>
          <a:p>
            <a:pPr lvl="3"/>
            <a:r>
              <a:rPr lang="ru-RU" noProof="0" smtClean="0"/>
              <a:t>Fourth level</a:t>
            </a:r>
          </a:p>
          <a:p>
            <a:pPr lvl="4"/>
            <a:r>
              <a:rPr lang="ru-RU" noProof="0" smtClean="0"/>
              <a:t>Fifth level</a:t>
            </a:r>
          </a:p>
        </p:txBody>
      </p:sp>
      <p:sp>
        <p:nvSpPr>
          <p:cNvPr id="368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368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8AF82F6-BC4F-452C-AE81-AC5B73A8E3D1}"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Rectangle 6"/>
          <p:cNvSpPr>
            <a:spLocks noChangeArrowheads="1"/>
          </p:cNvSpPr>
          <p:nvPr/>
        </p:nvSpPr>
        <p:spPr bwMode="auto">
          <a:xfrm>
            <a:off x="0" y="3357563"/>
            <a:ext cx="6659563" cy="1079500"/>
          </a:xfrm>
          <a:prstGeom prst="rect">
            <a:avLst/>
          </a:prstGeom>
          <a:solidFill>
            <a:schemeClr val="hlink"/>
          </a:solidFill>
          <a:ln w="9525">
            <a:noFill/>
            <a:miter lim="800000"/>
            <a:headEnd/>
            <a:tailEnd/>
          </a:ln>
          <a:effectLst/>
        </p:spPr>
        <p:txBody>
          <a:bodyPr wrap="none" anchor="ctr"/>
          <a:lstStyle/>
          <a:p>
            <a:pPr>
              <a:defRPr/>
            </a:pPr>
            <a:endParaRPr lang="ru-RU"/>
          </a:p>
        </p:txBody>
      </p:sp>
      <p:sp>
        <p:nvSpPr>
          <p:cNvPr id="5123" name="Rectangle 3"/>
          <p:cNvSpPr>
            <a:spLocks noGrp="1" noChangeArrowheads="1"/>
          </p:cNvSpPr>
          <p:nvPr>
            <p:ph type="subTitle" idx="1"/>
          </p:nvPr>
        </p:nvSpPr>
        <p:spPr>
          <a:xfrm>
            <a:off x="182563" y="4029075"/>
            <a:ext cx="6400800" cy="409575"/>
          </a:xfrm>
        </p:spPr>
        <p:txBody>
          <a:bodyPr/>
          <a:lstStyle>
            <a:lvl1pPr marL="0" indent="0">
              <a:buFontTx/>
              <a:buNone/>
              <a:defRPr sz="2000" b="1"/>
            </a:lvl1pPr>
          </a:lstStyle>
          <a:p>
            <a:r>
              <a:rPr lang="ru-RU" smtClean="0"/>
              <a:t>Образец подзаголовка</a:t>
            </a:r>
            <a:endParaRPr lang="ru-RU"/>
          </a:p>
        </p:txBody>
      </p:sp>
      <p:sp>
        <p:nvSpPr>
          <p:cNvPr id="5122" name="Rectangle 2"/>
          <p:cNvSpPr>
            <a:spLocks noGrp="1" noChangeArrowheads="1"/>
          </p:cNvSpPr>
          <p:nvPr>
            <p:ph type="ctrTitle"/>
          </p:nvPr>
        </p:nvSpPr>
        <p:spPr>
          <a:xfrm>
            <a:off x="107950" y="3141663"/>
            <a:ext cx="7772400" cy="1109662"/>
          </a:xfrm>
        </p:spPr>
        <p:txBody>
          <a:bodyPr/>
          <a:lstStyle>
            <a:lvl1pPr>
              <a:defRPr b="1"/>
            </a:lvl1pPr>
          </a:lstStyle>
          <a:p>
            <a:r>
              <a:rPr lang="ru-RU" smtClean="0"/>
              <a:t>Образец заголовка</a:t>
            </a:r>
            <a:endParaRPr lang="ru-RU"/>
          </a:p>
        </p:txBody>
      </p:sp>
    </p:spTree>
  </p:cSld>
  <p:clrMapOvr>
    <a:overrideClrMapping bg1="dk2" tx1="lt1" bg2="dk1"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23075" y="2349500"/>
            <a:ext cx="1925638" cy="43195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042988" y="2349500"/>
            <a:ext cx="5627687" cy="43195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042988" y="2997200"/>
            <a:ext cx="3744912" cy="3671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40300" y="2997200"/>
            <a:ext cx="3746500" cy="36718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104900" y="2349500"/>
            <a:ext cx="7643813" cy="6492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31" name="Rectangle 7"/>
          <p:cNvSpPr>
            <a:spLocks noChangeArrowheads="1"/>
          </p:cNvSpPr>
          <p:nvPr/>
        </p:nvSpPr>
        <p:spPr bwMode="auto">
          <a:xfrm>
            <a:off x="0" y="5805488"/>
            <a:ext cx="9144000" cy="1052512"/>
          </a:xfrm>
          <a:prstGeom prst="rect">
            <a:avLst/>
          </a:prstGeom>
          <a:gradFill rotWithShape="1">
            <a:gsLst>
              <a:gs pos="0">
                <a:schemeClr val="folHlink">
                  <a:alpha val="0"/>
                </a:schemeClr>
              </a:gs>
              <a:gs pos="100000">
                <a:schemeClr val="bg1"/>
              </a:gs>
            </a:gsLst>
            <a:lin ang="5400000" scaled="1"/>
          </a:gradFill>
          <a:ln w="9525">
            <a:noFill/>
            <a:miter lim="800000"/>
            <a:headEnd/>
            <a:tailEnd/>
          </a:ln>
          <a:effectLst/>
        </p:spPr>
        <p:txBody>
          <a:bodyPr wrap="none" anchor="ctr"/>
          <a:lstStyle/>
          <a:p>
            <a:pPr>
              <a:defRPr/>
            </a:pPr>
            <a:endParaRPr lang="ru-RU"/>
          </a:p>
        </p:txBody>
      </p:sp>
      <p:sp>
        <p:nvSpPr>
          <p:cNvPr id="1028" name="Rectangle 3"/>
          <p:cNvSpPr>
            <a:spLocks noGrp="1" noChangeArrowheads="1"/>
          </p:cNvSpPr>
          <p:nvPr>
            <p:ph type="body" idx="1"/>
          </p:nvPr>
        </p:nvSpPr>
        <p:spPr bwMode="auto">
          <a:xfrm>
            <a:off x="1042988" y="2997200"/>
            <a:ext cx="7643812" cy="3671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696"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strips dir="ld"/>
  </p:transition>
  <p:hf sldNum="0" hdr="0" dt="0"/>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charset="0"/>
        </a:defRPr>
      </a:lvl2pPr>
      <a:lvl3pPr algn="l" rtl="0" eaLnBrk="0" fontAlgn="base" hangingPunct="0">
        <a:spcBef>
          <a:spcPct val="0"/>
        </a:spcBef>
        <a:spcAft>
          <a:spcPct val="0"/>
        </a:spcAft>
        <a:defRPr sz="3600">
          <a:solidFill>
            <a:schemeClr val="tx2"/>
          </a:solidFill>
          <a:latin typeface="Arial" charset="0"/>
        </a:defRPr>
      </a:lvl3pPr>
      <a:lvl4pPr algn="l" rtl="0" eaLnBrk="0" fontAlgn="base" hangingPunct="0">
        <a:spcBef>
          <a:spcPct val="0"/>
        </a:spcBef>
        <a:spcAft>
          <a:spcPct val="0"/>
        </a:spcAft>
        <a:defRPr sz="3600">
          <a:solidFill>
            <a:schemeClr val="tx2"/>
          </a:solidFill>
          <a:latin typeface="Arial" charset="0"/>
        </a:defRPr>
      </a:lvl4pPr>
      <a:lvl5pPr algn="l" rtl="0" eaLnBrk="0" fontAlgn="base" hangingPunct="0">
        <a:spcBef>
          <a:spcPct val="0"/>
        </a:spcBef>
        <a:spcAft>
          <a:spcPct val="0"/>
        </a:spcAft>
        <a:defRPr sz="3600">
          <a:solidFill>
            <a:schemeClr val="tx2"/>
          </a:solidFill>
          <a:latin typeface="Arial" charset="0"/>
        </a:defRPr>
      </a:lvl5pPr>
      <a:lvl6pPr marL="457200" algn="l" rtl="0" eaLnBrk="1" fontAlgn="base" hangingPunct="1">
        <a:spcBef>
          <a:spcPct val="0"/>
        </a:spcBef>
        <a:spcAft>
          <a:spcPct val="0"/>
        </a:spcAft>
        <a:defRPr sz="3600">
          <a:solidFill>
            <a:schemeClr val="tx2"/>
          </a:solidFill>
          <a:latin typeface="Arial" charset="0"/>
        </a:defRPr>
      </a:lvl6pPr>
      <a:lvl7pPr marL="914400" algn="l" rtl="0" eaLnBrk="1" fontAlgn="base" hangingPunct="1">
        <a:spcBef>
          <a:spcPct val="0"/>
        </a:spcBef>
        <a:spcAft>
          <a:spcPct val="0"/>
        </a:spcAft>
        <a:defRPr sz="3600">
          <a:solidFill>
            <a:schemeClr val="tx2"/>
          </a:solidFill>
          <a:latin typeface="Arial" charset="0"/>
        </a:defRPr>
      </a:lvl7pPr>
      <a:lvl8pPr marL="1371600" algn="l" rtl="0" eaLnBrk="1" fontAlgn="base" hangingPunct="1">
        <a:spcBef>
          <a:spcPct val="0"/>
        </a:spcBef>
        <a:spcAft>
          <a:spcPct val="0"/>
        </a:spcAft>
        <a:defRPr sz="3600">
          <a:solidFill>
            <a:schemeClr val="tx2"/>
          </a:solidFill>
          <a:latin typeface="Arial" charset="0"/>
        </a:defRPr>
      </a:lvl8pPr>
      <a:lvl9pPr marL="1828800" algn="l" rtl="0" eaLnBrk="1" fontAlgn="base" hangingPunct="1">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1.xml"/><Relationship Id="rId1" Type="http://schemas.openxmlformats.org/officeDocument/2006/relationships/audio" Target="file:///C:\Users\123\Desktop\kolesova\kolesova\klassika_v_rok-_obrabotke_-_vanessa_mae-classical-gas_bach-vivaldy.mp3" TargetMode="External"/><Relationship Id="rId6" Type="http://schemas.openxmlformats.org/officeDocument/2006/relationships/image" Target="../media/image7.png"/><Relationship Id="rId5" Type="http://schemas.openxmlformats.org/officeDocument/2006/relationships/image" Target="../media/image6.gif"/><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slide" Target="slide2.xml"/><Relationship Id="rId2" Type="http://schemas.openxmlformats.org/officeDocument/2006/relationships/image" Target="../media/image6.gif"/><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6.gif"/><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3.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4.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6.gif"/></Relationships>
</file>

<file path=ppt/slides/_rels/slide1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8" Type="http://schemas.openxmlformats.org/officeDocument/2006/relationships/slide" Target="slide27.xml"/><Relationship Id="rId13" Type="http://schemas.openxmlformats.org/officeDocument/2006/relationships/slide" Target="slide13.xml"/><Relationship Id="rId18" Type="http://schemas.openxmlformats.org/officeDocument/2006/relationships/slide" Target="slide17.xml"/><Relationship Id="rId26" Type="http://schemas.openxmlformats.org/officeDocument/2006/relationships/slide" Target="slide25.xml"/><Relationship Id="rId3" Type="http://schemas.openxmlformats.org/officeDocument/2006/relationships/slide" Target="slide4.xml"/><Relationship Id="rId21" Type="http://schemas.openxmlformats.org/officeDocument/2006/relationships/slide" Target="slide20.xml"/><Relationship Id="rId7" Type="http://schemas.openxmlformats.org/officeDocument/2006/relationships/slide" Target="slide11.xml"/><Relationship Id="rId12" Type="http://schemas.openxmlformats.org/officeDocument/2006/relationships/slide" Target="slide12.xml"/><Relationship Id="rId17" Type="http://schemas.openxmlformats.org/officeDocument/2006/relationships/slide" Target="slide16.xml"/><Relationship Id="rId25" Type="http://schemas.openxmlformats.org/officeDocument/2006/relationships/slide" Target="slide24.xml"/><Relationship Id="rId2" Type="http://schemas.openxmlformats.org/officeDocument/2006/relationships/slide" Target="slide3.xml"/><Relationship Id="rId16" Type="http://schemas.openxmlformats.org/officeDocument/2006/relationships/image" Target="../media/image8.jpeg"/><Relationship Id="rId20" Type="http://schemas.openxmlformats.org/officeDocument/2006/relationships/slide" Target="slide19.xml"/><Relationship Id="rId29" Type="http://schemas.openxmlformats.org/officeDocument/2006/relationships/slide" Target="slide32.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30.xml"/><Relationship Id="rId24" Type="http://schemas.openxmlformats.org/officeDocument/2006/relationships/slide" Target="slide23.xml"/><Relationship Id="rId5" Type="http://schemas.openxmlformats.org/officeDocument/2006/relationships/slide" Target="slide6.xml"/><Relationship Id="rId15" Type="http://schemas.openxmlformats.org/officeDocument/2006/relationships/slide" Target="slide15.xml"/><Relationship Id="rId23" Type="http://schemas.openxmlformats.org/officeDocument/2006/relationships/slide" Target="slide22.xml"/><Relationship Id="rId28" Type="http://schemas.openxmlformats.org/officeDocument/2006/relationships/slide" Target="slide31.xml"/><Relationship Id="rId10" Type="http://schemas.openxmlformats.org/officeDocument/2006/relationships/slide" Target="slide29.xml"/><Relationship Id="rId19" Type="http://schemas.openxmlformats.org/officeDocument/2006/relationships/slide" Target="slide18.xml"/><Relationship Id="rId4" Type="http://schemas.openxmlformats.org/officeDocument/2006/relationships/slide" Target="slide5.xml"/><Relationship Id="rId9" Type="http://schemas.openxmlformats.org/officeDocument/2006/relationships/slide" Target="slide28.xml"/><Relationship Id="rId14" Type="http://schemas.openxmlformats.org/officeDocument/2006/relationships/slide" Target="slide14.xml"/><Relationship Id="rId22" Type="http://schemas.openxmlformats.org/officeDocument/2006/relationships/slide" Target="slide21.xml"/><Relationship Id="rId27" Type="http://schemas.openxmlformats.org/officeDocument/2006/relationships/slide" Target="slide26.xml"/><Relationship Id="rId30" Type="http://schemas.openxmlformats.org/officeDocument/2006/relationships/image" Target="../media/image6.gif"/></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6.gif"/></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6.gif"/></Relationships>
</file>

<file path=ppt/slides/_rels/slide2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slide" Target="slide2.xml"/><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2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7.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6.gif"/></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38.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39.jpe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31.xml"/><Relationship Id="rId4" Type="http://schemas.openxmlformats.org/officeDocument/2006/relationships/image" Target="../media/image40.jpeg"/></Relationships>
</file>

<file path=ppt/slides/_rels/slide2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slide" Target="slide5.xml"/></Relationships>
</file>

<file path=ppt/slides/_rels/slide2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44.jpeg"/><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slide" Target="slide5.xml"/><Relationship Id="rId4" Type="http://schemas.openxmlformats.org/officeDocument/2006/relationships/image" Target="../media/image45.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image" Target="../media/image6.gif"/><Relationship Id="rId4" Type="http://schemas.openxmlformats.org/officeDocument/2006/relationships/image" Target="../media/image8.jpeg"/></Relationships>
</file>

<file path=ppt/slides/_rels/slide3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47.png"/><Relationship Id="rId4" Type="http://schemas.openxmlformats.org/officeDocument/2006/relationships/image" Target="../media/image46.png"/></Relationships>
</file>

<file path=ppt/slides/_rels/slide31.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6.gif"/></Relationships>
</file>

<file path=ppt/slides/_rels/slide32.xml.rels><?xml version="1.0" encoding="UTF-8" standalone="yes"?>
<Relationships xmlns="http://schemas.openxmlformats.org/package/2006/relationships"><Relationship Id="rId3" Type="http://schemas.openxmlformats.org/officeDocument/2006/relationships/hyperlink" Target="http://volkey.ru/index.php?newsid=81" TargetMode="External"/><Relationship Id="rId7" Type="http://schemas.openxmlformats.org/officeDocument/2006/relationships/slide" Target="slide2.xml"/><Relationship Id="rId2" Type="http://schemas.openxmlformats.org/officeDocument/2006/relationships/hyperlink" Target="http://planetahr.ru/publication/2019" TargetMode="External"/><Relationship Id="rId1" Type="http://schemas.openxmlformats.org/officeDocument/2006/relationships/slideLayout" Target="../slideLayouts/slideLayout2.xml"/><Relationship Id="rId6" Type="http://schemas.openxmlformats.org/officeDocument/2006/relationships/image" Target="../media/image6.gif"/><Relationship Id="rId5" Type="http://schemas.openxmlformats.org/officeDocument/2006/relationships/image" Target="../media/image8.jpeg"/><Relationship Id="rId4" Type="http://schemas.openxmlformats.org/officeDocument/2006/relationships/hyperlink" Target="http://ru.wikipedia.org/wiki/&#1057;&#1087;&#1080;&#1089;&#1086;&#1082;_&#1078;&#1091;&#1088;&#1085;&#1072;&#1083;&#1080;&#1089;&#1090;&#1086;&#1074;,_&#1091;&#1073;&#1080;&#1090;&#1099;&#1093;_&#1074;_&#1056;&#1086;&#1089;&#1089;&#1080;&#1080;" TargetMode="External"/></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27.xml"/><Relationship Id="rId7" Type="http://schemas.openxmlformats.org/officeDocument/2006/relationships/image" Target="../media/image6.gif"/><Relationship Id="rId2" Type="http://schemas.openxmlformats.org/officeDocument/2006/relationships/slide" Target="slide28.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slide" Target="slide30.xml"/><Relationship Id="rId4" Type="http://schemas.openxmlformats.org/officeDocument/2006/relationships/slide" Target="slide29.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395288" y="3141663"/>
            <a:ext cx="5040312" cy="1109662"/>
          </a:xfrm>
          <a:prstGeom prst="rect">
            <a:avLst/>
          </a:prstGeom>
          <a:noFill/>
          <a:ln w="9525">
            <a:noFill/>
            <a:miter lim="800000"/>
            <a:headEnd/>
            <a:tailEnd/>
          </a:ln>
        </p:spPr>
        <p:txBody>
          <a:bodyPr anchor="ctr"/>
          <a:lstStyle/>
          <a:p>
            <a:endParaRPr lang="uk-UA" sz="3200" b="1">
              <a:latin typeface="Tahoma" pitchFamily="34" charset="0"/>
            </a:endParaRPr>
          </a:p>
        </p:txBody>
      </p:sp>
      <p:sp>
        <p:nvSpPr>
          <p:cNvPr id="3075" name="Rectangle 5"/>
          <p:cNvSpPr>
            <a:spLocks noChangeArrowheads="1"/>
          </p:cNvSpPr>
          <p:nvPr/>
        </p:nvSpPr>
        <p:spPr bwMode="auto">
          <a:xfrm>
            <a:off x="433388" y="3963988"/>
            <a:ext cx="3706812" cy="458787"/>
          </a:xfrm>
          <a:prstGeom prst="rect">
            <a:avLst/>
          </a:prstGeom>
          <a:noFill/>
          <a:ln w="9525">
            <a:noFill/>
            <a:miter lim="800000"/>
            <a:headEnd/>
            <a:tailEnd/>
          </a:ln>
        </p:spPr>
        <p:txBody>
          <a:bodyPr/>
          <a:lstStyle/>
          <a:p>
            <a:pPr>
              <a:spcBef>
                <a:spcPct val="20000"/>
              </a:spcBef>
            </a:pPr>
            <a:endParaRPr lang="uk-UA" b="1"/>
          </a:p>
        </p:txBody>
      </p:sp>
      <p:pic>
        <p:nvPicPr>
          <p:cNvPr id="4" name="Прямоугольник 3"/>
          <p:cNvPicPr>
            <a:picLocks noChangeArrowheads="1"/>
          </p:cNvPicPr>
          <p:nvPr/>
        </p:nvPicPr>
        <p:blipFill>
          <a:blip r:embed="rId3"/>
          <a:srcRect/>
          <a:stretch>
            <a:fillRect/>
          </a:stretch>
        </p:blipFill>
        <p:spPr bwMode="auto">
          <a:xfrm>
            <a:off x="0" y="1125538"/>
            <a:ext cx="5514975" cy="2374900"/>
          </a:xfrm>
          <a:prstGeom prst="rect">
            <a:avLst/>
          </a:prstGeom>
          <a:noFill/>
          <a:ln w="9525">
            <a:noFill/>
            <a:miter lim="800000"/>
            <a:headEnd/>
            <a:tailEnd/>
          </a:ln>
        </p:spPr>
      </p:pic>
      <p:pic>
        <p:nvPicPr>
          <p:cNvPr id="15365" name="Picture 6" descr="H:\журналистика\11.jpg"/>
          <p:cNvPicPr>
            <a:picLocks noChangeAspect="1" noChangeArrowheads="1"/>
          </p:cNvPicPr>
          <p:nvPr/>
        </p:nvPicPr>
        <p:blipFill>
          <a:blip r:embed="rId4"/>
          <a:srcRect/>
          <a:stretch>
            <a:fillRect/>
          </a:stretch>
        </p:blipFill>
        <p:spPr bwMode="auto">
          <a:xfrm>
            <a:off x="0" y="0"/>
            <a:ext cx="2124075" cy="1593850"/>
          </a:xfrm>
          <a:prstGeom prst="rect">
            <a:avLst/>
          </a:prstGeom>
          <a:noFill/>
          <a:ln w="9525">
            <a:noFill/>
            <a:miter lim="800000"/>
            <a:headEnd/>
            <a:tailEnd/>
          </a:ln>
        </p:spPr>
      </p:pic>
      <p:pic>
        <p:nvPicPr>
          <p:cNvPr id="3078" name="Picture 8" descr="115"/>
          <p:cNvPicPr>
            <a:picLocks noChangeAspect="1" noChangeArrowheads="1" noCrop="1"/>
          </p:cNvPicPr>
          <p:nvPr/>
        </p:nvPicPr>
        <p:blipFill>
          <a:blip r:embed="rId5"/>
          <a:srcRect/>
          <a:stretch>
            <a:fillRect/>
          </a:stretch>
        </p:blipFill>
        <p:spPr bwMode="auto">
          <a:xfrm>
            <a:off x="5940425" y="188913"/>
            <a:ext cx="2376488" cy="2376487"/>
          </a:xfrm>
          <a:prstGeom prst="rect">
            <a:avLst/>
          </a:prstGeom>
          <a:noFill/>
          <a:ln w="9525">
            <a:noFill/>
            <a:miter lim="800000"/>
            <a:headEnd/>
            <a:tailEnd/>
          </a:ln>
        </p:spPr>
      </p:pic>
      <p:sp>
        <p:nvSpPr>
          <p:cNvPr id="15369" name="Text Box 9"/>
          <p:cNvSpPr txBox="1">
            <a:spLocks noChangeArrowheads="1"/>
          </p:cNvSpPr>
          <p:nvPr/>
        </p:nvSpPr>
        <p:spPr bwMode="auto">
          <a:xfrm>
            <a:off x="4572000" y="4919663"/>
            <a:ext cx="3763963" cy="1938337"/>
          </a:xfrm>
          <a:prstGeom prst="rect">
            <a:avLst/>
          </a:prstGeom>
          <a:noFill/>
          <a:ln w="9525">
            <a:noFill/>
            <a:miter lim="800000"/>
            <a:headEnd/>
            <a:tailEnd/>
          </a:ln>
        </p:spPr>
        <p:txBody>
          <a:bodyPr>
            <a:spAutoFit/>
          </a:bodyPr>
          <a:lstStyle/>
          <a:p>
            <a:pPr algn="ctr"/>
            <a:r>
              <a:rPr lang="ru-RU" sz="2400" b="1">
                <a:latin typeface="Times New Roman" pitchFamily="18" charset="0"/>
              </a:rPr>
              <a:t>КОЛЕСОВА ЖАННА ВАЛЕРЬЕВНА</a:t>
            </a:r>
            <a:endParaRPr lang="en-US" sz="2400" b="1">
              <a:latin typeface="Times New Roman" pitchFamily="18" charset="0"/>
            </a:endParaRPr>
          </a:p>
          <a:p>
            <a:pPr algn="ctr"/>
            <a:r>
              <a:rPr lang="ru-RU" sz="2400" b="1">
                <a:latin typeface="Times New Roman" pitchFamily="18" charset="0"/>
              </a:rPr>
              <a:t>МОУ «СОШ п. Бурасы Новобурасского района Саратовской области»</a:t>
            </a:r>
          </a:p>
        </p:txBody>
      </p:sp>
      <p:sp>
        <p:nvSpPr>
          <p:cNvPr id="13" name="Управляющая кнопка: далее 12">
            <a:hlinkClick r:id="" action="ppaction://hlinkshowjump?jump=nextslide" highlightClick="1"/>
          </p:cNvPr>
          <p:cNvSpPr/>
          <p:nvPr/>
        </p:nvSpPr>
        <p:spPr>
          <a:xfrm>
            <a:off x="323850" y="6086475"/>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11" name="klassika_v_rok-_obrabotke_-_vanessa_mae-classical-gas_bach-vivaldy.mp3">
            <a:hlinkClick r:id="" action="ppaction://media"/>
          </p:cNvPr>
          <p:cNvPicPr>
            <a:picLocks noRot="1" noChangeAspect="1"/>
          </p:cNvPicPr>
          <p:nvPr>
            <a:audioFile r:link="rId1"/>
          </p:nvPr>
        </p:nvPicPr>
        <p:blipFill>
          <a:blip r:embed="rId6"/>
          <a:srcRect/>
          <a:stretch>
            <a:fillRect/>
          </a:stretch>
        </p:blipFill>
        <p:spPr bwMode="auto">
          <a:xfrm>
            <a:off x="9467850" y="6553200"/>
            <a:ext cx="304800" cy="304800"/>
          </a:xfrm>
          <a:prstGeom prst="rect">
            <a:avLst/>
          </a:prstGeom>
          <a:noFill/>
          <a:ln w="9525">
            <a:noFill/>
            <a:miter lim="800000"/>
            <a:headEnd/>
            <a:tailEnd/>
          </a:ln>
        </p:spPr>
      </p:pic>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11"/>
                                        </p:tgtEl>
                                      </p:cBhvr>
                                    </p:cmd>
                                  </p:childTnLst>
                                </p:cTn>
                              </p:par>
                              <p:par>
                                <p:cTn id="7" presetID="25"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anim calcmode="lin" valueType="num">
                                      <p:cBhvr>
                                        <p:cTn id="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2" dur="1000" fill="hold"/>
                                        <p:tgtEl>
                                          <p:spTgt spid="4"/>
                                        </p:tgtEl>
                                        <p:attrNameLst>
                                          <p:attrName>ppt_h</p:attrName>
                                        </p:attrNameLst>
                                      </p:cBhvr>
                                      <p:tavLst>
                                        <p:tav tm="0">
                                          <p:val>
                                            <p:strVal val="#ppt_h"/>
                                          </p:val>
                                        </p:tav>
                                        <p:tav tm="100000">
                                          <p:val>
                                            <p:strVal val="#ppt_h"/>
                                          </p:val>
                                        </p:tav>
                                      </p:tavLst>
                                    </p:anim>
                                    <p:anim calcmode="lin" valueType="num">
                                      <p:cBhvr>
                                        <p:cTn id="1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6" dur="1000" decel="50000">
                                          <p:stCondLst>
                                            <p:cond delay="0"/>
                                          </p:stCondLst>
                                        </p:cTn>
                                        <p:tgtEl>
                                          <p:spTgt spid="4"/>
                                        </p:tgtEl>
                                      </p:cBhvr>
                                    </p:animEffect>
                                  </p:childTnLst>
                                </p:cTn>
                              </p:par>
                              <p:par>
                                <p:cTn id="17" presetID="22" presetClass="entr" presetSubtype="8" fill="hold" nodeType="withEffect">
                                  <p:stCondLst>
                                    <p:cond delay="0"/>
                                  </p:stCondLst>
                                  <p:childTnLst>
                                    <p:set>
                                      <p:cBhvr>
                                        <p:cTn id="18" dur="1" fill="hold">
                                          <p:stCondLst>
                                            <p:cond delay="0"/>
                                          </p:stCondLst>
                                        </p:cTn>
                                        <p:tgtEl>
                                          <p:spTgt spid="15365"/>
                                        </p:tgtEl>
                                        <p:attrNameLst>
                                          <p:attrName>style.visibility</p:attrName>
                                        </p:attrNameLst>
                                      </p:cBhvr>
                                      <p:to>
                                        <p:strVal val="visible"/>
                                      </p:to>
                                    </p:set>
                                    <p:animEffect transition="in" filter="wipe(left)">
                                      <p:cBhvr>
                                        <p:cTn id="19" dur="500"/>
                                        <p:tgtEl>
                                          <p:spTgt spid="15365"/>
                                        </p:tgtEl>
                                      </p:cBhvr>
                                    </p:animEffect>
                                  </p:childTnLst>
                                </p:cTn>
                              </p:par>
                              <p:par>
                                <p:cTn id="20" presetID="25" presetClass="entr" presetSubtype="0" fill="hold" nodeType="withEffect">
                                  <p:stCondLst>
                                    <p:cond delay="0"/>
                                  </p:stCondLst>
                                  <p:childTnLst>
                                    <p:set>
                                      <p:cBhvr>
                                        <p:cTn id="21" dur="1" fill="hold">
                                          <p:stCondLst>
                                            <p:cond delay="0"/>
                                          </p:stCondLst>
                                        </p:cTn>
                                        <p:tgtEl>
                                          <p:spTgt spid="15369">
                                            <p:txEl>
                                              <p:pRg st="1" end="1"/>
                                            </p:txEl>
                                          </p:spTgt>
                                        </p:tgtEl>
                                        <p:attrNameLst>
                                          <p:attrName>style.visibility</p:attrName>
                                        </p:attrNameLst>
                                      </p:cBhvr>
                                      <p:to>
                                        <p:strVal val="visible"/>
                                      </p:to>
                                    </p:set>
                                    <p:anim calcmode="lin" valueType="num">
                                      <p:cBhvr>
                                        <p:cTn id="22" dur="500" decel="50000" fill="hold">
                                          <p:stCondLst>
                                            <p:cond delay="0"/>
                                          </p:stCondLst>
                                        </p:cTn>
                                        <p:tgtEl>
                                          <p:spTgt spid="15369">
                                            <p:txEl>
                                              <p:pRg st="1" end="1"/>
                                            </p:txEl>
                                          </p:spTgt>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15369">
                                            <p:txEl>
                                              <p:pRg st="1" end="1"/>
                                            </p:txEl>
                                          </p:spTgt>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15369">
                                            <p:txEl>
                                              <p:pRg st="1" end="1"/>
                                            </p:txEl>
                                          </p:spTgt>
                                        </p:tgtEl>
                                        <p:attrNameLst>
                                          <p:attrName>ppt_w</p:attrName>
                                        </p:attrNameLst>
                                      </p:cBhvr>
                                      <p:tavLst>
                                        <p:tav tm="0">
                                          <p:val>
                                            <p:strVal val="#ppt_w*.05"/>
                                          </p:val>
                                        </p:tav>
                                        <p:tav tm="100000">
                                          <p:val>
                                            <p:strVal val="#ppt_w"/>
                                          </p:val>
                                        </p:tav>
                                      </p:tavLst>
                                    </p:anim>
                                    <p:anim calcmode="lin" valueType="num">
                                      <p:cBhvr>
                                        <p:cTn id="25" dur="1000" fill="hold"/>
                                        <p:tgtEl>
                                          <p:spTgt spid="15369">
                                            <p:txEl>
                                              <p:pRg st="1" end="1"/>
                                            </p:txEl>
                                          </p:spTgt>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15369">
                                            <p:txEl>
                                              <p:pRg st="1" end="1"/>
                                            </p:txEl>
                                          </p:spTgt>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15369">
                                            <p:txEl>
                                              <p:pRg st="1" end="1"/>
                                            </p:txEl>
                                          </p:spTgt>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15369">
                                            <p:txEl>
                                              <p:pRg st="1" end="1"/>
                                            </p:txEl>
                                          </p:spTgt>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15369">
                                            <p:txEl>
                                              <p:pRg st="1" end="1"/>
                                            </p:txEl>
                                          </p:spTgt>
                                        </p:tgtEl>
                                      </p:cBhvr>
                                    </p:animEffect>
                                  </p:childTnLst>
                                </p:cTn>
                              </p:par>
                              <p:par>
                                <p:cTn id="30" presetID="25" presetClass="entr" presetSubtype="0" fill="hold" nodeType="withEffect">
                                  <p:stCondLst>
                                    <p:cond delay="0"/>
                                  </p:stCondLst>
                                  <p:childTnLst>
                                    <p:set>
                                      <p:cBhvr>
                                        <p:cTn id="31" dur="1" fill="hold">
                                          <p:stCondLst>
                                            <p:cond delay="0"/>
                                          </p:stCondLst>
                                        </p:cTn>
                                        <p:tgtEl>
                                          <p:spTgt spid="15369">
                                            <p:txEl>
                                              <p:pRg st="0" end="0"/>
                                            </p:txEl>
                                          </p:spTgt>
                                        </p:tgtEl>
                                        <p:attrNameLst>
                                          <p:attrName>style.visibility</p:attrName>
                                        </p:attrNameLst>
                                      </p:cBhvr>
                                      <p:to>
                                        <p:strVal val="visible"/>
                                      </p:to>
                                    </p:set>
                                    <p:anim calcmode="lin" valueType="num">
                                      <p:cBhvr>
                                        <p:cTn id="32" dur="500" decel="50000" fill="hold">
                                          <p:stCondLst>
                                            <p:cond delay="0"/>
                                          </p:stCondLst>
                                        </p:cTn>
                                        <p:tgtEl>
                                          <p:spTgt spid="15369">
                                            <p:txEl>
                                              <p:pRg st="0" end="0"/>
                                            </p:txEl>
                                          </p:spTgt>
                                        </p:tgtEl>
                                        <p:attrNameLst>
                                          <p:attrName>style.rotation</p:attrName>
                                        </p:attrNameLst>
                                      </p:cBhvr>
                                      <p:tavLst>
                                        <p:tav tm="0">
                                          <p:val>
                                            <p:fltVal val="-90"/>
                                          </p:val>
                                        </p:tav>
                                        <p:tav tm="100000">
                                          <p:val>
                                            <p:fltVal val="0"/>
                                          </p:val>
                                        </p:tav>
                                      </p:tavLst>
                                    </p:anim>
                                    <p:anim calcmode="lin" valueType="num">
                                      <p:cBhvr>
                                        <p:cTn id="33" dur="500" decel="50000" fill="hold">
                                          <p:stCondLst>
                                            <p:cond delay="0"/>
                                          </p:stCondLst>
                                        </p:cTn>
                                        <p:tgtEl>
                                          <p:spTgt spid="15369">
                                            <p:txEl>
                                              <p:pRg st="0" end="0"/>
                                            </p:txEl>
                                          </p:spTgt>
                                        </p:tgtEl>
                                        <p:attrNameLst>
                                          <p:attrName>ppt_w</p:attrName>
                                        </p:attrNameLst>
                                      </p:cBhvr>
                                      <p:tavLst>
                                        <p:tav tm="0">
                                          <p:val>
                                            <p:strVal val="#ppt_w"/>
                                          </p:val>
                                        </p:tav>
                                        <p:tav tm="100000">
                                          <p:val>
                                            <p:strVal val="#ppt_w*.05"/>
                                          </p:val>
                                        </p:tav>
                                      </p:tavLst>
                                    </p:anim>
                                    <p:anim calcmode="lin" valueType="num">
                                      <p:cBhvr>
                                        <p:cTn id="34" dur="500" accel="50000" fill="hold">
                                          <p:stCondLst>
                                            <p:cond delay="500"/>
                                          </p:stCondLst>
                                        </p:cTn>
                                        <p:tgtEl>
                                          <p:spTgt spid="15369">
                                            <p:txEl>
                                              <p:pRg st="0" end="0"/>
                                            </p:txEl>
                                          </p:spTgt>
                                        </p:tgtEl>
                                        <p:attrNameLst>
                                          <p:attrName>ppt_w</p:attrName>
                                        </p:attrNameLst>
                                      </p:cBhvr>
                                      <p:tavLst>
                                        <p:tav tm="0">
                                          <p:val>
                                            <p:strVal val="#ppt_w*.05"/>
                                          </p:val>
                                        </p:tav>
                                        <p:tav tm="100000">
                                          <p:val>
                                            <p:strVal val="#ppt_w"/>
                                          </p:val>
                                        </p:tav>
                                      </p:tavLst>
                                    </p:anim>
                                    <p:anim calcmode="lin" valueType="num">
                                      <p:cBhvr>
                                        <p:cTn id="35" dur="1000" fill="hold"/>
                                        <p:tgtEl>
                                          <p:spTgt spid="15369">
                                            <p:txEl>
                                              <p:pRg st="0" end="0"/>
                                            </p:txEl>
                                          </p:spTgt>
                                        </p:tgtEl>
                                        <p:attrNameLst>
                                          <p:attrName>ppt_h</p:attrName>
                                        </p:attrNameLst>
                                      </p:cBhvr>
                                      <p:tavLst>
                                        <p:tav tm="0">
                                          <p:val>
                                            <p:strVal val="#ppt_h"/>
                                          </p:val>
                                        </p:tav>
                                        <p:tav tm="100000">
                                          <p:val>
                                            <p:strVal val="#ppt_h"/>
                                          </p:val>
                                        </p:tav>
                                      </p:tavLst>
                                    </p:anim>
                                    <p:anim calcmode="lin" valueType="num">
                                      <p:cBhvr>
                                        <p:cTn id="36" dur="500" decel="50000" fill="hold">
                                          <p:stCondLst>
                                            <p:cond delay="0"/>
                                          </p:stCondLst>
                                        </p:cTn>
                                        <p:tgtEl>
                                          <p:spTgt spid="15369">
                                            <p:txEl>
                                              <p:pRg st="0" end="0"/>
                                            </p:txEl>
                                          </p:spTgt>
                                        </p:tgtEl>
                                        <p:attrNameLst>
                                          <p:attrName>ppt_x</p:attrName>
                                        </p:attrNameLst>
                                      </p:cBhvr>
                                      <p:tavLst>
                                        <p:tav tm="0">
                                          <p:val>
                                            <p:strVal val="#ppt_x+.4"/>
                                          </p:val>
                                        </p:tav>
                                        <p:tav tm="100000">
                                          <p:val>
                                            <p:strVal val="#ppt_x"/>
                                          </p:val>
                                        </p:tav>
                                      </p:tavLst>
                                    </p:anim>
                                    <p:anim calcmode="lin" valueType="num">
                                      <p:cBhvr>
                                        <p:cTn id="37" dur="500" decel="50000" fill="hold">
                                          <p:stCondLst>
                                            <p:cond delay="0"/>
                                          </p:stCondLst>
                                        </p:cTn>
                                        <p:tgtEl>
                                          <p:spTgt spid="15369">
                                            <p:txEl>
                                              <p:pRg st="0" end="0"/>
                                            </p:txEl>
                                          </p:spTgt>
                                        </p:tgtEl>
                                        <p:attrNameLst>
                                          <p:attrName>ppt_y</p:attrName>
                                        </p:attrNameLst>
                                      </p:cBhvr>
                                      <p:tavLst>
                                        <p:tav tm="0">
                                          <p:val>
                                            <p:strVal val="#ppt_y-.2"/>
                                          </p:val>
                                        </p:tav>
                                        <p:tav tm="100000">
                                          <p:val>
                                            <p:strVal val="#ppt_y+.1"/>
                                          </p:val>
                                        </p:tav>
                                      </p:tavLst>
                                    </p:anim>
                                    <p:anim calcmode="lin" valueType="num">
                                      <p:cBhvr>
                                        <p:cTn id="38" dur="500" accel="50000" fill="hold">
                                          <p:stCondLst>
                                            <p:cond delay="500"/>
                                          </p:stCondLst>
                                        </p:cTn>
                                        <p:tgtEl>
                                          <p:spTgt spid="15369">
                                            <p:txEl>
                                              <p:pRg st="0" end="0"/>
                                            </p:txEl>
                                          </p:spTgt>
                                        </p:tgtEl>
                                        <p:attrNameLst>
                                          <p:attrName>ppt_y</p:attrName>
                                        </p:attrNameLst>
                                      </p:cBhvr>
                                      <p:tavLst>
                                        <p:tav tm="0">
                                          <p:val>
                                            <p:strVal val="#ppt_y+.1"/>
                                          </p:val>
                                        </p:tav>
                                        <p:tav tm="100000">
                                          <p:val>
                                            <p:strVal val="#ppt_y"/>
                                          </p:val>
                                        </p:tav>
                                      </p:tavLst>
                                    </p:anim>
                                    <p:animEffect transition="in" filter="fade">
                                      <p:cBhvr>
                                        <p:cTn id="39" dur="1000" decel="50000">
                                          <p:stCondLst>
                                            <p:cond delay="0"/>
                                          </p:stCondLst>
                                        </p:cTn>
                                        <p:tgtEl>
                                          <p:spTgt spid="153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numSld="36">
                <p:cTn id="40" fill="hold" display="0">
                  <p:stCondLst>
                    <p:cond delay="indefinite"/>
                  </p:stCondLst>
                  <p:endCondLst>
                    <p:cond evt="onPrev" delay="0">
                      <p:tgtEl>
                        <p:sldTgt/>
                      </p:tgtEl>
                    </p:cond>
                    <p:cond evt="onStopAudio" delay="0">
                      <p:tgtEl>
                        <p:sldTgt/>
                      </p:tgtEl>
                    </p:cond>
                  </p:endCondLst>
                </p:cTn>
                <p:tgtEl>
                  <p:spTgt spid="1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2" name="Содержимое 2"/>
          <p:cNvSpPr>
            <a:spLocks noGrp="1"/>
          </p:cNvSpPr>
          <p:nvPr>
            <p:ph idx="1"/>
          </p:nvPr>
        </p:nvSpPr>
        <p:spPr>
          <a:xfrm>
            <a:off x="2071688" y="0"/>
            <a:ext cx="6786562" cy="6143625"/>
          </a:xfrm>
        </p:spPr>
        <p:txBody>
          <a:bodyPr/>
          <a:lstStyle/>
          <a:p>
            <a:pPr marL="0" indent="354013" algn="just" eaLnBrk="1" hangingPunct="1">
              <a:buFontTx/>
              <a:buNone/>
            </a:pPr>
            <a:r>
              <a:rPr lang="ru-RU" sz="2500" b="1" smtClean="0">
                <a:solidFill>
                  <a:srgbClr val="005656"/>
                </a:solidFill>
                <a:latin typeface="Times New Roman" pitchFamily="18" charset="0"/>
                <a:cs typeface="Times New Roman" pitchFamily="18" charset="0"/>
              </a:rPr>
              <a:t>Журналистика - это профессия, являющаяся связующим звеном между специалистом и обывателем. И в обязанности журналиста входит донести до обывателя полезную информацию, предостеречь читателя с помощью своих работ от неприятностей. Журналист должен быть честным с аудиторией, так как он несет большую ответственность перед людьми. Он должен быть мужественным, смелым, энергичным, быстро ориентироваться в сложных ситуациях. Но, несмотря на все сложности, журналистика - очень интересная профессия и многие школьники, мечтают стать журналистом.</a:t>
            </a:r>
          </a:p>
        </p:txBody>
      </p:sp>
      <p:pic>
        <p:nvPicPr>
          <p:cNvPr id="12291" name="Picture 3" descr="115"/>
          <p:cNvPicPr>
            <a:picLocks noChangeAspect="1" noChangeArrowheads="1" noCrop="1"/>
          </p:cNvPicPr>
          <p:nvPr/>
        </p:nvPicPr>
        <p:blipFill>
          <a:blip r:embed="rId3"/>
          <a:srcRect/>
          <a:stretch>
            <a:fillRect/>
          </a:stretch>
        </p:blipFill>
        <p:spPr bwMode="auto">
          <a:xfrm>
            <a:off x="0" y="24209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6804025" y="5949950"/>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 calcmode="lin" valueType="num">
                                      <p:cBhvr>
                                        <p:cTn id="7" dur="500" decel="50000" fill="hold">
                                          <p:stCondLst>
                                            <p:cond delay="0"/>
                                          </p:stCondLst>
                                        </p:cTn>
                                        <p:tgtEl>
                                          <p:spTgt spid="20482">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482">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482">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20482">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482">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482">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482">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48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2071688" y="2214563"/>
            <a:ext cx="6858000" cy="4000500"/>
          </a:xfrm>
        </p:spPr>
        <p:txBody>
          <a:bodyPr/>
          <a:lstStyle/>
          <a:p>
            <a:pPr marL="0" indent="265113" algn="just" eaLnBrk="1" hangingPunct="1">
              <a:buFontTx/>
              <a:buAutoNum type="arabicPeriod"/>
              <a:defRPr/>
            </a:pPr>
            <a:r>
              <a:rPr lang="ru-RU" sz="2400" b="1" i="1" smtClean="0">
                <a:solidFill>
                  <a:srgbClr val="E57300"/>
                </a:solidFill>
                <a:effectLst>
                  <a:outerShdw blurRad="38100" dist="38100" dir="2700000" algn="tl">
                    <a:srgbClr val="000000"/>
                  </a:outerShdw>
                </a:effectLst>
                <a:latin typeface="Times New Roman" pitchFamily="18" charset="0"/>
                <a:cs typeface="Times New Roman" pitchFamily="18" charset="0"/>
              </a:rPr>
              <a:t>сотрудники печатных изданий </a:t>
            </a:r>
            <a:r>
              <a:rPr lang="ru-RU" sz="2400" b="1" smtClean="0">
                <a:solidFill>
                  <a:srgbClr val="15673E"/>
                </a:solidFill>
                <a:latin typeface="Times New Roman" pitchFamily="18" charset="0"/>
                <a:cs typeface="Times New Roman" pitchFamily="18" charset="0"/>
              </a:rPr>
              <a:t>(газет, журналов, справочников);</a:t>
            </a:r>
            <a:endParaRPr lang="ru-RU" sz="2400" smtClean="0"/>
          </a:p>
          <a:p>
            <a:pPr marL="0" indent="265113" algn="just" eaLnBrk="1" hangingPunct="1">
              <a:buFontTx/>
              <a:buAutoNum type="arabicPeriod"/>
              <a:defRPr/>
            </a:pPr>
            <a:r>
              <a:rPr lang="ru-RU" sz="2400" b="1" i="1" smtClean="0">
                <a:solidFill>
                  <a:srgbClr val="E57300"/>
                </a:solidFill>
                <a:effectLst>
                  <a:outerShdw blurRad="38100" dist="38100" dir="2700000" algn="tl">
                    <a:srgbClr val="000000"/>
                  </a:outerShdw>
                </a:effectLst>
                <a:latin typeface="Times New Roman" pitchFamily="18" charset="0"/>
                <a:cs typeface="Times New Roman" pitchFamily="18" charset="0"/>
              </a:rPr>
              <a:t>журналисты электронных СМИ </a:t>
            </a:r>
            <a:r>
              <a:rPr lang="ru-RU" sz="2400" b="1" smtClean="0">
                <a:solidFill>
                  <a:srgbClr val="15673E"/>
                </a:solidFill>
                <a:latin typeface="Times New Roman" pitchFamily="18" charset="0"/>
                <a:cs typeface="Times New Roman" pitchFamily="18" charset="0"/>
              </a:rPr>
              <a:t>(телевидение, радио, Интернет); </a:t>
            </a:r>
            <a:endParaRPr lang="ru-RU" sz="2400" smtClean="0"/>
          </a:p>
          <a:p>
            <a:pPr marL="0" indent="265113" algn="just" eaLnBrk="1" hangingPunct="1">
              <a:buFontTx/>
              <a:buAutoNum type="arabicPeriod"/>
              <a:defRPr/>
            </a:pPr>
            <a:r>
              <a:rPr lang="ru-RU" sz="2400" b="1" i="1" smtClean="0">
                <a:solidFill>
                  <a:srgbClr val="E57300"/>
                </a:solidFill>
                <a:effectLst>
                  <a:outerShdw blurRad="38100" dist="38100" dir="2700000" algn="tl">
                    <a:srgbClr val="000000"/>
                  </a:outerShdw>
                </a:effectLst>
                <a:latin typeface="Times New Roman" pitchFamily="18" charset="0"/>
                <a:cs typeface="Times New Roman" pitchFamily="18" charset="0"/>
              </a:rPr>
              <a:t>фотокорреспонденты</a:t>
            </a:r>
            <a:r>
              <a:rPr lang="ru-RU" sz="2400" b="1" smtClean="0">
                <a:solidFill>
                  <a:srgbClr val="15673E"/>
                </a:solidFill>
                <a:latin typeface="Times New Roman" pitchFamily="18" charset="0"/>
                <a:cs typeface="Times New Roman" pitchFamily="18" charset="0"/>
              </a:rPr>
              <a:t> (в некоторых случаях фотографии не просто играют роль иллюстрации к литературному материалу, а являются полноценными произведениями).  </a:t>
            </a:r>
            <a:br>
              <a:rPr lang="ru-RU" sz="2400" b="1" smtClean="0">
                <a:solidFill>
                  <a:srgbClr val="15673E"/>
                </a:solidFill>
                <a:latin typeface="Times New Roman" pitchFamily="18" charset="0"/>
                <a:cs typeface="Times New Roman" pitchFamily="18" charset="0"/>
              </a:rPr>
            </a:br>
            <a:r>
              <a:rPr lang="ru-RU" sz="2400" b="1" smtClean="0">
                <a:solidFill>
                  <a:srgbClr val="15673E"/>
                </a:solidFill>
                <a:latin typeface="Times New Roman" pitchFamily="18" charset="0"/>
                <a:cs typeface="Times New Roman" pitchFamily="18" charset="0"/>
              </a:rPr>
              <a:t>Специализация журналиста не является постоянной.</a:t>
            </a:r>
            <a:endParaRPr lang="ru-RU" smtClean="0"/>
          </a:p>
        </p:txBody>
      </p:sp>
      <p:sp>
        <p:nvSpPr>
          <p:cNvPr id="5" name="Прямоугольник 4"/>
          <p:cNvSpPr/>
          <p:nvPr/>
        </p:nvSpPr>
        <p:spPr>
          <a:xfrm>
            <a:off x="1928813" y="214313"/>
            <a:ext cx="7000875" cy="1938337"/>
          </a:xfrm>
          <a:prstGeom prst="rect">
            <a:avLst/>
          </a:prstGeom>
        </p:spPr>
        <p:txBody>
          <a:bodyPr>
            <a:spAutoFit/>
          </a:bodyPr>
          <a:lstStyle/>
          <a:p>
            <a:pPr algn="just">
              <a:defRPr/>
            </a:pPr>
            <a:r>
              <a:rPr lang="ru-RU" sz="2400" b="1" kern="0" dirty="0">
                <a:solidFill>
                  <a:srgbClr val="1C8952">
                    <a:lumMod val="75000"/>
                  </a:srgbClr>
                </a:solidFill>
                <a:latin typeface="Times New Roman" pitchFamily="18" charset="0"/>
                <a:cs typeface="Times New Roman" pitchFamily="18" charset="0"/>
              </a:rPr>
              <a:t>Связь между журналистом и аудиторией осуществляется посредством информационного канала (печатные СМИ, телевидение, радио, Интернет), в зависимости от которого выделяют журналистские специализации: </a:t>
            </a:r>
            <a:endParaRPr lang="ru-RU" dirty="0"/>
          </a:p>
        </p:txBody>
      </p:sp>
      <p:pic>
        <p:nvPicPr>
          <p:cNvPr id="13316" name="Picture 4" descr="115"/>
          <p:cNvPicPr>
            <a:picLocks noChangeAspect="1" noChangeArrowheads="1" noCrop="1"/>
          </p:cNvPicPr>
          <p:nvPr/>
        </p:nvPicPr>
        <p:blipFill>
          <a:blip r:embed="rId3"/>
          <a:srcRect/>
          <a:stretch>
            <a:fillRect/>
          </a:stretch>
        </p:blipFill>
        <p:spPr bwMode="auto">
          <a:xfrm>
            <a:off x="0" y="24209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5724525" y="5949950"/>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4" action="ppaction://hlinksldjump" highlightClick="1"/>
          </p:cNvPr>
          <p:cNvSpPr/>
          <p:nvPr/>
        </p:nvSpPr>
        <p:spPr>
          <a:xfrm>
            <a:off x="6804025" y="594995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decel="50000" fill="hold">
                                          <p:stCondLst>
                                            <p:cond delay="0"/>
                                          </p:stCondLst>
                                        </p:cTn>
                                        <p:tgtEl>
                                          <p:spTgt spid="5">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5">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xEl>
                                              <p:pRg st="0" end="0"/>
                                            </p:txEl>
                                          </p:spTgt>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p:cTn id="18"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9"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0" dur="1000"/>
                                        <p:tgtEl>
                                          <p:spTgt spid="3">
                                            <p:txEl>
                                              <p:pRg st="0" end="0"/>
                                            </p:txEl>
                                          </p:spTgt>
                                        </p:tgtEl>
                                      </p:cBhvr>
                                    </p:animEffect>
                                  </p:childTnLst>
                                </p:cTn>
                              </p:par>
                            </p:childTnLst>
                          </p:cTn>
                        </p:par>
                        <p:par>
                          <p:cTn id="21" fill="hold">
                            <p:stCondLst>
                              <p:cond delay="2000"/>
                            </p:stCondLst>
                            <p:childTnLst>
                              <p:par>
                                <p:cTn id="22" presetID="55" presetClass="entr" presetSubtype="0" fill="hold" nodeType="after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p:cTn id="2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6" dur="1000"/>
                                        <p:tgtEl>
                                          <p:spTgt spid="3">
                                            <p:txEl>
                                              <p:pRg st="1" end="1"/>
                                            </p:txEl>
                                          </p:spTgt>
                                        </p:tgtEl>
                                      </p:cBhvr>
                                    </p:animEffect>
                                  </p:childTnLst>
                                </p:cTn>
                              </p:par>
                            </p:childTnLst>
                          </p:cTn>
                        </p:par>
                        <p:par>
                          <p:cTn id="27" fill="hold">
                            <p:stCondLst>
                              <p:cond delay="3000"/>
                            </p:stCondLst>
                            <p:childTnLst>
                              <p:par>
                                <p:cTn id="28" presetID="55" presetClass="entr" presetSubtype="0" fill="hold" nodeType="after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p:cTn id="30"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31"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32"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Блок-схема: типовой процесс 3"/>
          <p:cNvSpPr>
            <a:spLocks noChangeArrowheads="1"/>
          </p:cNvSpPr>
          <p:nvPr/>
        </p:nvSpPr>
        <p:spPr bwMode="auto">
          <a:xfrm>
            <a:off x="142875" y="2500313"/>
            <a:ext cx="3924300" cy="3857625"/>
          </a:xfrm>
          <a:prstGeom prst="wedgeRoundRectCallout">
            <a:avLst>
              <a:gd name="adj1" fmla="val 8292"/>
              <a:gd name="adj2" fmla="val -72222"/>
              <a:gd name="adj3" fmla="val 16667"/>
            </a:avLst>
          </a:prstGeom>
          <a:blipFill dpi="0" rotWithShape="1">
            <a:blip r:embed="rId2"/>
            <a:srcRect/>
            <a:tile tx="0" ty="0" sx="100000" sy="100000" flip="none" algn="tl"/>
          </a:blipFill>
          <a:ln w="25400" algn="ctr">
            <a:solidFill>
              <a:srgbClr val="BC6F23"/>
            </a:solidFill>
            <a:miter lim="800000"/>
            <a:headEnd/>
            <a:tailEnd/>
          </a:ln>
        </p:spPr>
        <p:txBody>
          <a:bodyPr anchor="ctr"/>
          <a:lstStyle/>
          <a:p>
            <a:pPr algn="ctr"/>
            <a:r>
              <a:rPr lang="ru-RU" sz="2400" b="1">
                <a:solidFill>
                  <a:srgbClr val="15673E"/>
                </a:solidFill>
                <a:latin typeface="Times New Roman" pitchFamily="18" charset="0"/>
                <a:cs typeface="Times New Roman" pitchFamily="18" charset="0"/>
              </a:rPr>
              <a:t>По приоритетным направлениям в работе: политические, экономические или спортивные обозреватели, журналисты-международники, отраслевые журналисты и другие.</a:t>
            </a:r>
            <a:r>
              <a:rPr lang="ru-RU" sz="2400">
                <a:solidFill>
                  <a:srgbClr val="FFFFFF"/>
                </a:solidFill>
              </a:rPr>
              <a:t>.</a:t>
            </a:r>
            <a:r>
              <a:rPr lang="ru-RU">
                <a:solidFill>
                  <a:srgbClr val="FFFFFF"/>
                </a:solidFill>
              </a:rPr>
              <a:t> </a:t>
            </a:r>
          </a:p>
        </p:txBody>
      </p:sp>
      <p:sp>
        <p:nvSpPr>
          <p:cNvPr id="22530" name="Блок-схема: типовой процесс 4"/>
          <p:cNvSpPr>
            <a:spLocks noChangeArrowheads="1"/>
          </p:cNvSpPr>
          <p:nvPr/>
        </p:nvSpPr>
        <p:spPr bwMode="auto">
          <a:xfrm>
            <a:off x="4284663" y="2492375"/>
            <a:ext cx="3071812" cy="3857625"/>
          </a:xfrm>
          <a:prstGeom prst="wedgeRoundRectCallout">
            <a:avLst>
              <a:gd name="adj1" fmla="val -54653"/>
              <a:gd name="adj2" fmla="val -73088"/>
              <a:gd name="adj3" fmla="val 16667"/>
            </a:avLst>
          </a:prstGeom>
          <a:blipFill dpi="0" rotWithShape="1">
            <a:blip r:embed="rId2"/>
            <a:srcRect/>
            <a:tile tx="0" ty="0" sx="100000" sy="100000" flip="none" algn="tl"/>
          </a:blipFill>
          <a:ln w="25400" algn="ctr">
            <a:solidFill>
              <a:srgbClr val="BC6F23"/>
            </a:solidFill>
            <a:miter lim="800000"/>
            <a:headEnd/>
            <a:tailEnd/>
          </a:ln>
        </p:spPr>
        <p:txBody>
          <a:bodyPr anchor="ctr"/>
          <a:lstStyle/>
          <a:p>
            <a:pPr algn="ctr"/>
            <a:r>
              <a:rPr lang="ru-RU" sz="2400" b="1">
                <a:solidFill>
                  <a:srgbClr val="15673E"/>
                </a:solidFill>
                <a:latin typeface="Times New Roman" pitchFamily="18" charset="0"/>
                <a:cs typeface="Times New Roman" pitchFamily="18" charset="0"/>
              </a:rPr>
              <a:t>По жанровым характеристикам: репортер, публицист, обозреватель, очеркист, фельетонист и тому подобное.</a:t>
            </a:r>
          </a:p>
        </p:txBody>
      </p:sp>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58125" y="43576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3" action="ppaction://hlinksldjump" highlightClick="1"/>
          </p:cNvPr>
          <p:cNvSpPr/>
          <p:nvPr/>
        </p:nvSpPr>
        <p:spPr>
          <a:xfrm>
            <a:off x="7858125" y="514350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2534" name="WordArt 10" descr="Бумажный пакет"/>
          <p:cNvSpPr>
            <a:spLocks noChangeArrowheads="1" noChangeShapeType="1" noTextEdit="1"/>
          </p:cNvSpPr>
          <p:nvPr/>
        </p:nvSpPr>
        <p:spPr bwMode="auto">
          <a:xfrm>
            <a:off x="179388" y="115888"/>
            <a:ext cx="4392612" cy="1727200"/>
          </a:xfrm>
          <a:prstGeom prst="rect">
            <a:avLst/>
          </a:prstGeom>
        </p:spPr>
        <p:txBody>
          <a:bodyPr wrap="none" fromWordArt="1">
            <a:prstTxWarp prst="textCascadeUp">
              <a:avLst>
                <a:gd name="adj" fmla="val 79565"/>
              </a:avLst>
            </a:prstTxWarp>
            <a:scene3d>
              <a:camera prst="legacyPerspectiveTopLeft">
                <a:rot lat="0" lon="20519980"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4"/>
                  <a:srcRect/>
                  <a:tile tx="0" ty="0" sx="100000" sy="100000" flip="none" algn="tl"/>
                </a:blipFill>
                <a:latin typeface="Times New Roman"/>
                <a:cs typeface="Times New Roman"/>
              </a:rPr>
              <a:t>Другие системы</a:t>
            </a:r>
          </a:p>
          <a:p>
            <a:pPr algn="ctr"/>
            <a:r>
              <a:rPr lang="ru-RU" sz="3600" b="1" kern="10">
                <a:ln w="9525">
                  <a:round/>
                  <a:headEnd/>
                  <a:tailEnd/>
                </a:ln>
                <a:blipFill dpi="0" rotWithShape="0">
                  <a:blip r:embed="rId4"/>
                  <a:srcRect/>
                  <a:tile tx="0" ty="0" sx="100000" sy="100000" flip="none" algn="tl"/>
                </a:blipFill>
                <a:latin typeface="Times New Roman"/>
                <a:cs typeface="Times New Roman"/>
              </a:rPr>
              <a:t> классификации</a:t>
            </a:r>
          </a:p>
          <a:p>
            <a:pPr algn="ctr"/>
            <a:r>
              <a:rPr lang="ru-RU" sz="3600" b="1" kern="10">
                <a:ln w="9525">
                  <a:round/>
                  <a:headEnd/>
                  <a:tailEnd/>
                </a:ln>
                <a:blipFill dpi="0" rotWithShape="0">
                  <a:blip r:embed="rId4"/>
                  <a:srcRect/>
                  <a:tile tx="0" ty="0" sx="100000" sy="100000" flip="none" algn="tl"/>
                </a:blipFill>
                <a:latin typeface="Times New Roman"/>
                <a:cs typeface="Times New Roman"/>
              </a:rPr>
              <a:t> журналистов </a:t>
            </a:r>
          </a:p>
        </p:txBody>
      </p:sp>
      <p:pic>
        <p:nvPicPr>
          <p:cNvPr id="14344" name="Picture 11" descr="115"/>
          <p:cNvPicPr>
            <a:picLocks noChangeAspect="1" noChangeArrowheads="1" noCrop="1"/>
          </p:cNvPicPr>
          <p:nvPr/>
        </p:nvPicPr>
        <p:blipFill>
          <a:blip r:embed="rId5"/>
          <a:srcRect/>
          <a:stretch>
            <a:fillRect/>
          </a:stretch>
        </p:blipFill>
        <p:spPr bwMode="auto">
          <a:xfrm>
            <a:off x="6372225" y="71438"/>
            <a:ext cx="2111375" cy="2111375"/>
          </a:xfrm>
          <a:prstGeom prst="rect">
            <a:avLst/>
          </a:prstGeom>
          <a:noFill/>
          <a:ln w="9525">
            <a:noFill/>
            <a:miter lim="800000"/>
            <a:headEnd/>
            <a:tailEnd/>
          </a:ln>
        </p:spPr>
      </p:pic>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2534"/>
                                        </p:tgtEl>
                                        <p:attrNameLst>
                                          <p:attrName>style.visibility</p:attrName>
                                        </p:attrNameLst>
                                      </p:cBhvr>
                                      <p:to>
                                        <p:strVal val="visible"/>
                                      </p:to>
                                    </p:set>
                                    <p:anim calcmode="lin" valueType="num">
                                      <p:cBhvr>
                                        <p:cTn id="7" dur="500" decel="50000" fill="hold">
                                          <p:stCondLst>
                                            <p:cond delay="0"/>
                                          </p:stCondLst>
                                        </p:cTn>
                                        <p:tgtEl>
                                          <p:spTgt spid="2253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253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2534"/>
                                        </p:tgtEl>
                                        <p:attrNameLst>
                                          <p:attrName>ppt_w</p:attrName>
                                        </p:attrNameLst>
                                      </p:cBhvr>
                                      <p:tavLst>
                                        <p:tav tm="0">
                                          <p:val>
                                            <p:strVal val="#ppt_w*.05"/>
                                          </p:val>
                                        </p:tav>
                                        <p:tav tm="100000">
                                          <p:val>
                                            <p:strVal val="#ppt_w"/>
                                          </p:val>
                                        </p:tav>
                                      </p:tavLst>
                                    </p:anim>
                                    <p:anim calcmode="lin" valueType="num">
                                      <p:cBhvr>
                                        <p:cTn id="10" dur="1000" fill="hold"/>
                                        <p:tgtEl>
                                          <p:spTgt spid="2253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253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253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253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2534"/>
                                        </p:tgtEl>
                                      </p:cBhvr>
                                    </p:animEffect>
                                  </p:childTnLst>
                                </p:cTn>
                              </p:par>
                            </p:childTnLst>
                          </p:cTn>
                        </p:par>
                        <p:par>
                          <p:cTn id="15" fill="hold">
                            <p:stCondLst>
                              <p:cond delay="1000"/>
                            </p:stCondLst>
                            <p:childTnLst>
                              <p:par>
                                <p:cTn id="16" presetID="29" presetClass="entr" presetSubtype="0" fill="hold" grpId="0" nodeType="afterEffect">
                                  <p:stCondLst>
                                    <p:cond delay="0"/>
                                  </p:stCondLst>
                                  <p:childTnLst>
                                    <p:set>
                                      <p:cBhvr>
                                        <p:cTn id="17" dur="1" fill="hold">
                                          <p:stCondLst>
                                            <p:cond delay="0"/>
                                          </p:stCondLst>
                                        </p:cTn>
                                        <p:tgtEl>
                                          <p:spTgt spid="22529"/>
                                        </p:tgtEl>
                                        <p:attrNameLst>
                                          <p:attrName>style.visibility</p:attrName>
                                        </p:attrNameLst>
                                      </p:cBhvr>
                                      <p:to>
                                        <p:strVal val="visible"/>
                                      </p:to>
                                    </p:set>
                                    <p:anim calcmode="lin" valueType="num">
                                      <p:cBhvr>
                                        <p:cTn id="18" dur="1000" fill="hold"/>
                                        <p:tgtEl>
                                          <p:spTgt spid="22529"/>
                                        </p:tgtEl>
                                        <p:attrNameLst>
                                          <p:attrName>ppt_x</p:attrName>
                                        </p:attrNameLst>
                                      </p:cBhvr>
                                      <p:tavLst>
                                        <p:tav tm="0">
                                          <p:val>
                                            <p:strVal val="#ppt_x-.2"/>
                                          </p:val>
                                        </p:tav>
                                        <p:tav tm="100000">
                                          <p:val>
                                            <p:strVal val="#ppt_x"/>
                                          </p:val>
                                        </p:tav>
                                      </p:tavLst>
                                    </p:anim>
                                    <p:anim calcmode="lin" valueType="num">
                                      <p:cBhvr>
                                        <p:cTn id="19" dur="1000" fill="hold"/>
                                        <p:tgtEl>
                                          <p:spTgt spid="22529"/>
                                        </p:tgtEl>
                                        <p:attrNameLst>
                                          <p:attrName>ppt_y</p:attrName>
                                        </p:attrNameLst>
                                      </p:cBhvr>
                                      <p:tavLst>
                                        <p:tav tm="0">
                                          <p:val>
                                            <p:strVal val="#ppt_y"/>
                                          </p:val>
                                        </p:tav>
                                        <p:tav tm="100000">
                                          <p:val>
                                            <p:strVal val="#ppt_y"/>
                                          </p:val>
                                        </p:tav>
                                      </p:tavLst>
                                    </p:anim>
                                    <p:animEffect transition="in" filter="wipe(right)" prLst="gradientSize: 0.1">
                                      <p:cBhvr>
                                        <p:cTn id="20" dur="1000"/>
                                        <p:tgtEl>
                                          <p:spTgt spid="22529"/>
                                        </p:tgtEl>
                                      </p:cBhvr>
                                    </p:animEffect>
                                  </p:childTnLst>
                                </p:cTn>
                              </p:par>
                            </p:childTnLst>
                          </p:cTn>
                        </p:par>
                        <p:par>
                          <p:cTn id="21" fill="hold">
                            <p:stCondLst>
                              <p:cond delay="2000"/>
                            </p:stCondLst>
                            <p:childTnLst>
                              <p:par>
                                <p:cTn id="22" presetID="29" presetClass="entr" presetSubtype="0" fill="hold" grpId="0" nodeType="afterEffect">
                                  <p:stCondLst>
                                    <p:cond delay="0"/>
                                  </p:stCondLst>
                                  <p:childTnLst>
                                    <p:set>
                                      <p:cBhvr>
                                        <p:cTn id="23" dur="1" fill="hold">
                                          <p:stCondLst>
                                            <p:cond delay="0"/>
                                          </p:stCondLst>
                                        </p:cTn>
                                        <p:tgtEl>
                                          <p:spTgt spid="22530"/>
                                        </p:tgtEl>
                                        <p:attrNameLst>
                                          <p:attrName>style.visibility</p:attrName>
                                        </p:attrNameLst>
                                      </p:cBhvr>
                                      <p:to>
                                        <p:strVal val="visible"/>
                                      </p:to>
                                    </p:set>
                                    <p:anim calcmode="lin" valueType="num">
                                      <p:cBhvr>
                                        <p:cTn id="24" dur="1000" fill="hold"/>
                                        <p:tgtEl>
                                          <p:spTgt spid="22530"/>
                                        </p:tgtEl>
                                        <p:attrNameLst>
                                          <p:attrName>ppt_x</p:attrName>
                                        </p:attrNameLst>
                                      </p:cBhvr>
                                      <p:tavLst>
                                        <p:tav tm="0">
                                          <p:val>
                                            <p:strVal val="#ppt_x-.2"/>
                                          </p:val>
                                        </p:tav>
                                        <p:tav tm="100000">
                                          <p:val>
                                            <p:strVal val="#ppt_x"/>
                                          </p:val>
                                        </p:tav>
                                      </p:tavLst>
                                    </p:anim>
                                    <p:anim calcmode="lin" valueType="num">
                                      <p:cBhvr>
                                        <p:cTn id="25" dur="1000" fill="hold"/>
                                        <p:tgtEl>
                                          <p:spTgt spid="22530"/>
                                        </p:tgtEl>
                                        <p:attrNameLst>
                                          <p:attrName>ppt_y</p:attrName>
                                        </p:attrNameLst>
                                      </p:cBhvr>
                                      <p:tavLst>
                                        <p:tav tm="0">
                                          <p:val>
                                            <p:strVal val="#ppt_y"/>
                                          </p:val>
                                        </p:tav>
                                        <p:tav tm="100000">
                                          <p:val>
                                            <p:strVal val="#ppt_y"/>
                                          </p:val>
                                        </p:tav>
                                      </p:tavLst>
                                    </p:anim>
                                    <p:animEffect transition="in" filter="wipe(right)" prLst="gradientSize: 0.1">
                                      <p:cBhvr>
                                        <p:cTn id="26" dur="1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animBg="1"/>
      <p:bldP spid="22530" grpId="0" animBg="1"/>
      <p:bldP spid="2253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type="body" idx="1"/>
          </p:nvPr>
        </p:nvSpPr>
        <p:spPr>
          <a:xfrm>
            <a:off x="250825" y="2133600"/>
            <a:ext cx="5964238" cy="4535488"/>
          </a:xfrm>
        </p:spPr>
        <p:txBody>
          <a:bodyPr/>
          <a:lstStyle/>
          <a:p>
            <a:pPr marL="0" indent="268288" algn="just" eaLnBrk="1" hangingPunct="1">
              <a:buFontTx/>
              <a:buNone/>
              <a:defRPr/>
            </a:pPr>
            <a:r>
              <a:rPr lang="ru-RU" sz="2500" b="1" dirty="0" smtClean="0">
                <a:solidFill>
                  <a:srgbClr val="CCFFCC"/>
                </a:solidFill>
                <a:latin typeface="Times New Roman" pitchFamily="18" charset="0"/>
              </a:rPr>
              <a:t>В последнее время получила распространение такая профессия, как </a:t>
            </a:r>
            <a:r>
              <a:rPr lang="ru-RU" sz="2500" b="1" i="1" dirty="0" smtClean="0">
                <a:solidFill>
                  <a:schemeClr val="accent1"/>
                </a:solidFill>
                <a:effectLst>
                  <a:outerShdw blurRad="38100" dist="38100" dir="2700000" algn="tl">
                    <a:srgbClr val="000000"/>
                  </a:outerShdw>
                </a:effectLst>
                <a:latin typeface="Times New Roman" pitchFamily="18" charset="0"/>
              </a:rPr>
              <a:t>стрингер</a:t>
            </a:r>
            <a:r>
              <a:rPr lang="ru-RU" sz="2500" b="1" dirty="0" smtClean="0">
                <a:solidFill>
                  <a:srgbClr val="CCFFCC"/>
                </a:solidFill>
                <a:latin typeface="Times New Roman" pitchFamily="18" charset="0"/>
              </a:rPr>
              <a:t>. Это самостоятельно работающий журналист, который готовит репортажи непосредственно из «горячих точек», что позволяет ему получать самые актуальные новости прямо из центра событии, но нередко связано с риском для жизни. Часто </a:t>
            </a:r>
            <a:r>
              <a:rPr lang="ru-RU" sz="2500" b="1" i="1" dirty="0" smtClean="0">
                <a:solidFill>
                  <a:schemeClr val="accent1"/>
                </a:solidFill>
                <a:effectLst>
                  <a:outerShdw blurRad="38100" dist="38100" dir="2700000" algn="tl">
                    <a:srgbClr val="000000"/>
                  </a:outerShdw>
                </a:effectLst>
                <a:latin typeface="Times New Roman" pitchFamily="18" charset="0"/>
              </a:rPr>
              <a:t>стрингер-корреспондент</a:t>
            </a:r>
            <a:r>
              <a:rPr lang="ru-RU" sz="2500" b="1" dirty="0" smtClean="0">
                <a:solidFill>
                  <a:srgbClr val="CCFFCC"/>
                </a:solidFill>
                <a:latin typeface="Times New Roman" pitchFamily="18" charset="0"/>
              </a:rPr>
              <a:t> работает в паре со </a:t>
            </a:r>
            <a:r>
              <a:rPr lang="ru-RU" sz="2500" b="1" i="1" dirty="0" smtClean="0">
                <a:solidFill>
                  <a:schemeClr val="accent1"/>
                </a:solidFill>
                <a:effectLst>
                  <a:outerShdw blurRad="38100" dist="38100" dir="2700000" algn="tl">
                    <a:srgbClr val="000000"/>
                  </a:outerShdw>
                </a:effectLst>
                <a:latin typeface="Times New Roman" pitchFamily="18" charset="0"/>
              </a:rPr>
              <a:t>стрингером-оператором</a:t>
            </a:r>
            <a:r>
              <a:rPr lang="ru-RU" sz="2500" b="1" dirty="0" smtClean="0">
                <a:solidFill>
                  <a:srgbClr val="CCFFCC"/>
                </a:solidFill>
                <a:latin typeface="Times New Roman" pitchFamily="18" charset="0"/>
              </a:rPr>
              <a:t>.</a:t>
            </a:r>
            <a:r>
              <a:rPr lang="ru-RU" sz="2400" dirty="0" smtClean="0">
                <a:solidFill>
                  <a:srgbClr val="CCFFCC"/>
                </a:solidFill>
              </a:rPr>
              <a:t> </a:t>
            </a:r>
          </a:p>
        </p:txBody>
      </p:sp>
      <p:pic>
        <p:nvPicPr>
          <p:cNvPr id="15363" name="Picture 4" descr="115"/>
          <p:cNvPicPr>
            <a:picLocks noChangeAspect="1" noChangeArrowheads="1" noCrop="1"/>
          </p:cNvPicPr>
          <p:nvPr/>
        </p:nvPicPr>
        <p:blipFill>
          <a:blip r:embed="rId2"/>
          <a:srcRect/>
          <a:stretch>
            <a:fillRect/>
          </a:stretch>
        </p:blipFill>
        <p:spPr bwMode="auto">
          <a:xfrm>
            <a:off x="6372225" y="71438"/>
            <a:ext cx="2111375" cy="2111375"/>
          </a:xfrm>
          <a:prstGeom prst="rect">
            <a:avLst/>
          </a:prstGeom>
          <a:noFill/>
          <a:ln w="9525">
            <a:noFill/>
            <a:miter lim="800000"/>
            <a:headEnd/>
            <a:tailEnd/>
          </a:ln>
        </p:spPr>
      </p:pic>
      <p:pic>
        <p:nvPicPr>
          <p:cNvPr id="23556" name="Picture 4" descr="13"/>
          <p:cNvPicPr>
            <a:picLocks noChangeAspect="1" noChangeArrowheads="1"/>
          </p:cNvPicPr>
          <p:nvPr/>
        </p:nvPicPr>
        <p:blipFill>
          <a:blip r:embed="rId3"/>
          <a:srcRect/>
          <a:stretch>
            <a:fillRect/>
          </a:stretch>
        </p:blipFill>
        <p:spPr bwMode="auto">
          <a:xfrm>
            <a:off x="0" y="0"/>
            <a:ext cx="1979613" cy="1893888"/>
          </a:xfrm>
          <a:prstGeom prst="rect">
            <a:avLst/>
          </a:prstGeom>
          <a:noFill/>
          <a:ln w="9525">
            <a:noFill/>
            <a:miter lim="800000"/>
            <a:headEnd/>
            <a:tailEnd/>
          </a:ln>
        </p:spPr>
      </p:pic>
      <p:pic>
        <p:nvPicPr>
          <p:cNvPr id="23559" name="Picture 7" descr="журналист"/>
          <p:cNvPicPr>
            <a:picLocks noChangeAspect="1" noChangeArrowheads="1"/>
          </p:cNvPicPr>
          <p:nvPr/>
        </p:nvPicPr>
        <p:blipFill>
          <a:blip r:embed="rId4"/>
          <a:srcRect/>
          <a:stretch>
            <a:fillRect/>
          </a:stretch>
        </p:blipFill>
        <p:spPr bwMode="auto">
          <a:xfrm>
            <a:off x="1692275" y="0"/>
            <a:ext cx="2520950" cy="1916113"/>
          </a:xfrm>
          <a:prstGeom prst="rect">
            <a:avLst/>
          </a:prstGeom>
          <a:noFill/>
          <a:ln w="9525">
            <a:noFill/>
            <a:miter lim="800000"/>
            <a:headEnd/>
            <a:tailEnd/>
          </a:ln>
        </p:spPr>
      </p:pic>
      <p:pic>
        <p:nvPicPr>
          <p:cNvPr id="23558" name="Picture 6" descr="12"/>
          <p:cNvPicPr>
            <a:picLocks noChangeAspect="1" noChangeArrowheads="1"/>
          </p:cNvPicPr>
          <p:nvPr/>
        </p:nvPicPr>
        <p:blipFill>
          <a:blip r:embed="rId5"/>
          <a:srcRect/>
          <a:stretch>
            <a:fillRect/>
          </a:stretch>
        </p:blipFill>
        <p:spPr bwMode="auto">
          <a:xfrm>
            <a:off x="3995738" y="0"/>
            <a:ext cx="2520950" cy="1893888"/>
          </a:xfrm>
          <a:prstGeom prst="rect">
            <a:avLst/>
          </a:prstGeom>
          <a:noFill/>
          <a:ln w="9525">
            <a:noFill/>
            <a:miter lim="800000"/>
            <a:headEnd/>
            <a:tailEnd/>
          </a:ln>
        </p:spPr>
      </p:pic>
      <p:pic>
        <p:nvPicPr>
          <p:cNvPr id="23561" name="Picture 9" descr="15"/>
          <p:cNvPicPr>
            <a:picLocks noChangeAspect="1" noChangeArrowheads="1"/>
          </p:cNvPicPr>
          <p:nvPr/>
        </p:nvPicPr>
        <p:blipFill>
          <a:blip r:embed="rId6"/>
          <a:srcRect/>
          <a:stretch>
            <a:fillRect/>
          </a:stretch>
        </p:blipFill>
        <p:spPr bwMode="auto">
          <a:xfrm>
            <a:off x="6300788" y="3573463"/>
            <a:ext cx="2595562" cy="1868487"/>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8074025" y="6072188"/>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5940425" y="6092825"/>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7" action="ppaction://hlinksldjump" highlightClick="1"/>
          </p:cNvPr>
          <p:cNvSpPr/>
          <p:nvPr/>
        </p:nvSpPr>
        <p:spPr>
          <a:xfrm>
            <a:off x="7019925" y="6092825"/>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 calcmode="lin" valueType="num">
                                      <p:cBhvr>
                                        <p:cTn id="7" dur="500" fill="hold"/>
                                        <p:tgtEl>
                                          <p:spTgt spid="2560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560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5603">
                                            <p:txEl>
                                              <p:pRg st="0" end="0"/>
                                            </p:txEl>
                                          </p:spTgt>
                                        </p:tgtEl>
                                      </p:cBhvr>
                                    </p:animEffect>
                                  </p:childTnLst>
                                </p:cTn>
                              </p:par>
                            </p:childTnLst>
                          </p:cTn>
                        </p:par>
                        <p:par>
                          <p:cTn id="10" fill="hold">
                            <p:stCondLst>
                              <p:cond delay="500"/>
                            </p:stCondLst>
                            <p:childTnLst>
                              <p:par>
                                <p:cTn id="11" presetID="55" presetClass="entr" presetSubtype="0" fill="hold" nodeType="afterEffect">
                                  <p:stCondLst>
                                    <p:cond delay="0"/>
                                  </p:stCondLst>
                                  <p:childTnLst>
                                    <p:set>
                                      <p:cBhvr>
                                        <p:cTn id="12" dur="1" fill="hold">
                                          <p:stCondLst>
                                            <p:cond delay="0"/>
                                          </p:stCondLst>
                                        </p:cTn>
                                        <p:tgtEl>
                                          <p:spTgt spid="23556"/>
                                        </p:tgtEl>
                                        <p:attrNameLst>
                                          <p:attrName>style.visibility</p:attrName>
                                        </p:attrNameLst>
                                      </p:cBhvr>
                                      <p:to>
                                        <p:strVal val="visible"/>
                                      </p:to>
                                    </p:set>
                                    <p:anim calcmode="lin" valueType="num">
                                      <p:cBhvr>
                                        <p:cTn id="13" dur="1000" fill="hold"/>
                                        <p:tgtEl>
                                          <p:spTgt spid="23556"/>
                                        </p:tgtEl>
                                        <p:attrNameLst>
                                          <p:attrName>ppt_w</p:attrName>
                                        </p:attrNameLst>
                                      </p:cBhvr>
                                      <p:tavLst>
                                        <p:tav tm="0">
                                          <p:val>
                                            <p:strVal val="#ppt_w*0.70"/>
                                          </p:val>
                                        </p:tav>
                                        <p:tav tm="100000">
                                          <p:val>
                                            <p:strVal val="#ppt_w"/>
                                          </p:val>
                                        </p:tav>
                                      </p:tavLst>
                                    </p:anim>
                                    <p:anim calcmode="lin" valueType="num">
                                      <p:cBhvr>
                                        <p:cTn id="14" dur="1000" fill="hold"/>
                                        <p:tgtEl>
                                          <p:spTgt spid="23556"/>
                                        </p:tgtEl>
                                        <p:attrNameLst>
                                          <p:attrName>ppt_h</p:attrName>
                                        </p:attrNameLst>
                                      </p:cBhvr>
                                      <p:tavLst>
                                        <p:tav tm="0">
                                          <p:val>
                                            <p:strVal val="#ppt_h"/>
                                          </p:val>
                                        </p:tav>
                                        <p:tav tm="100000">
                                          <p:val>
                                            <p:strVal val="#ppt_h"/>
                                          </p:val>
                                        </p:tav>
                                      </p:tavLst>
                                    </p:anim>
                                    <p:animEffect transition="in" filter="fade">
                                      <p:cBhvr>
                                        <p:cTn id="15" dur="1000"/>
                                        <p:tgtEl>
                                          <p:spTgt spid="23556"/>
                                        </p:tgtEl>
                                      </p:cBhvr>
                                    </p:animEffect>
                                  </p:childTnLst>
                                </p:cTn>
                              </p:par>
                            </p:childTnLst>
                          </p:cTn>
                        </p:par>
                        <p:par>
                          <p:cTn id="16" fill="hold">
                            <p:stCondLst>
                              <p:cond delay="1500"/>
                            </p:stCondLst>
                            <p:childTnLst>
                              <p:par>
                                <p:cTn id="17" presetID="55" presetClass="entr" presetSubtype="0" fill="hold" nodeType="afterEffect">
                                  <p:stCondLst>
                                    <p:cond delay="0"/>
                                  </p:stCondLst>
                                  <p:childTnLst>
                                    <p:set>
                                      <p:cBhvr>
                                        <p:cTn id="18" dur="1" fill="hold">
                                          <p:stCondLst>
                                            <p:cond delay="0"/>
                                          </p:stCondLst>
                                        </p:cTn>
                                        <p:tgtEl>
                                          <p:spTgt spid="23559"/>
                                        </p:tgtEl>
                                        <p:attrNameLst>
                                          <p:attrName>style.visibility</p:attrName>
                                        </p:attrNameLst>
                                      </p:cBhvr>
                                      <p:to>
                                        <p:strVal val="visible"/>
                                      </p:to>
                                    </p:set>
                                    <p:anim calcmode="lin" valueType="num">
                                      <p:cBhvr>
                                        <p:cTn id="19" dur="1000" fill="hold"/>
                                        <p:tgtEl>
                                          <p:spTgt spid="23559"/>
                                        </p:tgtEl>
                                        <p:attrNameLst>
                                          <p:attrName>ppt_w</p:attrName>
                                        </p:attrNameLst>
                                      </p:cBhvr>
                                      <p:tavLst>
                                        <p:tav tm="0">
                                          <p:val>
                                            <p:strVal val="#ppt_w*0.70"/>
                                          </p:val>
                                        </p:tav>
                                        <p:tav tm="100000">
                                          <p:val>
                                            <p:strVal val="#ppt_w"/>
                                          </p:val>
                                        </p:tav>
                                      </p:tavLst>
                                    </p:anim>
                                    <p:anim calcmode="lin" valueType="num">
                                      <p:cBhvr>
                                        <p:cTn id="20" dur="1000" fill="hold"/>
                                        <p:tgtEl>
                                          <p:spTgt spid="23559"/>
                                        </p:tgtEl>
                                        <p:attrNameLst>
                                          <p:attrName>ppt_h</p:attrName>
                                        </p:attrNameLst>
                                      </p:cBhvr>
                                      <p:tavLst>
                                        <p:tav tm="0">
                                          <p:val>
                                            <p:strVal val="#ppt_h"/>
                                          </p:val>
                                        </p:tav>
                                        <p:tav tm="100000">
                                          <p:val>
                                            <p:strVal val="#ppt_h"/>
                                          </p:val>
                                        </p:tav>
                                      </p:tavLst>
                                    </p:anim>
                                    <p:animEffect transition="in" filter="fade">
                                      <p:cBhvr>
                                        <p:cTn id="21" dur="1000"/>
                                        <p:tgtEl>
                                          <p:spTgt spid="23559"/>
                                        </p:tgtEl>
                                      </p:cBhvr>
                                    </p:animEffect>
                                  </p:childTnLst>
                                </p:cTn>
                              </p:par>
                            </p:childTnLst>
                          </p:cTn>
                        </p:par>
                        <p:par>
                          <p:cTn id="22" fill="hold">
                            <p:stCondLst>
                              <p:cond delay="2500"/>
                            </p:stCondLst>
                            <p:childTnLst>
                              <p:par>
                                <p:cTn id="23" presetID="55" presetClass="entr" presetSubtype="0" fill="hold" nodeType="afterEffect">
                                  <p:stCondLst>
                                    <p:cond delay="0"/>
                                  </p:stCondLst>
                                  <p:childTnLst>
                                    <p:set>
                                      <p:cBhvr>
                                        <p:cTn id="24" dur="1" fill="hold">
                                          <p:stCondLst>
                                            <p:cond delay="0"/>
                                          </p:stCondLst>
                                        </p:cTn>
                                        <p:tgtEl>
                                          <p:spTgt spid="23558"/>
                                        </p:tgtEl>
                                        <p:attrNameLst>
                                          <p:attrName>style.visibility</p:attrName>
                                        </p:attrNameLst>
                                      </p:cBhvr>
                                      <p:to>
                                        <p:strVal val="visible"/>
                                      </p:to>
                                    </p:set>
                                    <p:anim calcmode="lin" valueType="num">
                                      <p:cBhvr>
                                        <p:cTn id="25" dur="1000" fill="hold"/>
                                        <p:tgtEl>
                                          <p:spTgt spid="23558"/>
                                        </p:tgtEl>
                                        <p:attrNameLst>
                                          <p:attrName>ppt_w</p:attrName>
                                        </p:attrNameLst>
                                      </p:cBhvr>
                                      <p:tavLst>
                                        <p:tav tm="0">
                                          <p:val>
                                            <p:strVal val="#ppt_w*0.70"/>
                                          </p:val>
                                        </p:tav>
                                        <p:tav tm="100000">
                                          <p:val>
                                            <p:strVal val="#ppt_w"/>
                                          </p:val>
                                        </p:tav>
                                      </p:tavLst>
                                    </p:anim>
                                    <p:anim calcmode="lin" valueType="num">
                                      <p:cBhvr>
                                        <p:cTn id="26" dur="1000" fill="hold"/>
                                        <p:tgtEl>
                                          <p:spTgt spid="23558"/>
                                        </p:tgtEl>
                                        <p:attrNameLst>
                                          <p:attrName>ppt_h</p:attrName>
                                        </p:attrNameLst>
                                      </p:cBhvr>
                                      <p:tavLst>
                                        <p:tav tm="0">
                                          <p:val>
                                            <p:strVal val="#ppt_h"/>
                                          </p:val>
                                        </p:tav>
                                        <p:tav tm="100000">
                                          <p:val>
                                            <p:strVal val="#ppt_h"/>
                                          </p:val>
                                        </p:tav>
                                      </p:tavLst>
                                    </p:anim>
                                    <p:animEffect transition="in" filter="fade">
                                      <p:cBhvr>
                                        <p:cTn id="27" dur="1000"/>
                                        <p:tgtEl>
                                          <p:spTgt spid="23558"/>
                                        </p:tgtEl>
                                      </p:cBhvr>
                                    </p:animEffect>
                                  </p:childTnLst>
                                </p:cTn>
                              </p:par>
                            </p:childTnLst>
                          </p:cTn>
                        </p:par>
                        <p:par>
                          <p:cTn id="28" fill="hold">
                            <p:stCondLst>
                              <p:cond delay="3500"/>
                            </p:stCondLst>
                            <p:childTnLst>
                              <p:par>
                                <p:cTn id="29" presetID="55" presetClass="entr" presetSubtype="0" fill="hold" nodeType="afterEffect">
                                  <p:stCondLst>
                                    <p:cond delay="0"/>
                                  </p:stCondLst>
                                  <p:childTnLst>
                                    <p:set>
                                      <p:cBhvr>
                                        <p:cTn id="30" dur="1" fill="hold">
                                          <p:stCondLst>
                                            <p:cond delay="0"/>
                                          </p:stCondLst>
                                        </p:cTn>
                                        <p:tgtEl>
                                          <p:spTgt spid="23561"/>
                                        </p:tgtEl>
                                        <p:attrNameLst>
                                          <p:attrName>style.visibility</p:attrName>
                                        </p:attrNameLst>
                                      </p:cBhvr>
                                      <p:to>
                                        <p:strVal val="visible"/>
                                      </p:to>
                                    </p:set>
                                    <p:anim calcmode="lin" valueType="num">
                                      <p:cBhvr>
                                        <p:cTn id="31" dur="1000" fill="hold"/>
                                        <p:tgtEl>
                                          <p:spTgt spid="23561"/>
                                        </p:tgtEl>
                                        <p:attrNameLst>
                                          <p:attrName>ppt_w</p:attrName>
                                        </p:attrNameLst>
                                      </p:cBhvr>
                                      <p:tavLst>
                                        <p:tav tm="0">
                                          <p:val>
                                            <p:strVal val="#ppt_w*0.70"/>
                                          </p:val>
                                        </p:tav>
                                        <p:tav tm="100000">
                                          <p:val>
                                            <p:strVal val="#ppt_w"/>
                                          </p:val>
                                        </p:tav>
                                      </p:tavLst>
                                    </p:anim>
                                    <p:anim calcmode="lin" valueType="num">
                                      <p:cBhvr>
                                        <p:cTn id="32" dur="1000" fill="hold"/>
                                        <p:tgtEl>
                                          <p:spTgt spid="23561"/>
                                        </p:tgtEl>
                                        <p:attrNameLst>
                                          <p:attrName>ppt_h</p:attrName>
                                        </p:attrNameLst>
                                      </p:cBhvr>
                                      <p:tavLst>
                                        <p:tav tm="0">
                                          <p:val>
                                            <p:strVal val="#ppt_h"/>
                                          </p:val>
                                        </p:tav>
                                        <p:tav tm="100000">
                                          <p:val>
                                            <p:strVal val="#ppt_h"/>
                                          </p:val>
                                        </p:tav>
                                      </p:tavLst>
                                    </p:anim>
                                    <p:animEffect transition="in" filter="fade">
                                      <p:cBhvr>
                                        <p:cTn id="33" dur="1000"/>
                                        <p:tgtEl>
                                          <p:spTgt spid="235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1" name="Oval 7"/>
          <p:cNvSpPr>
            <a:spLocks noChangeArrowheads="1"/>
          </p:cNvSpPr>
          <p:nvPr/>
        </p:nvSpPr>
        <p:spPr bwMode="auto">
          <a:xfrm>
            <a:off x="179388" y="2133600"/>
            <a:ext cx="4103687" cy="4437063"/>
          </a:xfrm>
          <a:prstGeom prst="ellipse">
            <a:avLst/>
          </a:prstGeom>
          <a:gradFill rotWithShape="1">
            <a:gsLst>
              <a:gs pos="0">
                <a:schemeClr val="accent1">
                  <a:gamma/>
                  <a:shade val="46275"/>
                  <a:invGamma/>
                </a:schemeClr>
              </a:gs>
              <a:gs pos="50000">
                <a:schemeClr val="accent1"/>
              </a:gs>
              <a:gs pos="100000">
                <a:schemeClr val="accent1">
                  <a:gamma/>
                  <a:shade val="46275"/>
                  <a:invGamma/>
                </a:schemeClr>
              </a:gs>
            </a:gsLst>
            <a:lin ang="2700000" scaled="1"/>
          </a:gradFill>
          <a:ln w="9525">
            <a:solidFill>
              <a:schemeClr val="tx1"/>
            </a:solidFill>
            <a:round/>
            <a:headEnd/>
            <a:tailEnd/>
          </a:ln>
          <a:effectLst/>
        </p:spPr>
        <p:txBody>
          <a:bodyPr wrap="none" anchor="ctr"/>
          <a:lstStyle/>
          <a:p>
            <a:pPr algn="ctr">
              <a:defRPr/>
            </a:pPr>
            <a:r>
              <a:rPr lang="ru-RU" sz="2400" b="1">
                <a:solidFill>
                  <a:srgbClr val="003300"/>
                </a:solidFill>
                <a:latin typeface="Times New Roman" pitchFamily="18" charset="0"/>
              </a:rPr>
              <a:t>Работа журналиста </a:t>
            </a:r>
          </a:p>
          <a:p>
            <a:pPr algn="ctr">
              <a:defRPr/>
            </a:pPr>
            <a:r>
              <a:rPr lang="ru-RU" sz="2400" b="1">
                <a:solidFill>
                  <a:srgbClr val="003300"/>
                </a:solidFill>
                <a:latin typeface="Times New Roman" pitchFamily="18" charset="0"/>
              </a:rPr>
              <a:t>на 90% состоит </a:t>
            </a:r>
          </a:p>
          <a:p>
            <a:pPr algn="ctr">
              <a:defRPr/>
            </a:pPr>
            <a:r>
              <a:rPr lang="ru-RU" sz="2400" b="1">
                <a:solidFill>
                  <a:srgbClr val="003300"/>
                </a:solidFill>
                <a:latin typeface="Times New Roman" pitchFamily="18" charset="0"/>
              </a:rPr>
              <a:t>из поиска необходимой </a:t>
            </a:r>
          </a:p>
          <a:p>
            <a:pPr algn="ctr">
              <a:defRPr/>
            </a:pPr>
            <a:r>
              <a:rPr lang="ru-RU" sz="2400" b="1">
                <a:solidFill>
                  <a:srgbClr val="003300"/>
                </a:solidFill>
                <a:latin typeface="Times New Roman" pitchFamily="18" charset="0"/>
              </a:rPr>
              <a:t>информации. </a:t>
            </a:r>
          </a:p>
          <a:p>
            <a:pPr algn="ctr">
              <a:defRPr/>
            </a:pPr>
            <a:r>
              <a:rPr lang="ru-RU" sz="2400" b="1">
                <a:solidFill>
                  <a:srgbClr val="003300"/>
                </a:solidFill>
                <a:latin typeface="Times New Roman" pitchFamily="18" charset="0"/>
              </a:rPr>
              <a:t>Существует три </a:t>
            </a:r>
          </a:p>
          <a:p>
            <a:pPr algn="ctr">
              <a:defRPr/>
            </a:pPr>
            <a:r>
              <a:rPr lang="ru-RU" sz="2400" b="1">
                <a:solidFill>
                  <a:srgbClr val="003300"/>
                </a:solidFill>
                <a:latin typeface="Times New Roman" pitchFamily="18" charset="0"/>
              </a:rPr>
              <a:t>базовых способа </a:t>
            </a:r>
          </a:p>
          <a:p>
            <a:pPr algn="ctr">
              <a:defRPr/>
            </a:pPr>
            <a:r>
              <a:rPr lang="ru-RU" sz="2400" b="1">
                <a:solidFill>
                  <a:srgbClr val="003300"/>
                </a:solidFill>
                <a:latin typeface="Times New Roman" pitchFamily="18" charset="0"/>
              </a:rPr>
              <a:t>ее получения:</a:t>
            </a:r>
          </a:p>
        </p:txBody>
      </p:sp>
      <p:sp>
        <p:nvSpPr>
          <p:cNvPr id="24578" name="AutoShape 4"/>
          <p:cNvSpPr>
            <a:spLocks noChangeArrowheads="1"/>
          </p:cNvSpPr>
          <p:nvPr/>
        </p:nvSpPr>
        <p:spPr bwMode="auto">
          <a:xfrm flipV="1">
            <a:off x="3995738" y="1989138"/>
            <a:ext cx="3384550" cy="792162"/>
          </a:xfrm>
          <a:prstGeom prst="wedgeRoundRectCallout">
            <a:avLst>
              <a:gd name="adj1" fmla="val -61167"/>
              <a:gd name="adj2" fmla="val -139181"/>
              <a:gd name="adj3" fmla="val 16667"/>
            </a:avLst>
          </a:prstGeom>
          <a:solidFill>
            <a:schemeClr val="accent1"/>
          </a:solidFill>
          <a:ln w="9525">
            <a:solidFill>
              <a:schemeClr val="tx1"/>
            </a:solidFill>
            <a:miter lim="800000"/>
            <a:headEnd/>
            <a:tailEnd/>
          </a:ln>
        </p:spPr>
        <p:txBody>
          <a:bodyPr rot="10800000"/>
          <a:lstStyle/>
          <a:p>
            <a:pPr algn="ctr"/>
            <a:r>
              <a:rPr lang="ru-RU" sz="4000" b="1">
                <a:solidFill>
                  <a:schemeClr val="accent2"/>
                </a:solidFill>
                <a:latin typeface="Times New Roman" pitchFamily="18" charset="0"/>
              </a:rPr>
              <a:t>Наблюдение</a:t>
            </a:r>
          </a:p>
        </p:txBody>
      </p:sp>
      <p:sp>
        <p:nvSpPr>
          <p:cNvPr id="24579" name="AutoShape 5"/>
          <p:cNvSpPr>
            <a:spLocks noChangeArrowheads="1"/>
          </p:cNvSpPr>
          <p:nvPr/>
        </p:nvSpPr>
        <p:spPr bwMode="auto">
          <a:xfrm flipV="1">
            <a:off x="5148263" y="3789363"/>
            <a:ext cx="2808287" cy="935037"/>
          </a:xfrm>
          <a:prstGeom prst="wedgeRoundRectCallout">
            <a:avLst>
              <a:gd name="adj1" fmla="val -97769"/>
              <a:gd name="adj2" fmla="val 1611"/>
              <a:gd name="adj3" fmla="val 16667"/>
            </a:avLst>
          </a:prstGeom>
          <a:solidFill>
            <a:schemeClr val="accent1"/>
          </a:solidFill>
          <a:ln w="9525">
            <a:solidFill>
              <a:schemeClr val="tx1"/>
            </a:solidFill>
            <a:miter lim="800000"/>
            <a:headEnd/>
            <a:tailEnd/>
          </a:ln>
        </p:spPr>
        <p:txBody>
          <a:bodyPr rot="10800000"/>
          <a:lstStyle/>
          <a:p>
            <a:pPr algn="ctr"/>
            <a:r>
              <a:rPr lang="ru-RU" sz="4000" b="1">
                <a:solidFill>
                  <a:schemeClr val="accent2"/>
                </a:solidFill>
                <a:latin typeface="Times New Roman" pitchFamily="18" charset="0"/>
              </a:rPr>
              <a:t>Интервью</a:t>
            </a:r>
          </a:p>
        </p:txBody>
      </p:sp>
      <p:sp>
        <p:nvSpPr>
          <p:cNvPr id="24580" name="AutoShape 6"/>
          <p:cNvSpPr>
            <a:spLocks noChangeArrowheads="1"/>
          </p:cNvSpPr>
          <p:nvPr/>
        </p:nvSpPr>
        <p:spPr bwMode="auto">
          <a:xfrm flipV="1">
            <a:off x="4356100" y="5589588"/>
            <a:ext cx="2665413" cy="792162"/>
          </a:xfrm>
          <a:prstGeom prst="wedgeRoundRectCallout">
            <a:avLst>
              <a:gd name="adj1" fmla="val -75019"/>
              <a:gd name="adj2" fmla="val 147792"/>
              <a:gd name="adj3" fmla="val 16667"/>
            </a:avLst>
          </a:prstGeom>
          <a:solidFill>
            <a:schemeClr val="accent1"/>
          </a:solidFill>
          <a:ln w="9525">
            <a:solidFill>
              <a:schemeClr val="tx1"/>
            </a:solidFill>
            <a:miter lim="800000"/>
            <a:headEnd/>
            <a:tailEnd/>
          </a:ln>
        </p:spPr>
        <p:txBody>
          <a:bodyPr rot="10800000"/>
          <a:lstStyle/>
          <a:p>
            <a:pPr algn="ctr"/>
            <a:r>
              <a:rPr lang="ru-RU" sz="4000" b="1">
                <a:solidFill>
                  <a:schemeClr val="accent2"/>
                </a:solidFill>
                <a:latin typeface="Times New Roman" pitchFamily="18" charset="0"/>
              </a:rPr>
              <a:t>Документ</a:t>
            </a:r>
          </a:p>
        </p:txBody>
      </p:sp>
      <p:pic>
        <p:nvPicPr>
          <p:cNvPr id="16390" name="Picture 8" descr="115"/>
          <p:cNvPicPr>
            <a:picLocks noChangeAspect="1" noChangeArrowheads="1" noCrop="1"/>
          </p:cNvPicPr>
          <p:nvPr/>
        </p:nvPicPr>
        <p:blipFill>
          <a:blip r:embed="rId2"/>
          <a:srcRect/>
          <a:stretch>
            <a:fillRect/>
          </a:stretch>
        </p:blipFill>
        <p:spPr bwMode="auto">
          <a:xfrm>
            <a:off x="6372225" y="71438"/>
            <a:ext cx="2111375" cy="2111375"/>
          </a:xfrm>
          <a:prstGeom prst="rect">
            <a:avLst/>
          </a:prstGeom>
          <a:noFill/>
          <a:ln w="9525">
            <a:noFill/>
            <a:miter lim="800000"/>
            <a:headEnd/>
            <a:tailEnd/>
          </a:ln>
        </p:spPr>
      </p:pic>
      <p:pic>
        <p:nvPicPr>
          <p:cNvPr id="16391" name="Picture 7" descr="ZHurn2"/>
          <p:cNvPicPr>
            <a:picLocks noChangeAspect="1" noChangeArrowheads="1"/>
          </p:cNvPicPr>
          <p:nvPr/>
        </p:nvPicPr>
        <p:blipFill>
          <a:blip r:embed="rId3"/>
          <a:srcRect/>
          <a:stretch>
            <a:fillRect/>
          </a:stretch>
        </p:blipFill>
        <p:spPr bwMode="auto">
          <a:xfrm>
            <a:off x="971550" y="0"/>
            <a:ext cx="3024188" cy="1885950"/>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8172450" y="6153150"/>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8172450" y="4581525"/>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4" action="ppaction://hlinksldjump" highlightClick="1"/>
          </p:cNvPr>
          <p:cNvSpPr/>
          <p:nvPr/>
        </p:nvSpPr>
        <p:spPr>
          <a:xfrm>
            <a:off x="8172450" y="5367338"/>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6631"/>
                                        </p:tgtEl>
                                        <p:attrNameLst>
                                          <p:attrName>style.visibility</p:attrName>
                                        </p:attrNameLst>
                                      </p:cBhvr>
                                      <p:to>
                                        <p:strVal val="visible"/>
                                      </p:to>
                                    </p:set>
                                    <p:anim calcmode="lin" valueType="num">
                                      <p:cBhvr>
                                        <p:cTn id="7" dur="500" decel="50000" fill="hold">
                                          <p:stCondLst>
                                            <p:cond delay="0"/>
                                          </p:stCondLst>
                                        </p:cTn>
                                        <p:tgtEl>
                                          <p:spTgt spid="2663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663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6631"/>
                                        </p:tgtEl>
                                        <p:attrNameLst>
                                          <p:attrName>ppt_w</p:attrName>
                                        </p:attrNameLst>
                                      </p:cBhvr>
                                      <p:tavLst>
                                        <p:tav tm="0">
                                          <p:val>
                                            <p:strVal val="#ppt_w*.05"/>
                                          </p:val>
                                        </p:tav>
                                        <p:tav tm="100000">
                                          <p:val>
                                            <p:strVal val="#ppt_w"/>
                                          </p:val>
                                        </p:tav>
                                      </p:tavLst>
                                    </p:anim>
                                    <p:anim calcmode="lin" valueType="num">
                                      <p:cBhvr>
                                        <p:cTn id="10" dur="1000" fill="hold"/>
                                        <p:tgtEl>
                                          <p:spTgt spid="2663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663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663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663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6631"/>
                                        </p:tgtEl>
                                      </p:cBhvr>
                                    </p:animEffect>
                                  </p:childTnLst>
                                </p:cTn>
                              </p:par>
                            </p:childTnLst>
                          </p:cTn>
                        </p:par>
                        <p:par>
                          <p:cTn id="15" fill="hold">
                            <p:stCondLst>
                              <p:cond delay="1000"/>
                            </p:stCondLst>
                            <p:childTnLst>
                              <p:par>
                                <p:cTn id="16" presetID="55" presetClass="entr" presetSubtype="0" fill="hold" grpId="0" nodeType="afterEffect">
                                  <p:stCondLst>
                                    <p:cond delay="0"/>
                                  </p:stCondLst>
                                  <p:childTnLst>
                                    <p:set>
                                      <p:cBhvr>
                                        <p:cTn id="17" dur="1" fill="hold">
                                          <p:stCondLst>
                                            <p:cond delay="0"/>
                                          </p:stCondLst>
                                        </p:cTn>
                                        <p:tgtEl>
                                          <p:spTgt spid="24578"/>
                                        </p:tgtEl>
                                        <p:attrNameLst>
                                          <p:attrName>style.visibility</p:attrName>
                                        </p:attrNameLst>
                                      </p:cBhvr>
                                      <p:to>
                                        <p:strVal val="visible"/>
                                      </p:to>
                                    </p:set>
                                    <p:anim calcmode="lin" valueType="num">
                                      <p:cBhvr>
                                        <p:cTn id="18" dur="1000" fill="hold"/>
                                        <p:tgtEl>
                                          <p:spTgt spid="24578"/>
                                        </p:tgtEl>
                                        <p:attrNameLst>
                                          <p:attrName>ppt_w</p:attrName>
                                        </p:attrNameLst>
                                      </p:cBhvr>
                                      <p:tavLst>
                                        <p:tav tm="0">
                                          <p:val>
                                            <p:strVal val="#ppt_w*0.70"/>
                                          </p:val>
                                        </p:tav>
                                        <p:tav tm="100000">
                                          <p:val>
                                            <p:strVal val="#ppt_w"/>
                                          </p:val>
                                        </p:tav>
                                      </p:tavLst>
                                    </p:anim>
                                    <p:anim calcmode="lin" valueType="num">
                                      <p:cBhvr>
                                        <p:cTn id="19" dur="1000" fill="hold"/>
                                        <p:tgtEl>
                                          <p:spTgt spid="24578"/>
                                        </p:tgtEl>
                                        <p:attrNameLst>
                                          <p:attrName>ppt_h</p:attrName>
                                        </p:attrNameLst>
                                      </p:cBhvr>
                                      <p:tavLst>
                                        <p:tav tm="0">
                                          <p:val>
                                            <p:strVal val="#ppt_h"/>
                                          </p:val>
                                        </p:tav>
                                        <p:tav tm="100000">
                                          <p:val>
                                            <p:strVal val="#ppt_h"/>
                                          </p:val>
                                        </p:tav>
                                      </p:tavLst>
                                    </p:anim>
                                    <p:animEffect transition="in" filter="fade">
                                      <p:cBhvr>
                                        <p:cTn id="20" dur="1000"/>
                                        <p:tgtEl>
                                          <p:spTgt spid="24578"/>
                                        </p:tgtEl>
                                      </p:cBhvr>
                                    </p:animEffect>
                                  </p:childTnLst>
                                </p:cTn>
                              </p:par>
                            </p:childTnLst>
                          </p:cTn>
                        </p:par>
                        <p:par>
                          <p:cTn id="21" fill="hold">
                            <p:stCondLst>
                              <p:cond delay="2000"/>
                            </p:stCondLst>
                            <p:childTnLst>
                              <p:par>
                                <p:cTn id="22" presetID="55" presetClass="entr" presetSubtype="0" fill="hold" grpId="0" nodeType="afterEffect">
                                  <p:stCondLst>
                                    <p:cond delay="0"/>
                                  </p:stCondLst>
                                  <p:childTnLst>
                                    <p:set>
                                      <p:cBhvr>
                                        <p:cTn id="23" dur="1" fill="hold">
                                          <p:stCondLst>
                                            <p:cond delay="0"/>
                                          </p:stCondLst>
                                        </p:cTn>
                                        <p:tgtEl>
                                          <p:spTgt spid="24579"/>
                                        </p:tgtEl>
                                        <p:attrNameLst>
                                          <p:attrName>style.visibility</p:attrName>
                                        </p:attrNameLst>
                                      </p:cBhvr>
                                      <p:to>
                                        <p:strVal val="visible"/>
                                      </p:to>
                                    </p:set>
                                    <p:anim calcmode="lin" valueType="num">
                                      <p:cBhvr>
                                        <p:cTn id="24" dur="1000" fill="hold"/>
                                        <p:tgtEl>
                                          <p:spTgt spid="24579"/>
                                        </p:tgtEl>
                                        <p:attrNameLst>
                                          <p:attrName>ppt_w</p:attrName>
                                        </p:attrNameLst>
                                      </p:cBhvr>
                                      <p:tavLst>
                                        <p:tav tm="0">
                                          <p:val>
                                            <p:strVal val="#ppt_w*0.70"/>
                                          </p:val>
                                        </p:tav>
                                        <p:tav tm="100000">
                                          <p:val>
                                            <p:strVal val="#ppt_w"/>
                                          </p:val>
                                        </p:tav>
                                      </p:tavLst>
                                    </p:anim>
                                    <p:anim calcmode="lin" valueType="num">
                                      <p:cBhvr>
                                        <p:cTn id="25" dur="1000" fill="hold"/>
                                        <p:tgtEl>
                                          <p:spTgt spid="24579"/>
                                        </p:tgtEl>
                                        <p:attrNameLst>
                                          <p:attrName>ppt_h</p:attrName>
                                        </p:attrNameLst>
                                      </p:cBhvr>
                                      <p:tavLst>
                                        <p:tav tm="0">
                                          <p:val>
                                            <p:strVal val="#ppt_h"/>
                                          </p:val>
                                        </p:tav>
                                        <p:tav tm="100000">
                                          <p:val>
                                            <p:strVal val="#ppt_h"/>
                                          </p:val>
                                        </p:tav>
                                      </p:tavLst>
                                    </p:anim>
                                    <p:animEffect transition="in" filter="fade">
                                      <p:cBhvr>
                                        <p:cTn id="26" dur="1000"/>
                                        <p:tgtEl>
                                          <p:spTgt spid="24579"/>
                                        </p:tgtEl>
                                      </p:cBhvr>
                                    </p:animEffect>
                                  </p:childTnLst>
                                </p:cTn>
                              </p:par>
                            </p:childTnLst>
                          </p:cTn>
                        </p:par>
                        <p:par>
                          <p:cTn id="27" fill="hold">
                            <p:stCondLst>
                              <p:cond delay="3000"/>
                            </p:stCondLst>
                            <p:childTnLst>
                              <p:par>
                                <p:cTn id="28" presetID="55" presetClass="entr" presetSubtype="0" fill="hold" grpId="0" nodeType="afterEffect">
                                  <p:stCondLst>
                                    <p:cond delay="0"/>
                                  </p:stCondLst>
                                  <p:childTnLst>
                                    <p:set>
                                      <p:cBhvr>
                                        <p:cTn id="29" dur="1" fill="hold">
                                          <p:stCondLst>
                                            <p:cond delay="0"/>
                                          </p:stCondLst>
                                        </p:cTn>
                                        <p:tgtEl>
                                          <p:spTgt spid="24580"/>
                                        </p:tgtEl>
                                        <p:attrNameLst>
                                          <p:attrName>style.visibility</p:attrName>
                                        </p:attrNameLst>
                                      </p:cBhvr>
                                      <p:to>
                                        <p:strVal val="visible"/>
                                      </p:to>
                                    </p:set>
                                    <p:anim calcmode="lin" valueType="num">
                                      <p:cBhvr>
                                        <p:cTn id="30" dur="1000" fill="hold"/>
                                        <p:tgtEl>
                                          <p:spTgt spid="24580"/>
                                        </p:tgtEl>
                                        <p:attrNameLst>
                                          <p:attrName>ppt_w</p:attrName>
                                        </p:attrNameLst>
                                      </p:cBhvr>
                                      <p:tavLst>
                                        <p:tav tm="0">
                                          <p:val>
                                            <p:strVal val="#ppt_w*0.70"/>
                                          </p:val>
                                        </p:tav>
                                        <p:tav tm="100000">
                                          <p:val>
                                            <p:strVal val="#ppt_w"/>
                                          </p:val>
                                        </p:tav>
                                      </p:tavLst>
                                    </p:anim>
                                    <p:anim calcmode="lin" valueType="num">
                                      <p:cBhvr>
                                        <p:cTn id="31" dur="1000" fill="hold"/>
                                        <p:tgtEl>
                                          <p:spTgt spid="24580"/>
                                        </p:tgtEl>
                                        <p:attrNameLst>
                                          <p:attrName>ppt_h</p:attrName>
                                        </p:attrNameLst>
                                      </p:cBhvr>
                                      <p:tavLst>
                                        <p:tav tm="0">
                                          <p:val>
                                            <p:strVal val="#ppt_h"/>
                                          </p:val>
                                        </p:tav>
                                        <p:tav tm="100000">
                                          <p:val>
                                            <p:strVal val="#ppt_h"/>
                                          </p:val>
                                        </p:tav>
                                      </p:tavLst>
                                    </p:anim>
                                    <p:animEffect transition="in" filter="fade">
                                      <p:cBhvr>
                                        <p:cTn id="32" dur="1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1" grpId="0" animBg="1"/>
      <p:bldP spid="24578" grpId="0" animBg="1"/>
      <p:bldP spid="24579" grpId="0" animBg="1"/>
      <p:bldP spid="2458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3"/>
          <p:cNvSpPr>
            <a:spLocks noGrp="1" noChangeArrowheads="1"/>
          </p:cNvSpPr>
          <p:nvPr>
            <p:ph type="body" idx="1"/>
          </p:nvPr>
        </p:nvSpPr>
        <p:spPr>
          <a:xfrm>
            <a:off x="250825" y="2133600"/>
            <a:ext cx="7561263" cy="4535488"/>
          </a:xfrm>
        </p:spPr>
        <p:txBody>
          <a:bodyPr/>
          <a:lstStyle/>
          <a:p>
            <a:pPr marL="0" indent="268288" algn="just" eaLnBrk="1" hangingPunct="1">
              <a:lnSpc>
                <a:spcPct val="90000"/>
              </a:lnSpc>
              <a:buFontTx/>
              <a:buNone/>
              <a:defRPr/>
            </a:pPr>
            <a:r>
              <a:rPr lang="ru-RU" b="1" dirty="0" smtClean="0">
                <a:solidFill>
                  <a:srgbClr val="FFCC00"/>
                </a:solidFill>
                <a:effectLst>
                  <a:outerShdw blurRad="38100" dist="38100" dir="2700000" algn="tl">
                    <a:srgbClr val="000000"/>
                  </a:outerShdw>
                </a:effectLst>
                <a:latin typeface="Times New Roman" pitchFamily="18" charset="0"/>
              </a:rPr>
              <a:t>Наблюдательность</a:t>
            </a:r>
            <a:r>
              <a:rPr lang="ru-RU" b="1" dirty="0" smtClean="0">
                <a:latin typeface="Times New Roman" pitchFamily="18" charset="0"/>
              </a:rPr>
              <a:t> – свойство необходимое каждому журналисту. У данной способности не может быть «выходных и перерывов на обед». Есть даже профессиональный прием – «включенное наблюдение»: журналист на определенное время становится частью того </a:t>
            </a:r>
            <a:r>
              <a:rPr lang="ru-RU" b="1" dirty="0" err="1" smtClean="0">
                <a:latin typeface="Times New Roman" pitchFamily="18" charset="0"/>
              </a:rPr>
              <a:t>минисообщества</a:t>
            </a:r>
            <a:r>
              <a:rPr lang="ru-RU" b="1" dirty="0" smtClean="0">
                <a:latin typeface="Times New Roman" pitchFamily="18" charset="0"/>
              </a:rPr>
              <a:t>, о котором собирается написать. Например, идет работать официантом в ресторан и изучает жизнь заведения изнутри, не открываясь своим временным коллегам.</a:t>
            </a:r>
          </a:p>
        </p:txBody>
      </p:sp>
      <p:pic>
        <p:nvPicPr>
          <p:cNvPr id="17411" name="Picture 6" descr="115"/>
          <p:cNvPicPr>
            <a:picLocks noChangeAspect="1" noChangeArrowheads="1" noCrop="1"/>
          </p:cNvPicPr>
          <p:nvPr/>
        </p:nvPicPr>
        <p:blipFill>
          <a:blip r:embed="rId2"/>
          <a:srcRect/>
          <a:stretch>
            <a:fillRect/>
          </a:stretch>
        </p:blipFill>
        <p:spPr bwMode="auto">
          <a:xfrm>
            <a:off x="6372225" y="71438"/>
            <a:ext cx="2111375" cy="2111375"/>
          </a:xfrm>
          <a:prstGeom prst="rect">
            <a:avLst/>
          </a:prstGeom>
          <a:noFill/>
          <a:ln w="9525">
            <a:noFill/>
            <a:miter lim="800000"/>
            <a:headEnd/>
            <a:tailEnd/>
          </a:ln>
        </p:spPr>
      </p:pic>
      <p:sp>
        <p:nvSpPr>
          <p:cNvPr id="25603" name="WordArt 7" descr="Бумажный пакет"/>
          <p:cNvSpPr>
            <a:spLocks noChangeArrowheads="1" noChangeShapeType="1" noTextEdit="1"/>
          </p:cNvSpPr>
          <p:nvPr/>
        </p:nvSpPr>
        <p:spPr bwMode="auto">
          <a:xfrm>
            <a:off x="179388" y="549275"/>
            <a:ext cx="4248150" cy="803275"/>
          </a:xfrm>
          <a:prstGeom prst="rect">
            <a:avLst/>
          </a:prstGeom>
        </p:spPr>
        <p:txBody>
          <a:bodyPr wrap="none" fromWordArt="1">
            <a:prstTxWarp prst="textCascadeUp">
              <a:avLst>
                <a:gd name="adj" fmla="val 93083"/>
              </a:avLst>
            </a:prstTxWarp>
            <a:scene3d>
              <a:camera prst="legacyPerspectiveTopLeft">
                <a:rot lat="0" lon="20519982"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3"/>
                  <a:srcRect/>
                  <a:tile tx="0" ty="0" sx="100000" sy="100000" flip="none" algn="tl"/>
                </a:blipFill>
                <a:latin typeface="Times New Roman"/>
                <a:cs typeface="Times New Roman"/>
              </a:rPr>
              <a:t>НАБЛЮДЕНИЕ</a:t>
            </a:r>
          </a:p>
        </p:txBody>
      </p:sp>
      <p:pic>
        <p:nvPicPr>
          <p:cNvPr id="25607" name="Picture 7" descr="15"/>
          <p:cNvPicPr>
            <a:picLocks noChangeAspect="1" noChangeArrowheads="1"/>
          </p:cNvPicPr>
          <p:nvPr/>
        </p:nvPicPr>
        <p:blipFill>
          <a:blip r:embed="rId4"/>
          <a:srcRect/>
          <a:stretch>
            <a:fillRect/>
          </a:stretch>
        </p:blipFill>
        <p:spPr bwMode="auto">
          <a:xfrm>
            <a:off x="3995738" y="0"/>
            <a:ext cx="2595562" cy="1868488"/>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8101013" y="6153150"/>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8101013" y="4581525"/>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8101013" y="5367338"/>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500" decel="50000" fill="hold">
                                          <p:stCondLst>
                                            <p:cond delay="0"/>
                                          </p:stCondLst>
                                        </p:cTn>
                                        <p:tgtEl>
                                          <p:spTgt spid="2560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560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5603"/>
                                        </p:tgtEl>
                                        <p:attrNameLst>
                                          <p:attrName>ppt_w</p:attrName>
                                        </p:attrNameLst>
                                      </p:cBhvr>
                                      <p:tavLst>
                                        <p:tav tm="0">
                                          <p:val>
                                            <p:strVal val="#ppt_w*.05"/>
                                          </p:val>
                                        </p:tav>
                                        <p:tav tm="100000">
                                          <p:val>
                                            <p:strVal val="#ppt_w"/>
                                          </p:val>
                                        </p:tav>
                                      </p:tavLst>
                                    </p:anim>
                                    <p:anim calcmode="lin" valueType="num">
                                      <p:cBhvr>
                                        <p:cTn id="10" dur="1000" fill="hold"/>
                                        <p:tgtEl>
                                          <p:spTgt spid="2560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560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560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560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5603"/>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25601">
                                            <p:txEl>
                                              <p:pRg st="0" end="0"/>
                                            </p:txEl>
                                          </p:spTgt>
                                        </p:tgtEl>
                                        <p:attrNameLst>
                                          <p:attrName>style.visibility</p:attrName>
                                        </p:attrNameLst>
                                      </p:cBhvr>
                                      <p:to>
                                        <p:strVal val="visible"/>
                                      </p:to>
                                    </p:set>
                                    <p:animEffect transition="in" filter="wipe(left)">
                                      <p:cBhvr>
                                        <p:cTn id="18" dur="500"/>
                                        <p:tgtEl>
                                          <p:spTgt spid="25601">
                                            <p:txEl>
                                              <p:pRg st="0" end="0"/>
                                            </p:txEl>
                                          </p:spTgt>
                                        </p:tgtEl>
                                      </p:cBhvr>
                                    </p:animEffect>
                                  </p:childTnLst>
                                </p:cTn>
                              </p:par>
                            </p:childTnLst>
                          </p:cTn>
                        </p:par>
                        <p:par>
                          <p:cTn id="19" fill="hold">
                            <p:stCondLst>
                              <p:cond delay="1500"/>
                            </p:stCondLst>
                            <p:childTnLst>
                              <p:par>
                                <p:cTn id="20" presetID="53" presetClass="entr" presetSubtype="0" fill="hold" nodeType="afterEffect">
                                  <p:stCondLst>
                                    <p:cond delay="0"/>
                                  </p:stCondLst>
                                  <p:childTnLst>
                                    <p:set>
                                      <p:cBhvr>
                                        <p:cTn id="21" dur="1" fill="hold">
                                          <p:stCondLst>
                                            <p:cond delay="0"/>
                                          </p:stCondLst>
                                        </p:cTn>
                                        <p:tgtEl>
                                          <p:spTgt spid="25607"/>
                                        </p:tgtEl>
                                        <p:attrNameLst>
                                          <p:attrName>style.visibility</p:attrName>
                                        </p:attrNameLst>
                                      </p:cBhvr>
                                      <p:to>
                                        <p:strVal val="visible"/>
                                      </p:to>
                                    </p:set>
                                    <p:anim calcmode="lin" valueType="num">
                                      <p:cBhvr>
                                        <p:cTn id="22" dur="500" fill="hold"/>
                                        <p:tgtEl>
                                          <p:spTgt spid="25607"/>
                                        </p:tgtEl>
                                        <p:attrNameLst>
                                          <p:attrName>ppt_w</p:attrName>
                                        </p:attrNameLst>
                                      </p:cBhvr>
                                      <p:tavLst>
                                        <p:tav tm="0">
                                          <p:val>
                                            <p:fltVal val="0"/>
                                          </p:val>
                                        </p:tav>
                                        <p:tav tm="100000">
                                          <p:val>
                                            <p:strVal val="#ppt_w"/>
                                          </p:val>
                                        </p:tav>
                                      </p:tavLst>
                                    </p:anim>
                                    <p:anim calcmode="lin" valueType="num">
                                      <p:cBhvr>
                                        <p:cTn id="23" dur="500" fill="hold"/>
                                        <p:tgtEl>
                                          <p:spTgt spid="25607"/>
                                        </p:tgtEl>
                                        <p:attrNameLst>
                                          <p:attrName>ppt_h</p:attrName>
                                        </p:attrNameLst>
                                      </p:cBhvr>
                                      <p:tavLst>
                                        <p:tav tm="0">
                                          <p:val>
                                            <p:fltVal val="0"/>
                                          </p:val>
                                        </p:tav>
                                        <p:tav tm="100000">
                                          <p:val>
                                            <p:strVal val="#ppt_h"/>
                                          </p:val>
                                        </p:tav>
                                      </p:tavLst>
                                    </p:anim>
                                    <p:animEffect transition="in" filter="fade">
                                      <p:cBhvr>
                                        <p:cTn id="24" dur="500"/>
                                        <p:tgtEl>
                                          <p:spTgt spid="256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1"/>
          </p:nvPr>
        </p:nvSpPr>
        <p:spPr>
          <a:xfrm>
            <a:off x="179388" y="1844675"/>
            <a:ext cx="3240087" cy="4824413"/>
          </a:xfrm>
        </p:spPr>
        <p:txBody>
          <a:bodyPr/>
          <a:lstStyle/>
          <a:p>
            <a:pPr marL="0" indent="268288" algn="just" eaLnBrk="1" hangingPunct="1">
              <a:lnSpc>
                <a:spcPct val="90000"/>
              </a:lnSpc>
              <a:buFontTx/>
              <a:buNone/>
            </a:pPr>
            <a:r>
              <a:rPr lang="ru-RU" sz="2400" b="1" smtClean="0">
                <a:latin typeface="Times New Roman" pitchFamily="18" charset="0"/>
              </a:rPr>
              <a:t>Необходимо отличать интервью как метод получения информации и как жанр. В первом случае - это процесс, организованный в виде вопросов и ответов, во втором – оформленный в виде вопросов и ответов материал, предназначенный для обнародования.</a:t>
            </a:r>
          </a:p>
        </p:txBody>
      </p:sp>
      <p:pic>
        <p:nvPicPr>
          <p:cNvPr id="26626" name="Picture 4" descr="9"/>
          <p:cNvPicPr>
            <a:picLocks noChangeAspect="1" noChangeArrowheads="1"/>
          </p:cNvPicPr>
          <p:nvPr/>
        </p:nvPicPr>
        <p:blipFill>
          <a:blip r:embed="rId2"/>
          <a:srcRect/>
          <a:stretch>
            <a:fillRect/>
          </a:stretch>
        </p:blipFill>
        <p:spPr bwMode="auto">
          <a:xfrm>
            <a:off x="3779838" y="2205038"/>
            <a:ext cx="4500562" cy="3498850"/>
          </a:xfrm>
          <a:prstGeom prst="rect">
            <a:avLst/>
          </a:prstGeom>
          <a:noFill/>
          <a:ln w="9525">
            <a:noFill/>
            <a:miter lim="800000"/>
            <a:headEnd/>
            <a:tailEnd/>
          </a:ln>
        </p:spPr>
      </p:pic>
      <p:pic>
        <p:nvPicPr>
          <p:cNvPr id="18436" name="Picture 7"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sp>
        <p:nvSpPr>
          <p:cNvPr id="26628" name="WordArt 8" descr="Бумажный пакет"/>
          <p:cNvSpPr>
            <a:spLocks noChangeArrowheads="1" noChangeShapeType="1" noTextEdit="1"/>
          </p:cNvSpPr>
          <p:nvPr/>
        </p:nvSpPr>
        <p:spPr bwMode="auto">
          <a:xfrm>
            <a:off x="395288" y="404813"/>
            <a:ext cx="4248150" cy="803275"/>
          </a:xfrm>
          <a:prstGeom prst="rect">
            <a:avLst/>
          </a:prstGeom>
        </p:spPr>
        <p:txBody>
          <a:bodyPr wrap="none" fromWordArt="1">
            <a:prstTxWarp prst="textCascadeUp">
              <a:avLst>
                <a:gd name="adj" fmla="val 80435"/>
              </a:avLst>
            </a:prstTxWarp>
            <a:scene3d>
              <a:camera prst="legacyPerspectiveTopLeft">
                <a:rot lat="0" lon="20519982"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4"/>
                  <a:srcRect/>
                  <a:tile tx="0" ty="0" sx="100000" sy="100000" flip="none" algn="tl"/>
                </a:blipFill>
                <a:latin typeface="Times New Roman"/>
                <a:cs typeface="Times New Roman"/>
              </a:rPr>
              <a:t>ИНТЕРВЬЮ</a:t>
            </a:r>
          </a:p>
        </p:txBody>
      </p:sp>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5724525" y="5949950"/>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6804025" y="594995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500" decel="50000" fill="hold">
                                          <p:stCondLst>
                                            <p:cond delay="0"/>
                                          </p:stCondLst>
                                        </p:cTn>
                                        <p:tgtEl>
                                          <p:spTgt spid="2662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662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6628"/>
                                        </p:tgtEl>
                                        <p:attrNameLst>
                                          <p:attrName>ppt_w</p:attrName>
                                        </p:attrNameLst>
                                      </p:cBhvr>
                                      <p:tavLst>
                                        <p:tav tm="0">
                                          <p:val>
                                            <p:strVal val="#ppt_w*.05"/>
                                          </p:val>
                                        </p:tav>
                                        <p:tav tm="100000">
                                          <p:val>
                                            <p:strVal val="#ppt_w"/>
                                          </p:val>
                                        </p:tav>
                                      </p:tavLst>
                                    </p:anim>
                                    <p:anim calcmode="lin" valueType="num">
                                      <p:cBhvr>
                                        <p:cTn id="10" dur="1000" fill="hold"/>
                                        <p:tgtEl>
                                          <p:spTgt spid="2662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662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662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662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6628"/>
                                        </p:tgtEl>
                                      </p:cBhvr>
                                    </p:animEffect>
                                  </p:childTnLst>
                                </p:cTn>
                              </p:par>
                            </p:childTnLst>
                          </p:cTn>
                        </p:par>
                        <p:par>
                          <p:cTn id="15" fill="hold">
                            <p:stCondLst>
                              <p:cond delay="1000"/>
                            </p:stCondLst>
                            <p:childTnLst>
                              <p:par>
                                <p:cTn id="16" presetID="52" presetClass="entr" presetSubtype="0" fill="hold" nodeType="afterEffect">
                                  <p:stCondLst>
                                    <p:cond delay="0"/>
                                  </p:stCondLst>
                                  <p:childTnLst>
                                    <p:set>
                                      <p:cBhvr>
                                        <p:cTn id="17" dur="1" fill="hold">
                                          <p:stCondLst>
                                            <p:cond delay="0"/>
                                          </p:stCondLst>
                                        </p:cTn>
                                        <p:tgtEl>
                                          <p:spTgt spid="26625">
                                            <p:txEl>
                                              <p:pRg st="0" end="0"/>
                                            </p:txEl>
                                          </p:spTgt>
                                        </p:tgtEl>
                                        <p:attrNameLst>
                                          <p:attrName>style.visibility</p:attrName>
                                        </p:attrNameLst>
                                      </p:cBhvr>
                                      <p:to>
                                        <p:strVal val="visible"/>
                                      </p:to>
                                    </p:set>
                                    <p:animScale>
                                      <p:cBhvr>
                                        <p:cTn id="18" dur="1000" decel="50000" fill="hold">
                                          <p:stCondLst>
                                            <p:cond delay="0"/>
                                          </p:stCondLst>
                                        </p:cTn>
                                        <p:tgtEl>
                                          <p:spTgt spid="2662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26625">
                                            <p:txEl>
                                              <p:pRg st="0" end="0"/>
                                            </p:txEl>
                                          </p:spTgt>
                                        </p:tgtEl>
                                        <p:attrNameLst>
                                          <p:attrName>ppt_x</p:attrName>
                                          <p:attrName>ppt_y</p:attrName>
                                        </p:attrNameLst>
                                      </p:cBhvr>
                                    </p:animMotion>
                                    <p:animEffect transition="in" filter="fade">
                                      <p:cBhvr>
                                        <p:cTn id="20" dur="1000"/>
                                        <p:tgtEl>
                                          <p:spTgt spid="26625">
                                            <p:txEl>
                                              <p:pRg st="0" end="0"/>
                                            </p:txEl>
                                          </p:spTgt>
                                        </p:tgtEl>
                                      </p:cBhvr>
                                    </p:animEffect>
                                  </p:childTnLst>
                                </p:cTn>
                              </p:par>
                            </p:childTnLst>
                          </p:cTn>
                        </p:par>
                        <p:par>
                          <p:cTn id="21" fill="hold">
                            <p:stCondLst>
                              <p:cond delay="2000"/>
                            </p:stCondLst>
                            <p:childTnLst>
                              <p:par>
                                <p:cTn id="22" presetID="31" presetClass="entr" presetSubtype="0" fill="hold" nodeType="afterEffect">
                                  <p:stCondLst>
                                    <p:cond delay="0"/>
                                  </p:stCondLst>
                                  <p:iterate type="lt">
                                    <p:tmPct val="5000"/>
                                  </p:iterate>
                                  <p:childTnLst>
                                    <p:set>
                                      <p:cBhvr>
                                        <p:cTn id="23" dur="1" fill="hold">
                                          <p:stCondLst>
                                            <p:cond delay="0"/>
                                          </p:stCondLst>
                                        </p:cTn>
                                        <p:tgtEl>
                                          <p:spTgt spid="26626"/>
                                        </p:tgtEl>
                                        <p:attrNameLst>
                                          <p:attrName>style.visibility</p:attrName>
                                        </p:attrNameLst>
                                      </p:cBhvr>
                                      <p:to>
                                        <p:strVal val="visible"/>
                                      </p:to>
                                    </p:set>
                                    <p:anim calcmode="lin" valueType="num">
                                      <p:cBhvr>
                                        <p:cTn id="24" dur="1000" fill="hold"/>
                                        <p:tgtEl>
                                          <p:spTgt spid="26626"/>
                                        </p:tgtEl>
                                        <p:attrNameLst>
                                          <p:attrName>ppt_w</p:attrName>
                                        </p:attrNameLst>
                                      </p:cBhvr>
                                      <p:tavLst>
                                        <p:tav tm="0">
                                          <p:val>
                                            <p:fltVal val="0"/>
                                          </p:val>
                                        </p:tav>
                                        <p:tav tm="100000">
                                          <p:val>
                                            <p:strVal val="#ppt_w"/>
                                          </p:val>
                                        </p:tav>
                                      </p:tavLst>
                                    </p:anim>
                                    <p:anim calcmode="lin" valueType="num">
                                      <p:cBhvr>
                                        <p:cTn id="25" dur="1000" fill="hold"/>
                                        <p:tgtEl>
                                          <p:spTgt spid="26626"/>
                                        </p:tgtEl>
                                        <p:attrNameLst>
                                          <p:attrName>ppt_h</p:attrName>
                                        </p:attrNameLst>
                                      </p:cBhvr>
                                      <p:tavLst>
                                        <p:tav tm="0">
                                          <p:val>
                                            <p:fltVal val="0"/>
                                          </p:val>
                                        </p:tav>
                                        <p:tav tm="100000">
                                          <p:val>
                                            <p:strVal val="#ppt_h"/>
                                          </p:val>
                                        </p:tav>
                                      </p:tavLst>
                                    </p:anim>
                                    <p:anim calcmode="lin" valueType="num">
                                      <p:cBhvr>
                                        <p:cTn id="26" dur="1000" fill="hold"/>
                                        <p:tgtEl>
                                          <p:spTgt spid="26626"/>
                                        </p:tgtEl>
                                        <p:attrNameLst>
                                          <p:attrName>style.rotation</p:attrName>
                                        </p:attrNameLst>
                                      </p:cBhvr>
                                      <p:tavLst>
                                        <p:tav tm="0">
                                          <p:val>
                                            <p:fltVal val="90"/>
                                          </p:val>
                                        </p:tav>
                                        <p:tav tm="100000">
                                          <p:val>
                                            <p:fltVal val="0"/>
                                          </p:val>
                                        </p:tav>
                                      </p:tavLst>
                                    </p:anim>
                                    <p:animEffect transition="in" filter="fade">
                                      <p:cBhvr>
                                        <p:cTn id="27" dur="1000"/>
                                        <p:tgtEl>
                                          <p:spTgt spid="266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
          <p:cNvSpPr>
            <a:spLocks noGrp="1" noChangeArrowheads="1"/>
          </p:cNvSpPr>
          <p:nvPr>
            <p:ph type="body" idx="1"/>
          </p:nvPr>
        </p:nvSpPr>
        <p:spPr>
          <a:xfrm>
            <a:off x="0" y="1916113"/>
            <a:ext cx="5435600" cy="4752975"/>
          </a:xfrm>
        </p:spPr>
        <p:txBody>
          <a:bodyPr/>
          <a:lstStyle/>
          <a:p>
            <a:pPr marL="0" indent="177800" algn="just" eaLnBrk="1" hangingPunct="1">
              <a:lnSpc>
                <a:spcPct val="90000"/>
              </a:lnSpc>
              <a:buFontTx/>
              <a:buNone/>
            </a:pPr>
            <a:r>
              <a:rPr lang="ru-RU" sz="2400" b="1" smtClean="0">
                <a:latin typeface="Times New Roman" pitchFamily="18" charset="0"/>
              </a:rPr>
              <a:t>В работе журналиста с документами как источником информации есть несколько основных принципов, которых следует придерживаться. Документ должен быть подлинным. Видео- и аудиозапись в качестве документа рассматривается лишь тогда, когда она является исходной, то есть не подвергалась монтажу. Работа с архивами требует специальных знаний и навыков, поэтому следует консультироваться со специалистами.</a:t>
            </a:r>
          </a:p>
        </p:txBody>
      </p:sp>
      <p:pic>
        <p:nvPicPr>
          <p:cNvPr id="27650" name="Picture 4" descr="8"/>
          <p:cNvPicPr>
            <a:picLocks noChangeAspect="1" noChangeArrowheads="1"/>
          </p:cNvPicPr>
          <p:nvPr/>
        </p:nvPicPr>
        <p:blipFill>
          <a:blip r:embed="rId2"/>
          <a:srcRect/>
          <a:stretch>
            <a:fillRect/>
          </a:stretch>
        </p:blipFill>
        <p:spPr bwMode="auto">
          <a:xfrm>
            <a:off x="5572125" y="3286125"/>
            <a:ext cx="3362325" cy="2533650"/>
          </a:xfrm>
          <a:prstGeom prst="rect">
            <a:avLst/>
          </a:prstGeom>
          <a:noFill/>
          <a:ln w="9525">
            <a:noFill/>
            <a:miter lim="800000"/>
            <a:headEnd/>
            <a:tailEnd/>
          </a:ln>
        </p:spPr>
      </p:pic>
      <p:pic>
        <p:nvPicPr>
          <p:cNvPr id="19460" name="Picture 7"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sp>
        <p:nvSpPr>
          <p:cNvPr id="27652" name="WordArt 8" descr="Бумажный пакет"/>
          <p:cNvSpPr>
            <a:spLocks noChangeArrowheads="1" noChangeShapeType="1" noTextEdit="1"/>
          </p:cNvSpPr>
          <p:nvPr/>
        </p:nvSpPr>
        <p:spPr bwMode="auto">
          <a:xfrm>
            <a:off x="250825" y="404813"/>
            <a:ext cx="3744913" cy="803275"/>
          </a:xfrm>
          <a:prstGeom prst="rect">
            <a:avLst/>
          </a:prstGeom>
        </p:spPr>
        <p:txBody>
          <a:bodyPr wrap="none" fromWordArt="1">
            <a:prstTxWarp prst="textCascadeUp">
              <a:avLst>
                <a:gd name="adj" fmla="val 81819"/>
              </a:avLst>
            </a:prstTxWarp>
            <a:scene3d>
              <a:camera prst="legacyPerspectiveTopLeft">
                <a:rot lat="0" lon="20519982"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4"/>
                  <a:srcRect/>
                  <a:tile tx="0" ty="0" sx="100000" sy="100000" flip="none" algn="tl"/>
                </a:blipFill>
                <a:latin typeface="Times New Roman"/>
                <a:cs typeface="Times New Roman"/>
              </a:rPr>
              <a:t>ДОКУМЕНТ</a:t>
            </a:r>
          </a:p>
        </p:txBody>
      </p:sp>
      <p:sp>
        <p:nvSpPr>
          <p:cNvPr id="13" name="Управляющая кнопка: далее 12">
            <a:hlinkClick r:id="" action="ppaction://hlinkshowjump?jump=nextslide" highlightClick="1"/>
          </p:cNvPr>
          <p:cNvSpPr/>
          <p:nvPr/>
        </p:nvSpPr>
        <p:spPr>
          <a:xfrm>
            <a:off x="8001000" y="6072188"/>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5867400" y="6092825"/>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6946900" y="6092825"/>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500" decel="50000" fill="hold">
                                          <p:stCondLst>
                                            <p:cond delay="0"/>
                                          </p:stCondLst>
                                        </p:cTn>
                                        <p:tgtEl>
                                          <p:spTgt spid="2765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765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7652"/>
                                        </p:tgtEl>
                                        <p:attrNameLst>
                                          <p:attrName>ppt_w</p:attrName>
                                        </p:attrNameLst>
                                      </p:cBhvr>
                                      <p:tavLst>
                                        <p:tav tm="0">
                                          <p:val>
                                            <p:strVal val="#ppt_w*.05"/>
                                          </p:val>
                                        </p:tav>
                                        <p:tav tm="100000">
                                          <p:val>
                                            <p:strVal val="#ppt_w"/>
                                          </p:val>
                                        </p:tav>
                                      </p:tavLst>
                                    </p:anim>
                                    <p:anim calcmode="lin" valueType="num">
                                      <p:cBhvr>
                                        <p:cTn id="10" dur="1000" fill="hold"/>
                                        <p:tgtEl>
                                          <p:spTgt spid="2765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765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765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765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7652"/>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27649">
                                            <p:txEl>
                                              <p:pRg st="0" end="0"/>
                                            </p:txEl>
                                          </p:spTgt>
                                        </p:tgtEl>
                                        <p:attrNameLst>
                                          <p:attrName>style.visibility</p:attrName>
                                        </p:attrNameLst>
                                      </p:cBhvr>
                                      <p:to>
                                        <p:strVal val="visible"/>
                                      </p:to>
                                    </p:set>
                                    <p:anim calcmode="lin" valueType="num">
                                      <p:cBhvr>
                                        <p:cTn id="18" dur="1000" fill="hold"/>
                                        <p:tgtEl>
                                          <p:spTgt spid="27649">
                                            <p:txEl>
                                              <p:pRg st="0" end="0"/>
                                            </p:txEl>
                                          </p:spTgt>
                                        </p:tgtEl>
                                        <p:attrNameLst>
                                          <p:attrName>ppt_w</p:attrName>
                                        </p:attrNameLst>
                                      </p:cBhvr>
                                      <p:tavLst>
                                        <p:tav tm="0">
                                          <p:val>
                                            <p:strVal val="#ppt_w*0.70"/>
                                          </p:val>
                                        </p:tav>
                                        <p:tav tm="100000">
                                          <p:val>
                                            <p:strVal val="#ppt_w"/>
                                          </p:val>
                                        </p:tav>
                                      </p:tavLst>
                                    </p:anim>
                                    <p:anim calcmode="lin" valueType="num">
                                      <p:cBhvr>
                                        <p:cTn id="19" dur="1000" fill="hold"/>
                                        <p:tgtEl>
                                          <p:spTgt spid="27649">
                                            <p:txEl>
                                              <p:pRg st="0" end="0"/>
                                            </p:txEl>
                                          </p:spTgt>
                                        </p:tgtEl>
                                        <p:attrNameLst>
                                          <p:attrName>ppt_h</p:attrName>
                                        </p:attrNameLst>
                                      </p:cBhvr>
                                      <p:tavLst>
                                        <p:tav tm="0">
                                          <p:val>
                                            <p:strVal val="#ppt_h"/>
                                          </p:val>
                                        </p:tav>
                                        <p:tav tm="100000">
                                          <p:val>
                                            <p:strVal val="#ppt_h"/>
                                          </p:val>
                                        </p:tav>
                                      </p:tavLst>
                                    </p:anim>
                                    <p:animEffect transition="in" filter="fade">
                                      <p:cBhvr>
                                        <p:cTn id="20" dur="1000"/>
                                        <p:tgtEl>
                                          <p:spTgt spid="27649">
                                            <p:txEl>
                                              <p:pRg st="0" end="0"/>
                                            </p:txEl>
                                          </p:spTgt>
                                        </p:tgtEl>
                                      </p:cBhvr>
                                    </p:animEffect>
                                  </p:childTnLst>
                                </p:cTn>
                              </p:par>
                            </p:childTnLst>
                          </p:cTn>
                        </p:par>
                        <p:par>
                          <p:cTn id="21" fill="hold">
                            <p:stCondLst>
                              <p:cond delay="2000"/>
                            </p:stCondLst>
                            <p:childTnLst>
                              <p:par>
                                <p:cTn id="22" presetID="53" presetClass="entr" presetSubtype="0" fill="hold" nodeType="afterEffect">
                                  <p:stCondLst>
                                    <p:cond delay="0"/>
                                  </p:stCondLst>
                                  <p:childTnLst>
                                    <p:set>
                                      <p:cBhvr>
                                        <p:cTn id="23" dur="1" fill="hold">
                                          <p:stCondLst>
                                            <p:cond delay="0"/>
                                          </p:stCondLst>
                                        </p:cTn>
                                        <p:tgtEl>
                                          <p:spTgt spid="27650"/>
                                        </p:tgtEl>
                                        <p:attrNameLst>
                                          <p:attrName>style.visibility</p:attrName>
                                        </p:attrNameLst>
                                      </p:cBhvr>
                                      <p:to>
                                        <p:strVal val="visible"/>
                                      </p:to>
                                    </p:set>
                                    <p:anim calcmode="lin" valueType="num">
                                      <p:cBhvr>
                                        <p:cTn id="24" dur="500" fill="hold"/>
                                        <p:tgtEl>
                                          <p:spTgt spid="27650"/>
                                        </p:tgtEl>
                                        <p:attrNameLst>
                                          <p:attrName>ppt_w</p:attrName>
                                        </p:attrNameLst>
                                      </p:cBhvr>
                                      <p:tavLst>
                                        <p:tav tm="0">
                                          <p:val>
                                            <p:fltVal val="0"/>
                                          </p:val>
                                        </p:tav>
                                        <p:tav tm="100000">
                                          <p:val>
                                            <p:strVal val="#ppt_w"/>
                                          </p:val>
                                        </p:tav>
                                      </p:tavLst>
                                    </p:anim>
                                    <p:anim calcmode="lin" valueType="num">
                                      <p:cBhvr>
                                        <p:cTn id="25" dur="500" fill="hold"/>
                                        <p:tgtEl>
                                          <p:spTgt spid="27650"/>
                                        </p:tgtEl>
                                        <p:attrNameLst>
                                          <p:attrName>ppt_h</p:attrName>
                                        </p:attrNameLst>
                                      </p:cBhvr>
                                      <p:tavLst>
                                        <p:tav tm="0">
                                          <p:val>
                                            <p:fltVal val="0"/>
                                          </p:val>
                                        </p:tav>
                                        <p:tav tm="100000">
                                          <p:val>
                                            <p:strVal val="#ppt_h"/>
                                          </p:val>
                                        </p:tav>
                                      </p:tavLst>
                                    </p:anim>
                                    <p:animEffect transition="in" filter="fade">
                                      <p:cBhvr>
                                        <p:cTn id="26" dur="5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a:xfrm>
            <a:off x="179388" y="2060575"/>
            <a:ext cx="5256212" cy="4608513"/>
          </a:xfrm>
        </p:spPr>
        <p:txBody>
          <a:bodyPr/>
          <a:lstStyle/>
          <a:p>
            <a:pPr marL="0" indent="268288" algn="just" eaLnBrk="1" hangingPunct="1">
              <a:lnSpc>
                <a:spcPct val="90000"/>
              </a:lnSpc>
              <a:buFontTx/>
              <a:buNone/>
            </a:pPr>
            <a:r>
              <a:rPr lang="ru-RU" sz="2200" b="1" smtClean="0">
                <a:latin typeface="Times New Roman" pitchFamily="18" charset="0"/>
              </a:rPr>
              <a:t>Собранный материал необходимо внимательно изучить, проанализировать, перепроверить факты, прояснить возникшие вопросы. Журналист приступает к подготовке статьи для публикации в соответствии с требованиями издания, жанра, стиля и так далее. Затем подготовленный материал проходит редакторскую правку, после которой нередко возвращается на «доработку» журналисту. Итоговый вариант текста вновь отправляется на редактуру, после чего выходит в свет.</a:t>
            </a:r>
          </a:p>
        </p:txBody>
      </p:sp>
      <p:pic>
        <p:nvPicPr>
          <p:cNvPr id="28674" name="Picture 4" descr="Медведев и журналисты"/>
          <p:cNvPicPr>
            <a:picLocks noChangeAspect="1" noChangeArrowheads="1"/>
          </p:cNvPicPr>
          <p:nvPr/>
        </p:nvPicPr>
        <p:blipFill>
          <a:blip r:embed="rId2"/>
          <a:srcRect/>
          <a:stretch>
            <a:fillRect/>
          </a:stretch>
        </p:blipFill>
        <p:spPr bwMode="auto">
          <a:xfrm>
            <a:off x="5500688" y="3071813"/>
            <a:ext cx="3492500" cy="2332037"/>
          </a:xfrm>
          <a:prstGeom prst="rect">
            <a:avLst/>
          </a:prstGeom>
          <a:noFill/>
          <a:ln w="9525">
            <a:noFill/>
            <a:miter lim="800000"/>
            <a:headEnd/>
            <a:tailEnd/>
          </a:ln>
        </p:spPr>
      </p:pic>
      <p:sp>
        <p:nvSpPr>
          <p:cNvPr id="30725" name="Text Box 5"/>
          <p:cNvSpPr txBox="1">
            <a:spLocks noChangeArrowheads="1"/>
          </p:cNvSpPr>
          <p:nvPr/>
        </p:nvSpPr>
        <p:spPr bwMode="auto">
          <a:xfrm>
            <a:off x="5724525" y="5445125"/>
            <a:ext cx="3095625" cy="396875"/>
          </a:xfrm>
          <a:prstGeom prst="rect">
            <a:avLst/>
          </a:prstGeom>
          <a:noFill/>
          <a:ln w="9525">
            <a:noFill/>
            <a:miter lim="800000"/>
            <a:headEnd/>
            <a:tailEnd/>
          </a:ln>
          <a:effectLst/>
        </p:spPr>
        <p:txBody>
          <a:bodyPr>
            <a:spAutoFit/>
          </a:bodyPr>
          <a:lstStyle/>
          <a:p>
            <a:pPr>
              <a:spcBef>
                <a:spcPct val="50000"/>
              </a:spcBef>
              <a:defRPr/>
            </a:pPr>
            <a:r>
              <a:rPr lang="ru-RU" sz="2000" b="1" i="1">
                <a:solidFill>
                  <a:schemeClr val="accent1"/>
                </a:solidFill>
                <a:effectLst>
                  <a:outerShdw blurRad="38100" dist="38100" dir="2700000" algn="tl">
                    <a:srgbClr val="000000"/>
                  </a:outerShdw>
                </a:effectLst>
                <a:latin typeface="Times New Roman" pitchFamily="18" charset="0"/>
              </a:rPr>
              <a:t>Медведев и журналисты</a:t>
            </a:r>
          </a:p>
        </p:txBody>
      </p:sp>
      <p:sp>
        <p:nvSpPr>
          <p:cNvPr id="28676" name="WordArt 6" descr="Зеленый мрамор"/>
          <p:cNvSpPr>
            <a:spLocks noChangeArrowheads="1" noChangeShapeType="1" noTextEdit="1"/>
          </p:cNvSpPr>
          <p:nvPr/>
        </p:nvSpPr>
        <p:spPr bwMode="auto">
          <a:xfrm>
            <a:off x="323850" y="0"/>
            <a:ext cx="4464050" cy="1800225"/>
          </a:xfrm>
          <a:prstGeom prst="rect">
            <a:avLst/>
          </a:prstGeom>
        </p:spPr>
        <p:txBody>
          <a:bodyPr wrap="none" fromWordArt="1">
            <a:prstTxWarp prst="textPlain">
              <a:avLst>
                <a:gd name="adj" fmla="val 50000"/>
              </a:avLst>
            </a:prstTxWarp>
            <a:scene3d>
              <a:camera prst="legacyObliqueRight"/>
              <a:lightRig rig="legacyHarsh3" dir="t"/>
            </a:scene3d>
            <a:sp3d extrusionH="100000" prstMaterial="legacyMatte">
              <a:extrusionClr>
                <a:srgbClr val="663300"/>
              </a:extrusionClr>
            </a:sp3d>
          </a:bodyPr>
          <a:lstStyle/>
          <a:p>
            <a:pPr algn="ctr"/>
            <a:r>
              <a:rPr lang="ru-RU" sz="2800" b="1" kern="10">
                <a:ln w="9525">
                  <a:round/>
                  <a:headEnd/>
                  <a:tailEnd/>
                </a:ln>
                <a:blipFill dpi="0" rotWithShape="0">
                  <a:blip r:embed="rId3">
                    <a:alphaModFix amt="51000"/>
                  </a:blip>
                  <a:srcRect/>
                  <a:tile tx="0" ty="0" sx="100000" sy="100000" flip="none" algn="tl"/>
                </a:blipFill>
                <a:latin typeface="Times New Roman"/>
                <a:cs typeface="Times New Roman"/>
              </a:rPr>
              <a:t>Ненормированный </a:t>
            </a:r>
          </a:p>
          <a:p>
            <a:pPr algn="ctr"/>
            <a:r>
              <a:rPr lang="ru-RU" sz="2800" b="1" kern="10">
                <a:ln w="9525">
                  <a:round/>
                  <a:headEnd/>
                  <a:tailEnd/>
                </a:ln>
                <a:blipFill dpi="0" rotWithShape="0">
                  <a:blip r:embed="rId3">
                    <a:alphaModFix amt="51000"/>
                  </a:blip>
                  <a:srcRect/>
                  <a:tile tx="0" ty="0" sx="100000" sy="100000" flip="none" algn="tl"/>
                </a:blipFill>
                <a:latin typeface="Times New Roman"/>
                <a:cs typeface="Times New Roman"/>
              </a:rPr>
              <a:t>рабочий день </a:t>
            </a:r>
          </a:p>
          <a:p>
            <a:pPr algn="ctr"/>
            <a:r>
              <a:rPr lang="ru-RU" sz="2800" b="1" kern="10">
                <a:ln w="9525">
                  <a:round/>
                  <a:headEnd/>
                  <a:tailEnd/>
                </a:ln>
                <a:blipFill dpi="0" rotWithShape="0">
                  <a:blip r:embed="rId3">
                    <a:alphaModFix amt="51000"/>
                  </a:blip>
                  <a:srcRect/>
                  <a:tile tx="0" ty="0" sx="100000" sy="100000" flip="none" algn="tl"/>
                </a:blipFill>
                <a:latin typeface="Times New Roman"/>
                <a:cs typeface="Times New Roman"/>
              </a:rPr>
              <a:t>для журналиста – </a:t>
            </a:r>
          </a:p>
          <a:p>
            <a:pPr algn="ctr"/>
            <a:r>
              <a:rPr lang="ru-RU" sz="2800" b="1" kern="10">
                <a:ln w="9525">
                  <a:round/>
                  <a:headEnd/>
                  <a:tailEnd/>
                </a:ln>
                <a:blipFill dpi="0" rotWithShape="0">
                  <a:blip r:embed="rId3">
                    <a:alphaModFix amt="51000"/>
                  </a:blip>
                  <a:srcRect/>
                  <a:tile tx="0" ty="0" sx="100000" sy="100000" flip="none" algn="tl"/>
                </a:blipFill>
                <a:latin typeface="Times New Roman"/>
                <a:cs typeface="Times New Roman"/>
              </a:rPr>
              <a:t>обычное дело. </a:t>
            </a:r>
          </a:p>
        </p:txBody>
      </p:sp>
      <p:pic>
        <p:nvPicPr>
          <p:cNvPr id="20486" name="Picture 7" descr="115"/>
          <p:cNvPicPr>
            <a:picLocks noChangeAspect="1" noChangeArrowheads="1" noCrop="1"/>
          </p:cNvPicPr>
          <p:nvPr/>
        </p:nvPicPr>
        <p:blipFill>
          <a:blip r:embed="rId4"/>
          <a:srcRect/>
          <a:stretch>
            <a:fillRect/>
          </a:stretch>
        </p:blipFill>
        <p:spPr bwMode="auto">
          <a:xfrm>
            <a:off x="6372225" y="714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8074025" y="61452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5940425" y="6165850"/>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7019925" y="616585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8676"/>
                                        </p:tgtEl>
                                        <p:attrNameLst>
                                          <p:attrName>style.visibility</p:attrName>
                                        </p:attrNameLst>
                                      </p:cBhvr>
                                      <p:to>
                                        <p:strVal val="visible"/>
                                      </p:to>
                                    </p:set>
                                    <p:anim calcmode="lin" valueType="num">
                                      <p:cBhvr>
                                        <p:cTn id="7" dur="500" decel="50000" fill="hold">
                                          <p:stCondLst>
                                            <p:cond delay="0"/>
                                          </p:stCondLst>
                                        </p:cTn>
                                        <p:tgtEl>
                                          <p:spTgt spid="2867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867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8676"/>
                                        </p:tgtEl>
                                        <p:attrNameLst>
                                          <p:attrName>ppt_w</p:attrName>
                                        </p:attrNameLst>
                                      </p:cBhvr>
                                      <p:tavLst>
                                        <p:tav tm="0">
                                          <p:val>
                                            <p:strVal val="#ppt_w*.05"/>
                                          </p:val>
                                        </p:tav>
                                        <p:tav tm="100000">
                                          <p:val>
                                            <p:strVal val="#ppt_w"/>
                                          </p:val>
                                        </p:tav>
                                      </p:tavLst>
                                    </p:anim>
                                    <p:anim calcmode="lin" valueType="num">
                                      <p:cBhvr>
                                        <p:cTn id="10" dur="1000" fill="hold"/>
                                        <p:tgtEl>
                                          <p:spTgt spid="2867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867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867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867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8676"/>
                                        </p:tgtEl>
                                      </p:cBhvr>
                                    </p:animEffect>
                                  </p:childTnLst>
                                </p:cTn>
                              </p:par>
                            </p:childTnLst>
                          </p:cTn>
                        </p:par>
                        <p:par>
                          <p:cTn id="15" fill="hold">
                            <p:stCondLst>
                              <p:cond delay="1000"/>
                            </p:stCondLst>
                            <p:childTnLst>
                              <p:par>
                                <p:cTn id="16" presetID="29" presetClass="entr" presetSubtype="0" fill="hold" nodeType="afterEffect">
                                  <p:stCondLst>
                                    <p:cond delay="0"/>
                                  </p:stCondLst>
                                  <p:childTnLst>
                                    <p:set>
                                      <p:cBhvr>
                                        <p:cTn id="17" dur="1" fill="hold">
                                          <p:stCondLst>
                                            <p:cond delay="0"/>
                                          </p:stCondLst>
                                        </p:cTn>
                                        <p:tgtEl>
                                          <p:spTgt spid="28673">
                                            <p:txEl>
                                              <p:pRg st="0" end="0"/>
                                            </p:txEl>
                                          </p:spTgt>
                                        </p:tgtEl>
                                        <p:attrNameLst>
                                          <p:attrName>style.visibility</p:attrName>
                                        </p:attrNameLst>
                                      </p:cBhvr>
                                      <p:to>
                                        <p:strVal val="visible"/>
                                      </p:to>
                                    </p:set>
                                    <p:anim calcmode="lin" valueType="num">
                                      <p:cBhvr>
                                        <p:cTn id="18" dur="1000" fill="hold"/>
                                        <p:tgtEl>
                                          <p:spTgt spid="28673">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2867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28673">
                                            <p:txEl>
                                              <p:pRg st="0" end="0"/>
                                            </p:txEl>
                                          </p:spTgt>
                                        </p:tgtEl>
                                      </p:cBhvr>
                                    </p:animEffect>
                                  </p:childTnLst>
                                </p:cTn>
                              </p:par>
                            </p:childTnLst>
                          </p:cTn>
                        </p:par>
                        <p:par>
                          <p:cTn id="21" fill="hold">
                            <p:stCondLst>
                              <p:cond delay="2000"/>
                            </p:stCondLst>
                            <p:childTnLst>
                              <p:par>
                                <p:cTn id="22" presetID="52" presetClass="entr" presetSubtype="0" fill="hold" nodeType="afterEffect">
                                  <p:stCondLst>
                                    <p:cond delay="0"/>
                                  </p:stCondLst>
                                  <p:childTnLst>
                                    <p:set>
                                      <p:cBhvr>
                                        <p:cTn id="23" dur="1" fill="hold">
                                          <p:stCondLst>
                                            <p:cond delay="0"/>
                                          </p:stCondLst>
                                        </p:cTn>
                                        <p:tgtEl>
                                          <p:spTgt spid="28674"/>
                                        </p:tgtEl>
                                        <p:attrNameLst>
                                          <p:attrName>style.visibility</p:attrName>
                                        </p:attrNameLst>
                                      </p:cBhvr>
                                      <p:to>
                                        <p:strVal val="visible"/>
                                      </p:to>
                                    </p:set>
                                    <p:animScale>
                                      <p:cBhvr>
                                        <p:cTn id="24" dur="1000" decel="50000" fill="hold">
                                          <p:stCondLst>
                                            <p:cond delay="0"/>
                                          </p:stCondLst>
                                        </p:cTn>
                                        <p:tgtEl>
                                          <p:spTgt spid="2867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28674"/>
                                        </p:tgtEl>
                                        <p:attrNameLst>
                                          <p:attrName>ppt_x</p:attrName>
                                          <p:attrName>ppt_y</p:attrName>
                                        </p:attrNameLst>
                                      </p:cBhvr>
                                    </p:animMotion>
                                    <p:animEffect transition="in" filter="fade">
                                      <p:cBhvr>
                                        <p:cTn id="26" dur="1000"/>
                                        <p:tgtEl>
                                          <p:spTgt spid="28674"/>
                                        </p:tgtEl>
                                      </p:cBhvr>
                                    </p:animEffect>
                                  </p:childTnLst>
                                </p:cTn>
                              </p:par>
                            </p:childTnLst>
                          </p:cTn>
                        </p:par>
                        <p:par>
                          <p:cTn id="27" fill="hold">
                            <p:stCondLst>
                              <p:cond delay="3000"/>
                            </p:stCondLst>
                            <p:childTnLst>
                              <p:par>
                                <p:cTn id="28" presetID="29" presetClass="entr" presetSubtype="0" fill="hold" nodeType="afterEffect">
                                  <p:stCondLst>
                                    <p:cond delay="0"/>
                                  </p:stCondLst>
                                  <p:childTnLst>
                                    <p:set>
                                      <p:cBhvr>
                                        <p:cTn id="29" dur="1" fill="hold">
                                          <p:stCondLst>
                                            <p:cond delay="0"/>
                                          </p:stCondLst>
                                        </p:cTn>
                                        <p:tgtEl>
                                          <p:spTgt spid="30725">
                                            <p:txEl>
                                              <p:pRg st="0" end="0"/>
                                            </p:txEl>
                                          </p:spTgt>
                                        </p:tgtEl>
                                        <p:attrNameLst>
                                          <p:attrName>style.visibility</p:attrName>
                                        </p:attrNameLst>
                                      </p:cBhvr>
                                      <p:to>
                                        <p:strVal val="visible"/>
                                      </p:to>
                                    </p:set>
                                    <p:anim calcmode="lin" valueType="num">
                                      <p:cBhvr>
                                        <p:cTn id="30" dur="1000" fill="hold"/>
                                        <p:tgtEl>
                                          <p:spTgt spid="30725">
                                            <p:txEl>
                                              <p:pRg st="0" end="0"/>
                                            </p:txEl>
                                          </p:spTgt>
                                        </p:tgtEl>
                                        <p:attrNameLst>
                                          <p:attrName>ppt_x</p:attrName>
                                        </p:attrNameLst>
                                      </p:cBhvr>
                                      <p:tavLst>
                                        <p:tav tm="0">
                                          <p:val>
                                            <p:strVal val="#ppt_x-.2"/>
                                          </p:val>
                                        </p:tav>
                                        <p:tav tm="100000">
                                          <p:val>
                                            <p:strVal val="#ppt_x"/>
                                          </p:val>
                                        </p:tav>
                                      </p:tavLst>
                                    </p:anim>
                                    <p:anim calcmode="lin" valueType="num">
                                      <p:cBhvr>
                                        <p:cTn id="31" dur="1000" fill="hold"/>
                                        <p:tgtEl>
                                          <p:spTgt spid="3072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307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type="body" idx="1"/>
          </p:nvPr>
        </p:nvSpPr>
        <p:spPr>
          <a:xfrm>
            <a:off x="323850" y="2133600"/>
            <a:ext cx="4819650" cy="4535488"/>
          </a:xfrm>
        </p:spPr>
        <p:txBody>
          <a:bodyPr/>
          <a:lstStyle/>
          <a:p>
            <a:pPr marL="0" indent="268288" algn="just" eaLnBrk="1" hangingPunct="1">
              <a:lnSpc>
                <a:spcPct val="90000"/>
              </a:lnSpc>
              <a:buFontTx/>
              <a:buNone/>
            </a:pPr>
            <a:r>
              <a:rPr lang="ru-RU" sz="2400" b="1" smtClean="0">
                <a:latin typeface="Times New Roman" pitchFamily="18" charset="0"/>
              </a:rPr>
              <a:t>Опубликованная статья, вышедший в эфир сюжет в идеале находят живой отклик в сердцах людей. Читатели, радиослушатели, телезрители нередко пишут в редакцию письма, звонят, оставляют комментарии на форумах онлайн-изданий. Журналист обязан отслеживать мнение аудитории, а при возникновении правовых споров быть готовым отстаивать свою точку зрения в суде.</a:t>
            </a:r>
          </a:p>
        </p:txBody>
      </p:sp>
      <p:pic>
        <p:nvPicPr>
          <p:cNvPr id="29698" name="Picture 4" descr="5"/>
          <p:cNvPicPr>
            <a:picLocks noChangeAspect="1" noChangeArrowheads="1"/>
          </p:cNvPicPr>
          <p:nvPr/>
        </p:nvPicPr>
        <p:blipFill>
          <a:blip r:embed="rId2"/>
          <a:srcRect/>
          <a:stretch>
            <a:fillRect/>
          </a:stretch>
        </p:blipFill>
        <p:spPr bwMode="auto">
          <a:xfrm>
            <a:off x="5292725" y="3068638"/>
            <a:ext cx="3527425" cy="2635250"/>
          </a:xfrm>
          <a:prstGeom prst="rect">
            <a:avLst/>
          </a:prstGeom>
          <a:noFill/>
          <a:ln w="9525">
            <a:noFill/>
            <a:miter lim="800000"/>
            <a:headEnd/>
            <a:tailEnd/>
          </a:ln>
        </p:spPr>
      </p:pic>
      <p:pic>
        <p:nvPicPr>
          <p:cNvPr id="21508" name="Picture 6"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sp>
        <p:nvSpPr>
          <p:cNvPr id="29700" name="WordArt 8" descr="Бумажный пакет"/>
          <p:cNvSpPr>
            <a:spLocks noChangeArrowheads="1" noChangeShapeType="1" noTextEdit="1"/>
          </p:cNvSpPr>
          <p:nvPr/>
        </p:nvSpPr>
        <p:spPr bwMode="auto">
          <a:xfrm>
            <a:off x="179388" y="188913"/>
            <a:ext cx="3744912" cy="1655762"/>
          </a:xfrm>
          <a:prstGeom prst="rect">
            <a:avLst/>
          </a:prstGeom>
        </p:spPr>
        <p:txBody>
          <a:bodyPr wrap="none" fromWordArt="1">
            <a:prstTxWarp prst="textCascadeUp">
              <a:avLst>
                <a:gd name="adj" fmla="val 74949"/>
              </a:avLst>
            </a:prstTxWarp>
            <a:scene3d>
              <a:camera prst="legacyPerspectiveTopLeft">
                <a:rot lat="0" lon="20519982"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4"/>
                  <a:srcRect/>
                  <a:tile tx="0" ty="0" sx="100000" sy="100000" flip="none" algn="tl"/>
                </a:blipFill>
                <a:latin typeface="Times New Roman"/>
                <a:cs typeface="Times New Roman"/>
              </a:rPr>
              <a:t>ОБРАТНАЯ </a:t>
            </a:r>
          </a:p>
          <a:p>
            <a:pPr algn="ctr"/>
            <a:r>
              <a:rPr lang="ru-RU" sz="3600" b="1" kern="10">
                <a:ln w="9525">
                  <a:round/>
                  <a:headEnd/>
                  <a:tailEnd/>
                </a:ln>
                <a:blipFill dpi="0" rotWithShape="0">
                  <a:blip r:embed="rId4"/>
                  <a:srcRect/>
                  <a:tile tx="0" ty="0" sx="100000" sy="100000" flip="none" algn="tl"/>
                </a:blipFill>
                <a:latin typeface="Times New Roman"/>
                <a:cs typeface="Times New Roman"/>
              </a:rPr>
              <a:t>СВЯЗЬ</a:t>
            </a:r>
          </a:p>
        </p:txBody>
      </p:sp>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5724525" y="5949950"/>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6804025" y="594995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29700"/>
                                        </p:tgtEl>
                                        <p:attrNameLst>
                                          <p:attrName>style.visibility</p:attrName>
                                        </p:attrNameLst>
                                      </p:cBhvr>
                                      <p:to>
                                        <p:strVal val="visible"/>
                                      </p:to>
                                    </p:set>
                                    <p:anim calcmode="lin" valueType="num">
                                      <p:cBhvr>
                                        <p:cTn id="7" dur="500" decel="50000" fill="hold">
                                          <p:stCondLst>
                                            <p:cond delay="0"/>
                                          </p:stCondLst>
                                        </p:cTn>
                                        <p:tgtEl>
                                          <p:spTgt spid="2970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970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9700"/>
                                        </p:tgtEl>
                                        <p:attrNameLst>
                                          <p:attrName>ppt_w</p:attrName>
                                        </p:attrNameLst>
                                      </p:cBhvr>
                                      <p:tavLst>
                                        <p:tav tm="0">
                                          <p:val>
                                            <p:strVal val="#ppt_w*.05"/>
                                          </p:val>
                                        </p:tav>
                                        <p:tav tm="100000">
                                          <p:val>
                                            <p:strVal val="#ppt_w"/>
                                          </p:val>
                                        </p:tav>
                                      </p:tavLst>
                                    </p:anim>
                                    <p:anim calcmode="lin" valueType="num">
                                      <p:cBhvr>
                                        <p:cTn id="10" dur="1000" fill="hold"/>
                                        <p:tgtEl>
                                          <p:spTgt spid="2970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970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970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970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9700"/>
                                        </p:tgtEl>
                                      </p:cBhvr>
                                    </p:animEffect>
                                  </p:childTnLst>
                                </p:cTn>
                              </p:par>
                            </p:childTnLst>
                          </p:cTn>
                        </p:par>
                        <p:par>
                          <p:cTn id="15" fill="hold">
                            <p:stCondLst>
                              <p:cond delay="1000"/>
                            </p:stCondLst>
                            <p:childTnLst>
                              <p:par>
                                <p:cTn id="16" presetID="53" presetClass="entr" presetSubtype="0" fill="hold" nodeType="afterEffect">
                                  <p:stCondLst>
                                    <p:cond delay="0"/>
                                  </p:stCondLst>
                                  <p:childTnLst>
                                    <p:set>
                                      <p:cBhvr>
                                        <p:cTn id="17" dur="1" fill="hold">
                                          <p:stCondLst>
                                            <p:cond delay="0"/>
                                          </p:stCondLst>
                                        </p:cTn>
                                        <p:tgtEl>
                                          <p:spTgt spid="29697">
                                            <p:txEl>
                                              <p:pRg st="0" end="0"/>
                                            </p:txEl>
                                          </p:spTgt>
                                        </p:tgtEl>
                                        <p:attrNameLst>
                                          <p:attrName>style.visibility</p:attrName>
                                        </p:attrNameLst>
                                      </p:cBhvr>
                                      <p:to>
                                        <p:strVal val="visible"/>
                                      </p:to>
                                    </p:set>
                                    <p:anim calcmode="lin" valueType="num">
                                      <p:cBhvr>
                                        <p:cTn id="18" dur="500" fill="hold"/>
                                        <p:tgtEl>
                                          <p:spTgt spid="29697">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29697">
                                            <p:txEl>
                                              <p:pRg st="0" end="0"/>
                                            </p:txEl>
                                          </p:spTgt>
                                        </p:tgtEl>
                                        <p:attrNameLst>
                                          <p:attrName>ppt_h</p:attrName>
                                        </p:attrNameLst>
                                      </p:cBhvr>
                                      <p:tavLst>
                                        <p:tav tm="0">
                                          <p:val>
                                            <p:fltVal val="0"/>
                                          </p:val>
                                        </p:tav>
                                        <p:tav tm="100000">
                                          <p:val>
                                            <p:strVal val="#ppt_h"/>
                                          </p:val>
                                        </p:tav>
                                      </p:tavLst>
                                    </p:anim>
                                    <p:animEffect transition="in" filter="fade">
                                      <p:cBhvr>
                                        <p:cTn id="20" dur="500"/>
                                        <p:tgtEl>
                                          <p:spTgt spid="29697">
                                            <p:txEl>
                                              <p:pRg st="0" end="0"/>
                                            </p:txEl>
                                          </p:spTgt>
                                        </p:tgtEl>
                                      </p:cBhvr>
                                    </p:animEffect>
                                  </p:childTnLst>
                                </p:cTn>
                              </p:par>
                            </p:childTnLst>
                          </p:cTn>
                        </p:par>
                        <p:par>
                          <p:cTn id="21" fill="hold">
                            <p:stCondLst>
                              <p:cond delay="1500"/>
                            </p:stCondLst>
                            <p:childTnLst>
                              <p:par>
                                <p:cTn id="22" presetID="31" presetClass="entr" presetSubtype="0" fill="hold" nodeType="afterEffect">
                                  <p:stCondLst>
                                    <p:cond delay="0"/>
                                  </p:stCondLst>
                                  <p:iterate type="lt">
                                    <p:tmPct val="5000"/>
                                  </p:iterate>
                                  <p:childTnLst>
                                    <p:set>
                                      <p:cBhvr>
                                        <p:cTn id="23" dur="1" fill="hold">
                                          <p:stCondLst>
                                            <p:cond delay="0"/>
                                          </p:stCondLst>
                                        </p:cTn>
                                        <p:tgtEl>
                                          <p:spTgt spid="29698"/>
                                        </p:tgtEl>
                                        <p:attrNameLst>
                                          <p:attrName>style.visibility</p:attrName>
                                        </p:attrNameLst>
                                      </p:cBhvr>
                                      <p:to>
                                        <p:strVal val="visible"/>
                                      </p:to>
                                    </p:set>
                                    <p:anim calcmode="lin" valueType="num">
                                      <p:cBhvr>
                                        <p:cTn id="24" dur="1000" fill="hold"/>
                                        <p:tgtEl>
                                          <p:spTgt spid="29698"/>
                                        </p:tgtEl>
                                        <p:attrNameLst>
                                          <p:attrName>ppt_w</p:attrName>
                                        </p:attrNameLst>
                                      </p:cBhvr>
                                      <p:tavLst>
                                        <p:tav tm="0">
                                          <p:val>
                                            <p:fltVal val="0"/>
                                          </p:val>
                                        </p:tav>
                                        <p:tav tm="100000">
                                          <p:val>
                                            <p:strVal val="#ppt_w"/>
                                          </p:val>
                                        </p:tav>
                                      </p:tavLst>
                                    </p:anim>
                                    <p:anim calcmode="lin" valueType="num">
                                      <p:cBhvr>
                                        <p:cTn id="25" dur="1000" fill="hold"/>
                                        <p:tgtEl>
                                          <p:spTgt spid="29698"/>
                                        </p:tgtEl>
                                        <p:attrNameLst>
                                          <p:attrName>ppt_h</p:attrName>
                                        </p:attrNameLst>
                                      </p:cBhvr>
                                      <p:tavLst>
                                        <p:tav tm="0">
                                          <p:val>
                                            <p:fltVal val="0"/>
                                          </p:val>
                                        </p:tav>
                                        <p:tav tm="100000">
                                          <p:val>
                                            <p:strVal val="#ppt_h"/>
                                          </p:val>
                                        </p:tav>
                                      </p:tavLst>
                                    </p:anim>
                                    <p:anim calcmode="lin" valueType="num">
                                      <p:cBhvr>
                                        <p:cTn id="26" dur="1000" fill="hold"/>
                                        <p:tgtEl>
                                          <p:spTgt spid="29698"/>
                                        </p:tgtEl>
                                        <p:attrNameLst>
                                          <p:attrName>style.rotation</p:attrName>
                                        </p:attrNameLst>
                                      </p:cBhvr>
                                      <p:tavLst>
                                        <p:tav tm="0">
                                          <p:val>
                                            <p:fltVal val="90"/>
                                          </p:val>
                                        </p:tav>
                                        <p:tav tm="100000">
                                          <p:val>
                                            <p:fltVal val="0"/>
                                          </p:val>
                                        </p:tav>
                                      </p:tavLst>
                                    </p:anim>
                                    <p:animEffect transition="in" filter="fade">
                                      <p:cBhvr>
                                        <p:cTn id="27" dur="1000"/>
                                        <p:tgtEl>
                                          <p:spTgt spid="296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Grp="1" noChangeArrowheads="1"/>
          </p:cNvSpPr>
          <p:nvPr>
            <p:ph type="body" idx="1"/>
          </p:nvPr>
        </p:nvSpPr>
        <p:spPr>
          <a:xfrm>
            <a:off x="0" y="2060575"/>
            <a:ext cx="3744913" cy="4608513"/>
          </a:xfrm>
        </p:spPr>
        <p:txBody>
          <a:bodyPr/>
          <a:lstStyle/>
          <a:p>
            <a:pPr marL="88900" indent="357188">
              <a:lnSpc>
                <a:spcPct val="90000"/>
              </a:lnSpc>
              <a:buClr>
                <a:srgbClr val="0000FF"/>
              </a:buClr>
              <a:buFontTx/>
              <a:buAutoNum type="arabicPeriod"/>
            </a:pPr>
            <a:r>
              <a:rPr lang="ru-RU" sz="1700" b="1" smtClean="0">
                <a:latin typeface="Times New Roman" pitchFamily="18" charset="0"/>
                <a:hlinkClick r:id="rId2" action="ppaction://hlinksldjump"/>
              </a:rPr>
              <a:t>Эпиграф</a:t>
            </a:r>
            <a:endParaRPr lang="ru-RU" sz="1700" b="1" smtClean="0">
              <a:latin typeface="Times New Roman" pitchFamily="18" charset="0"/>
            </a:endParaRPr>
          </a:p>
          <a:p>
            <a:pPr marL="88900" indent="357188">
              <a:lnSpc>
                <a:spcPct val="90000"/>
              </a:lnSpc>
              <a:buClr>
                <a:srgbClr val="0000FF"/>
              </a:buClr>
              <a:buFontTx/>
              <a:buAutoNum type="arabicPeriod"/>
            </a:pPr>
            <a:r>
              <a:rPr lang="ru-RU" sz="1700" b="1" smtClean="0">
                <a:latin typeface="Times New Roman" pitchFamily="18" charset="0"/>
              </a:rPr>
              <a:t> </a:t>
            </a:r>
            <a:r>
              <a:rPr lang="ru-RU" sz="1700" b="1" smtClean="0">
                <a:latin typeface="Times New Roman" pitchFamily="18" charset="0"/>
                <a:hlinkClick r:id="rId3" action="ppaction://hlinksldjump"/>
              </a:rPr>
              <a:t>Вступление</a:t>
            </a:r>
            <a:endParaRPr lang="ru-RU" sz="1700" b="1" smtClean="0">
              <a:latin typeface="Times New Roman" pitchFamily="18" charset="0"/>
            </a:endParaRPr>
          </a:p>
          <a:p>
            <a:pPr marL="88900" indent="357188">
              <a:lnSpc>
                <a:spcPct val="90000"/>
              </a:lnSpc>
              <a:buClr>
                <a:srgbClr val="0000FF"/>
              </a:buClr>
              <a:buFontTx/>
              <a:buAutoNum type="arabicPeriod"/>
            </a:pPr>
            <a:r>
              <a:rPr lang="ru-RU" sz="1700" b="1" smtClean="0">
                <a:latin typeface="Times New Roman" pitchFamily="18" charset="0"/>
                <a:hlinkClick r:id="rId4" action="ppaction://hlinksldjump"/>
              </a:rPr>
              <a:t>Функции СМИ</a:t>
            </a:r>
            <a:endParaRPr lang="ru-RU" sz="1700" b="1" smtClean="0">
              <a:latin typeface="Times New Roman" pitchFamily="18" charset="0"/>
            </a:endParaRPr>
          </a:p>
          <a:p>
            <a:pPr marL="88900" indent="357188">
              <a:lnSpc>
                <a:spcPct val="90000"/>
              </a:lnSpc>
              <a:buClr>
                <a:srgbClr val="0000FF"/>
              </a:buClr>
              <a:buFontTx/>
              <a:buAutoNum type="arabicPeriod"/>
            </a:pPr>
            <a:r>
              <a:rPr lang="ru-RU" sz="1700" b="1" smtClean="0">
                <a:latin typeface="Times New Roman" pitchFamily="18" charset="0"/>
                <a:hlinkClick r:id="rId5" action="ppaction://hlinksldjump"/>
              </a:rPr>
              <a:t>Профессия РЕПОРТЕР</a:t>
            </a:r>
            <a:endParaRPr lang="ru-RU" sz="1700" b="1" smtClean="0">
              <a:latin typeface="Times New Roman" pitchFamily="18" charset="0"/>
            </a:endParaRPr>
          </a:p>
          <a:p>
            <a:pPr marL="88900" indent="357188">
              <a:lnSpc>
                <a:spcPct val="90000"/>
              </a:lnSpc>
              <a:buClr>
                <a:srgbClr val="0000FF"/>
              </a:buClr>
              <a:buFontTx/>
              <a:buAutoNum type="arabicPeriod"/>
            </a:pPr>
            <a:r>
              <a:rPr lang="ru-RU" sz="1700" b="1" smtClean="0">
                <a:latin typeface="Times New Roman" pitchFamily="18" charset="0"/>
                <a:hlinkClick r:id="rId6" action="ppaction://hlinksldjump"/>
              </a:rPr>
              <a:t>Профессия  «ЖУРНАЛИСТ»</a:t>
            </a:r>
            <a:endParaRPr lang="ru-RU" sz="1700" b="1" smtClean="0">
              <a:latin typeface="Times New Roman" pitchFamily="18" charset="0"/>
            </a:endParaRPr>
          </a:p>
          <a:p>
            <a:pPr marL="88900" indent="357188">
              <a:lnSpc>
                <a:spcPct val="90000"/>
              </a:lnSpc>
              <a:buClr>
                <a:srgbClr val="0000FF"/>
              </a:buClr>
              <a:buFontTx/>
              <a:buAutoNum type="arabicPeriod"/>
            </a:pPr>
            <a:r>
              <a:rPr lang="ru-RU" sz="1700" b="1" smtClean="0">
                <a:latin typeface="Times New Roman" pitchFamily="18" charset="0"/>
                <a:hlinkClick r:id="rId7" action="ppaction://hlinksldjump"/>
              </a:rPr>
              <a:t>Журналистские специализации</a:t>
            </a:r>
            <a:endParaRPr lang="ru-RU" sz="1700" b="1" smtClean="0">
              <a:latin typeface="Times New Roman" pitchFamily="18" charset="0"/>
            </a:endParaRPr>
          </a:p>
          <a:p>
            <a:pPr marL="88900" indent="357188">
              <a:lnSpc>
                <a:spcPct val="90000"/>
              </a:lnSpc>
              <a:buClr>
                <a:srgbClr val="0000FF"/>
              </a:buClr>
              <a:buFontTx/>
              <a:buNone/>
            </a:pPr>
            <a:r>
              <a:rPr lang="ru-RU" sz="1700" b="1" smtClean="0">
                <a:latin typeface="Times New Roman" pitchFamily="18" charset="0"/>
              </a:rPr>
              <a:t>- </a:t>
            </a:r>
            <a:r>
              <a:rPr lang="ru-RU" sz="1700" b="1" smtClean="0">
                <a:latin typeface="Times New Roman" pitchFamily="18" charset="0"/>
                <a:hlinkClick r:id="rId8" action="ppaction://hlinksldjump"/>
              </a:rPr>
              <a:t>Телевидение</a:t>
            </a:r>
            <a:endParaRPr lang="ru-RU" sz="1700" b="1" smtClean="0">
              <a:latin typeface="Times New Roman" pitchFamily="18" charset="0"/>
            </a:endParaRPr>
          </a:p>
          <a:p>
            <a:pPr marL="88900" indent="357188">
              <a:lnSpc>
                <a:spcPct val="90000"/>
              </a:lnSpc>
              <a:buClr>
                <a:srgbClr val="0000FF"/>
              </a:buClr>
              <a:buFontTx/>
              <a:buNone/>
            </a:pPr>
            <a:r>
              <a:rPr lang="ru-RU" sz="1700" b="1" smtClean="0">
                <a:latin typeface="Times New Roman" pitchFamily="18" charset="0"/>
              </a:rPr>
              <a:t>- </a:t>
            </a:r>
            <a:r>
              <a:rPr lang="ru-RU" sz="1700" b="1" smtClean="0">
                <a:latin typeface="Times New Roman" pitchFamily="18" charset="0"/>
                <a:hlinkClick r:id="rId9" action="ppaction://hlinksldjump"/>
              </a:rPr>
              <a:t>Радио</a:t>
            </a:r>
            <a:endParaRPr lang="ru-RU" sz="1700" b="1" smtClean="0">
              <a:latin typeface="Times New Roman" pitchFamily="18" charset="0"/>
            </a:endParaRPr>
          </a:p>
          <a:p>
            <a:pPr marL="88900" indent="357188">
              <a:lnSpc>
                <a:spcPct val="90000"/>
              </a:lnSpc>
              <a:buClr>
                <a:srgbClr val="0000FF"/>
              </a:buClr>
              <a:buFontTx/>
              <a:buNone/>
            </a:pPr>
            <a:r>
              <a:rPr lang="ru-RU" sz="1700" b="1" smtClean="0">
                <a:latin typeface="Times New Roman" pitchFamily="18" charset="0"/>
              </a:rPr>
              <a:t>- </a:t>
            </a:r>
            <a:r>
              <a:rPr lang="ru-RU" sz="1700" b="1" smtClean="0">
                <a:latin typeface="Times New Roman" pitchFamily="18" charset="0"/>
                <a:hlinkClick r:id="rId10" action="ppaction://hlinksldjump"/>
              </a:rPr>
              <a:t>Газета</a:t>
            </a:r>
            <a:endParaRPr lang="ru-RU" sz="1700" b="1" smtClean="0">
              <a:latin typeface="Times New Roman" pitchFamily="18" charset="0"/>
            </a:endParaRPr>
          </a:p>
          <a:p>
            <a:pPr marL="88900" indent="357188">
              <a:lnSpc>
                <a:spcPct val="90000"/>
              </a:lnSpc>
              <a:buClr>
                <a:srgbClr val="0000FF"/>
              </a:buClr>
              <a:buFontTx/>
              <a:buNone/>
            </a:pPr>
            <a:r>
              <a:rPr lang="ru-RU" sz="1700" b="1" smtClean="0">
                <a:latin typeface="Times New Roman" pitchFamily="18" charset="0"/>
              </a:rPr>
              <a:t>- </a:t>
            </a:r>
            <a:r>
              <a:rPr lang="ru-RU" sz="1700" b="1" smtClean="0">
                <a:latin typeface="Times New Roman" pitchFamily="18" charset="0"/>
                <a:hlinkClick r:id="rId11" action="ppaction://hlinksldjump"/>
              </a:rPr>
              <a:t>Интернет</a:t>
            </a:r>
            <a:endParaRPr lang="ru-RU" sz="1700" b="1" smtClean="0">
              <a:latin typeface="Times New Roman" pitchFamily="18" charset="0"/>
            </a:endParaRPr>
          </a:p>
          <a:p>
            <a:pPr marL="88900" indent="357188">
              <a:lnSpc>
                <a:spcPct val="90000"/>
              </a:lnSpc>
              <a:buClr>
                <a:srgbClr val="0000FF"/>
              </a:buClr>
              <a:buFontTx/>
              <a:buAutoNum type="arabicPeriod" startAt="7"/>
            </a:pPr>
            <a:r>
              <a:rPr lang="ru-RU" sz="1700" b="1" smtClean="0">
                <a:latin typeface="Times New Roman" pitchFamily="18" charset="0"/>
                <a:hlinkClick r:id="rId12" action="ppaction://hlinksldjump"/>
              </a:rPr>
              <a:t>Другие классификации журналистики</a:t>
            </a:r>
            <a:endParaRPr lang="ru-RU" sz="1700" b="1" smtClean="0">
              <a:latin typeface="Times New Roman" pitchFamily="18" charset="0"/>
            </a:endParaRPr>
          </a:p>
          <a:p>
            <a:pPr marL="88900" indent="357188">
              <a:lnSpc>
                <a:spcPct val="90000"/>
              </a:lnSpc>
              <a:buClr>
                <a:srgbClr val="0000FF"/>
              </a:buClr>
              <a:buFontTx/>
              <a:buAutoNum type="arabicPeriod" startAt="7"/>
            </a:pPr>
            <a:r>
              <a:rPr lang="ru-RU" sz="1700" b="1" smtClean="0">
                <a:latin typeface="Times New Roman" pitchFamily="18" charset="0"/>
                <a:hlinkClick r:id="rId13" action="ppaction://hlinksldjump"/>
              </a:rPr>
              <a:t>Стрингер</a:t>
            </a:r>
            <a:endParaRPr lang="ru-RU" sz="1700" b="1" smtClean="0">
              <a:latin typeface="Times New Roman" pitchFamily="18" charset="0"/>
            </a:endParaRPr>
          </a:p>
          <a:p>
            <a:pPr marL="88900" indent="357188">
              <a:lnSpc>
                <a:spcPct val="90000"/>
              </a:lnSpc>
              <a:buClr>
                <a:srgbClr val="0000FF"/>
              </a:buClr>
              <a:buFontTx/>
              <a:buAutoNum type="arabicPeriod" startAt="7"/>
            </a:pPr>
            <a:r>
              <a:rPr lang="ru-RU" sz="1700" b="1" smtClean="0">
                <a:latin typeface="Times New Roman" pitchFamily="18" charset="0"/>
                <a:hlinkClick r:id="rId14" action="ppaction://hlinksldjump"/>
              </a:rPr>
              <a:t>Три способа получения информации</a:t>
            </a:r>
            <a:endParaRPr lang="ru-RU" sz="1700" b="1" smtClean="0">
              <a:latin typeface="Times New Roman" pitchFamily="18" charset="0"/>
            </a:endParaRPr>
          </a:p>
          <a:p>
            <a:pPr marL="88900" indent="357188">
              <a:lnSpc>
                <a:spcPct val="90000"/>
              </a:lnSpc>
              <a:buClr>
                <a:srgbClr val="0000FF"/>
              </a:buClr>
              <a:buFontTx/>
              <a:buAutoNum type="arabicPeriod" startAt="7"/>
            </a:pPr>
            <a:r>
              <a:rPr lang="ru-RU" sz="1700" b="1" smtClean="0">
                <a:latin typeface="Times New Roman" pitchFamily="18" charset="0"/>
                <a:hlinkClick r:id="rId15" action="ppaction://hlinksldjump"/>
              </a:rPr>
              <a:t>Наблюдение</a:t>
            </a:r>
            <a:endParaRPr lang="ru-RU" sz="1700" b="1" smtClean="0">
              <a:latin typeface="Times New Roman" pitchFamily="18" charset="0"/>
            </a:endParaRPr>
          </a:p>
        </p:txBody>
      </p:sp>
      <p:sp>
        <p:nvSpPr>
          <p:cNvPr id="16386" name="WordArt 4" descr="Бумажный пакет"/>
          <p:cNvSpPr>
            <a:spLocks noChangeArrowheads="1" noChangeShapeType="1" noTextEdit="1"/>
          </p:cNvSpPr>
          <p:nvPr/>
        </p:nvSpPr>
        <p:spPr bwMode="auto">
          <a:xfrm>
            <a:off x="250825" y="188913"/>
            <a:ext cx="3381375" cy="803275"/>
          </a:xfrm>
          <a:prstGeom prst="rect">
            <a:avLst/>
          </a:prstGeom>
        </p:spPr>
        <p:txBody>
          <a:bodyPr wrap="none" fromWordArt="1">
            <a:prstTxWarp prst="textCascadeUp">
              <a:avLst>
                <a:gd name="adj" fmla="val 84782"/>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16"/>
                  <a:srcRect/>
                  <a:tile tx="0" ty="0" sx="100000" sy="100000" flip="none" algn="tl"/>
                </a:blipFill>
                <a:latin typeface="Times New Roman"/>
                <a:cs typeface="Times New Roman"/>
              </a:rPr>
              <a:t>СОДЕРЖАНИЕ</a:t>
            </a:r>
          </a:p>
        </p:txBody>
      </p:sp>
      <p:sp>
        <p:nvSpPr>
          <p:cNvPr id="16387" name="Rectangle 5"/>
          <p:cNvSpPr>
            <a:spLocks noChangeArrowheads="1"/>
          </p:cNvSpPr>
          <p:nvPr/>
        </p:nvSpPr>
        <p:spPr bwMode="auto">
          <a:xfrm>
            <a:off x="4140200" y="2060575"/>
            <a:ext cx="3744913" cy="4608513"/>
          </a:xfrm>
          <a:prstGeom prst="rect">
            <a:avLst/>
          </a:prstGeom>
          <a:noFill/>
          <a:ln w="9525">
            <a:noFill/>
            <a:miter lim="800000"/>
            <a:headEnd/>
            <a:tailEnd/>
          </a:ln>
        </p:spPr>
        <p:txBody>
          <a:bodyPr/>
          <a:lstStyle/>
          <a:p>
            <a:pPr marL="533400" indent="-533400" eaLnBrk="0" hangingPunct="0">
              <a:spcBef>
                <a:spcPct val="20000"/>
              </a:spcBef>
              <a:buClr>
                <a:srgbClr val="0000FF"/>
              </a:buClr>
              <a:buFontTx/>
              <a:buAutoNum type="arabicPeriod" startAt="11"/>
            </a:pPr>
            <a:r>
              <a:rPr lang="ru-RU" sz="1700" b="1">
                <a:latin typeface="Times New Roman" pitchFamily="18" charset="0"/>
                <a:hlinkClick r:id="rId17" action="ppaction://hlinksldjump"/>
              </a:rPr>
              <a:t>Интервью</a:t>
            </a:r>
            <a:endParaRPr lang="ru-RU" sz="1700" b="1">
              <a:latin typeface="Times New Roman" pitchFamily="18" charset="0"/>
            </a:endParaRPr>
          </a:p>
          <a:p>
            <a:pPr marL="533400" indent="-533400" eaLnBrk="0" hangingPunct="0">
              <a:spcBef>
                <a:spcPct val="20000"/>
              </a:spcBef>
              <a:buClr>
                <a:srgbClr val="0000FF"/>
              </a:buClr>
              <a:buFontTx/>
              <a:buAutoNum type="arabicPeriod" startAt="11"/>
            </a:pPr>
            <a:r>
              <a:rPr lang="ru-RU" sz="1700" b="1">
                <a:latin typeface="Times New Roman" pitchFamily="18" charset="0"/>
                <a:hlinkClick r:id="rId18" action="ppaction://hlinksldjump"/>
              </a:rPr>
              <a:t>Документ</a:t>
            </a:r>
            <a:endParaRPr lang="ru-RU" sz="1700" b="1">
              <a:latin typeface="Times New Roman" pitchFamily="18" charset="0"/>
            </a:endParaRPr>
          </a:p>
          <a:p>
            <a:pPr marL="533400" indent="-533400" eaLnBrk="0" hangingPunct="0">
              <a:spcBef>
                <a:spcPct val="20000"/>
              </a:spcBef>
              <a:buClr>
                <a:srgbClr val="0000FF"/>
              </a:buClr>
              <a:buFontTx/>
              <a:buAutoNum type="arabicPeriod" startAt="13"/>
            </a:pPr>
            <a:r>
              <a:rPr lang="ru-RU" sz="1700" b="1">
                <a:latin typeface="Times New Roman" pitchFamily="18" charset="0"/>
                <a:hlinkClick r:id="rId19" action="ppaction://hlinksldjump"/>
              </a:rPr>
              <a:t>Ненормированный рабочий день</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0" action="ppaction://hlinksldjump"/>
              </a:rPr>
              <a:t>Обратная связь</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1" action="ppaction://hlinksldjump"/>
              </a:rPr>
              <a:t>Требования к профессии</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2" action="ppaction://hlinksldjump"/>
              </a:rPr>
              <a:t>Умения и навыки</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3" action="ppaction://hlinksldjump"/>
              </a:rPr>
              <a:t>Кодекс чести журналиста</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4" action="ppaction://hlinksldjump"/>
              </a:rPr>
              <a:t>Плюсы и минусы</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5" action="ppaction://hlinksldjump"/>
              </a:rPr>
              <a:t>Перспективы</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6" action="ppaction://hlinksldjump"/>
              </a:rPr>
              <a:t>Профессиональный риск</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7" action="ppaction://hlinksldjump"/>
              </a:rPr>
              <a:t>Погибшие журналисты</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8" action="ppaction://hlinksldjump"/>
              </a:rPr>
              <a:t>Заключение</a:t>
            </a:r>
            <a:endParaRPr lang="ru-RU" sz="1700" b="1">
              <a:latin typeface="Times New Roman" pitchFamily="18" charset="0"/>
            </a:endParaRPr>
          </a:p>
          <a:p>
            <a:pPr marL="533400" indent="-533400" eaLnBrk="0" hangingPunct="0">
              <a:spcBef>
                <a:spcPct val="20000"/>
              </a:spcBef>
              <a:buClr>
                <a:srgbClr val="0000FF"/>
              </a:buClr>
              <a:buFontTx/>
              <a:buAutoNum type="arabicPeriod" startAt="14"/>
            </a:pPr>
            <a:r>
              <a:rPr lang="ru-RU" sz="1700" b="1">
                <a:latin typeface="Times New Roman" pitchFamily="18" charset="0"/>
                <a:hlinkClick r:id="rId29" action="ppaction://hlinksldjump"/>
              </a:rPr>
              <a:t>Литература и источники</a:t>
            </a:r>
            <a:endParaRPr lang="ru-RU" sz="1700" b="1">
              <a:latin typeface="Times New Roman" pitchFamily="18" charset="0"/>
            </a:endParaRPr>
          </a:p>
          <a:p>
            <a:pPr marL="533400" indent="-533400" eaLnBrk="0" hangingPunct="0">
              <a:spcBef>
                <a:spcPct val="20000"/>
              </a:spcBef>
              <a:buFontTx/>
              <a:buAutoNum type="arabicPeriod" startAt="14"/>
            </a:pPr>
            <a:endParaRPr lang="ru-RU" sz="1700" b="1">
              <a:latin typeface="Times New Roman" pitchFamily="18" charset="0"/>
            </a:endParaRPr>
          </a:p>
          <a:p>
            <a:pPr marL="533400" indent="-533400" eaLnBrk="0" hangingPunct="0">
              <a:spcBef>
                <a:spcPct val="20000"/>
              </a:spcBef>
              <a:buFontTx/>
              <a:buAutoNum type="arabicPeriod" startAt="14"/>
            </a:pPr>
            <a:endParaRPr lang="ru-RU" sz="1700" b="1">
              <a:latin typeface="Times New Roman" pitchFamily="18" charset="0"/>
            </a:endParaRPr>
          </a:p>
        </p:txBody>
      </p:sp>
      <p:sp>
        <p:nvSpPr>
          <p:cNvPr id="13" name="Управляющая кнопка: далее 12">
            <a:hlinkClick r:id="" action="ppaction://hlinkshowjump?jump=nextslide" highlightClick="1"/>
          </p:cNvPr>
          <p:cNvSpPr/>
          <p:nvPr/>
        </p:nvSpPr>
        <p:spPr>
          <a:xfrm>
            <a:off x="8027988" y="5949950"/>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8027988" y="5084763"/>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4103" name="Picture 8" descr="115"/>
          <p:cNvPicPr>
            <a:picLocks noChangeAspect="1" noChangeArrowheads="1" noCrop="1"/>
          </p:cNvPicPr>
          <p:nvPr/>
        </p:nvPicPr>
        <p:blipFill>
          <a:blip r:embed="rId30"/>
          <a:srcRect/>
          <a:stretch>
            <a:fillRect/>
          </a:stretch>
        </p:blipFill>
        <p:spPr bwMode="auto">
          <a:xfrm>
            <a:off x="6372225" y="71438"/>
            <a:ext cx="2111375" cy="2111375"/>
          </a:xfrm>
          <a:prstGeom prst="rect">
            <a:avLst/>
          </a:prstGeom>
          <a:noFill/>
          <a:ln w="9525">
            <a:noFill/>
            <a:miter lim="800000"/>
            <a:headEnd/>
            <a:tailEnd/>
          </a:ln>
        </p:spPr>
      </p:pic>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decel="50000" fill="hold">
                                          <p:stCondLst>
                                            <p:cond delay="0"/>
                                          </p:stCondLst>
                                        </p:cTn>
                                        <p:tgtEl>
                                          <p:spTgt spid="1638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38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386"/>
                                        </p:tgtEl>
                                        <p:attrNameLst>
                                          <p:attrName>ppt_w</p:attrName>
                                        </p:attrNameLst>
                                      </p:cBhvr>
                                      <p:tavLst>
                                        <p:tav tm="0">
                                          <p:val>
                                            <p:strVal val="#ppt_w*.05"/>
                                          </p:val>
                                        </p:tav>
                                        <p:tav tm="100000">
                                          <p:val>
                                            <p:strVal val="#ppt_w"/>
                                          </p:val>
                                        </p:tav>
                                      </p:tavLst>
                                    </p:anim>
                                    <p:anim calcmode="lin" valueType="num">
                                      <p:cBhvr>
                                        <p:cTn id="10" dur="1000" fill="hold"/>
                                        <p:tgtEl>
                                          <p:spTgt spid="1638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38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38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38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386"/>
                                        </p:tgtEl>
                                      </p:cBhvr>
                                    </p:animEffect>
                                  </p:childTnLst>
                                </p:cTn>
                              </p:par>
                              <p:par>
                                <p:cTn id="15" presetID="55" presetClass="entr" presetSubtype="0" fill="hold" nodeType="withEffect">
                                  <p:stCondLst>
                                    <p:cond delay="0"/>
                                  </p:stCondLst>
                                  <p:childTnLst>
                                    <p:set>
                                      <p:cBhvr>
                                        <p:cTn id="16" dur="1" fill="hold">
                                          <p:stCondLst>
                                            <p:cond delay="0"/>
                                          </p:stCondLst>
                                        </p:cTn>
                                        <p:tgtEl>
                                          <p:spTgt spid="16385">
                                            <p:txEl>
                                              <p:pRg st="0" end="0"/>
                                            </p:txEl>
                                          </p:spTgt>
                                        </p:tgtEl>
                                        <p:attrNameLst>
                                          <p:attrName>style.visibility</p:attrName>
                                        </p:attrNameLst>
                                      </p:cBhvr>
                                      <p:to>
                                        <p:strVal val="visible"/>
                                      </p:to>
                                    </p:set>
                                    <p:anim calcmode="lin" valueType="num">
                                      <p:cBhvr>
                                        <p:cTn id="17" dur="1000" fill="hold"/>
                                        <p:tgtEl>
                                          <p:spTgt spid="16385">
                                            <p:txEl>
                                              <p:pRg st="0" end="0"/>
                                            </p:txEl>
                                          </p:spTgt>
                                        </p:tgtEl>
                                        <p:attrNameLst>
                                          <p:attrName>ppt_w</p:attrName>
                                        </p:attrNameLst>
                                      </p:cBhvr>
                                      <p:tavLst>
                                        <p:tav tm="0">
                                          <p:val>
                                            <p:strVal val="#ppt_w*0.70"/>
                                          </p:val>
                                        </p:tav>
                                        <p:tav tm="100000">
                                          <p:val>
                                            <p:strVal val="#ppt_w"/>
                                          </p:val>
                                        </p:tav>
                                      </p:tavLst>
                                    </p:anim>
                                    <p:anim calcmode="lin" valueType="num">
                                      <p:cBhvr>
                                        <p:cTn id="18" dur="1000" fill="hold"/>
                                        <p:tgtEl>
                                          <p:spTgt spid="16385">
                                            <p:txEl>
                                              <p:pRg st="0" end="0"/>
                                            </p:txEl>
                                          </p:spTgt>
                                        </p:tgtEl>
                                        <p:attrNameLst>
                                          <p:attrName>ppt_h</p:attrName>
                                        </p:attrNameLst>
                                      </p:cBhvr>
                                      <p:tavLst>
                                        <p:tav tm="0">
                                          <p:val>
                                            <p:strVal val="#ppt_h"/>
                                          </p:val>
                                        </p:tav>
                                        <p:tav tm="100000">
                                          <p:val>
                                            <p:strVal val="#ppt_h"/>
                                          </p:val>
                                        </p:tav>
                                      </p:tavLst>
                                    </p:anim>
                                    <p:animEffect transition="in" filter="fade">
                                      <p:cBhvr>
                                        <p:cTn id="19" dur="1000"/>
                                        <p:tgtEl>
                                          <p:spTgt spid="16385">
                                            <p:txEl>
                                              <p:pRg st="0" end="0"/>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16385">
                                            <p:txEl>
                                              <p:pRg st="1" end="1"/>
                                            </p:txEl>
                                          </p:spTgt>
                                        </p:tgtEl>
                                        <p:attrNameLst>
                                          <p:attrName>style.visibility</p:attrName>
                                        </p:attrNameLst>
                                      </p:cBhvr>
                                      <p:to>
                                        <p:strVal val="visible"/>
                                      </p:to>
                                    </p:set>
                                    <p:anim calcmode="lin" valueType="num">
                                      <p:cBhvr>
                                        <p:cTn id="22" dur="1000" fill="hold"/>
                                        <p:tgtEl>
                                          <p:spTgt spid="16385">
                                            <p:txEl>
                                              <p:pRg st="1" end="1"/>
                                            </p:txEl>
                                          </p:spTgt>
                                        </p:tgtEl>
                                        <p:attrNameLst>
                                          <p:attrName>ppt_w</p:attrName>
                                        </p:attrNameLst>
                                      </p:cBhvr>
                                      <p:tavLst>
                                        <p:tav tm="0">
                                          <p:val>
                                            <p:strVal val="#ppt_w*0.70"/>
                                          </p:val>
                                        </p:tav>
                                        <p:tav tm="100000">
                                          <p:val>
                                            <p:strVal val="#ppt_w"/>
                                          </p:val>
                                        </p:tav>
                                      </p:tavLst>
                                    </p:anim>
                                    <p:anim calcmode="lin" valueType="num">
                                      <p:cBhvr>
                                        <p:cTn id="23" dur="1000" fill="hold"/>
                                        <p:tgtEl>
                                          <p:spTgt spid="16385">
                                            <p:txEl>
                                              <p:pRg st="1" end="1"/>
                                            </p:txEl>
                                          </p:spTgt>
                                        </p:tgtEl>
                                        <p:attrNameLst>
                                          <p:attrName>ppt_h</p:attrName>
                                        </p:attrNameLst>
                                      </p:cBhvr>
                                      <p:tavLst>
                                        <p:tav tm="0">
                                          <p:val>
                                            <p:strVal val="#ppt_h"/>
                                          </p:val>
                                        </p:tav>
                                        <p:tav tm="100000">
                                          <p:val>
                                            <p:strVal val="#ppt_h"/>
                                          </p:val>
                                        </p:tav>
                                      </p:tavLst>
                                    </p:anim>
                                    <p:animEffect transition="in" filter="fade">
                                      <p:cBhvr>
                                        <p:cTn id="24" dur="1000"/>
                                        <p:tgtEl>
                                          <p:spTgt spid="16385">
                                            <p:txEl>
                                              <p:pRg st="1" end="1"/>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16385">
                                            <p:txEl>
                                              <p:pRg st="2" end="2"/>
                                            </p:txEl>
                                          </p:spTgt>
                                        </p:tgtEl>
                                        <p:attrNameLst>
                                          <p:attrName>style.visibility</p:attrName>
                                        </p:attrNameLst>
                                      </p:cBhvr>
                                      <p:to>
                                        <p:strVal val="visible"/>
                                      </p:to>
                                    </p:set>
                                    <p:anim calcmode="lin" valueType="num">
                                      <p:cBhvr>
                                        <p:cTn id="27" dur="1000" fill="hold"/>
                                        <p:tgtEl>
                                          <p:spTgt spid="16385">
                                            <p:txEl>
                                              <p:pRg st="2" end="2"/>
                                            </p:txEl>
                                          </p:spTgt>
                                        </p:tgtEl>
                                        <p:attrNameLst>
                                          <p:attrName>ppt_w</p:attrName>
                                        </p:attrNameLst>
                                      </p:cBhvr>
                                      <p:tavLst>
                                        <p:tav tm="0">
                                          <p:val>
                                            <p:strVal val="#ppt_w*0.70"/>
                                          </p:val>
                                        </p:tav>
                                        <p:tav tm="100000">
                                          <p:val>
                                            <p:strVal val="#ppt_w"/>
                                          </p:val>
                                        </p:tav>
                                      </p:tavLst>
                                    </p:anim>
                                    <p:anim calcmode="lin" valueType="num">
                                      <p:cBhvr>
                                        <p:cTn id="28" dur="1000" fill="hold"/>
                                        <p:tgtEl>
                                          <p:spTgt spid="16385">
                                            <p:txEl>
                                              <p:pRg st="2" end="2"/>
                                            </p:txEl>
                                          </p:spTgt>
                                        </p:tgtEl>
                                        <p:attrNameLst>
                                          <p:attrName>ppt_h</p:attrName>
                                        </p:attrNameLst>
                                      </p:cBhvr>
                                      <p:tavLst>
                                        <p:tav tm="0">
                                          <p:val>
                                            <p:strVal val="#ppt_h"/>
                                          </p:val>
                                        </p:tav>
                                        <p:tav tm="100000">
                                          <p:val>
                                            <p:strVal val="#ppt_h"/>
                                          </p:val>
                                        </p:tav>
                                      </p:tavLst>
                                    </p:anim>
                                    <p:animEffect transition="in" filter="fade">
                                      <p:cBhvr>
                                        <p:cTn id="29" dur="1000"/>
                                        <p:tgtEl>
                                          <p:spTgt spid="16385">
                                            <p:txEl>
                                              <p:pRg st="2" end="2"/>
                                            </p:txEl>
                                          </p:spTgt>
                                        </p:tgtEl>
                                      </p:cBhvr>
                                    </p:animEffect>
                                  </p:childTnLst>
                                </p:cTn>
                              </p:par>
                              <p:par>
                                <p:cTn id="30" presetID="55" presetClass="entr" presetSubtype="0" fill="hold" nodeType="withEffect">
                                  <p:stCondLst>
                                    <p:cond delay="0"/>
                                  </p:stCondLst>
                                  <p:childTnLst>
                                    <p:set>
                                      <p:cBhvr>
                                        <p:cTn id="31" dur="1" fill="hold">
                                          <p:stCondLst>
                                            <p:cond delay="0"/>
                                          </p:stCondLst>
                                        </p:cTn>
                                        <p:tgtEl>
                                          <p:spTgt spid="16385">
                                            <p:txEl>
                                              <p:pRg st="3" end="3"/>
                                            </p:txEl>
                                          </p:spTgt>
                                        </p:tgtEl>
                                        <p:attrNameLst>
                                          <p:attrName>style.visibility</p:attrName>
                                        </p:attrNameLst>
                                      </p:cBhvr>
                                      <p:to>
                                        <p:strVal val="visible"/>
                                      </p:to>
                                    </p:set>
                                    <p:anim calcmode="lin" valueType="num">
                                      <p:cBhvr>
                                        <p:cTn id="32" dur="1000" fill="hold"/>
                                        <p:tgtEl>
                                          <p:spTgt spid="16385">
                                            <p:txEl>
                                              <p:pRg st="3" end="3"/>
                                            </p:txEl>
                                          </p:spTgt>
                                        </p:tgtEl>
                                        <p:attrNameLst>
                                          <p:attrName>ppt_w</p:attrName>
                                        </p:attrNameLst>
                                      </p:cBhvr>
                                      <p:tavLst>
                                        <p:tav tm="0">
                                          <p:val>
                                            <p:strVal val="#ppt_w*0.70"/>
                                          </p:val>
                                        </p:tav>
                                        <p:tav tm="100000">
                                          <p:val>
                                            <p:strVal val="#ppt_w"/>
                                          </p:val>
                                        </p:tav>
                                      </p:tavLst>
                                    </p:anim>
                                    <p:anim calcmode="lin" valueType="num">
                                      <p:cBhvr>
                                        <p:cTn id="33" dur="1000" fill="hold"/>
                                        <p:tgtEl>
                                          <p:spTgt spid="16385">
                                            <p:txEl>
                                              <p:pRg st="3" end="3"/>
                                            </p:txEl>
                                          </p:spTgt>
                                        </p:tgtEl>
                                        <p:attrNameLst>
                                          <p:attrName>ppt_h</p:attrName>
                                        </p:attrNameLst>
                                      </p:cBhvr>
                                      <p:tavLst>
                                        <p:tav tm="0">
                                          <p:val>
                                            <p:strVal val="#ppt_h"/>
                                          </p:val>
                                        </p:tav>
                                        <p:tav tm="100000">
                                          <p:val>
                                            <p:strVal val="#ppt_h"/>
                                          </p:val>
                                        </p:tav>
                                      </p:tavLst>
                                    </p:anim>
                                    <p:animEffect transition="in" filter="fade">
                                      <p:cBhvr>
                                        <p:cTn id="34" dur="1000"/>
                                        <p:tgtEl>
                                          <p:spTgt spid="16385">
                                            <p:txEl>
                                              <p:pRg st="3" end="3"/>
                                            </p:txEl>
                                          </p:spTgt>
                                        </p:tgtEl>
                                      </p:cBhvr>
                                    </p:animEffect>
                                  </p:childTnLst>
                                </p:cTn>
                              </p:par>
                              <p:par>
                                <p:cTn id="35" presetID="55" presetClass="entr" presetSubtype="0" fill="hold" nodeType="withEffect">
                                  <p:stCondLst>
                                    <p:cond delay="0"/>
                                  </p:stCondLst>
                                  <p:childTnLst>
                                    <p:set>
                                      <p:cBhvr>
                                        <p:cTn id="36" dur="1" fill="hold">
                                          <p:stCondLst>
                                            <p:cond delay="0"/>
                                          </p:stCondLst>
                                        </p:cTn>
                                        <p:tgtEl>
                                          <p:spTgt spid="16385">
                                            <p:txEl>
                                              <p:pRg st="4" end="4"/>
                                            </p:txEl>
                                          </p:spTgt>
                                        </p:tgtEl>
                                        <p:attrNameLst>
                                          <p:attrName>style.visibility</p:attrName>
                                        </p:attrNameLst>
                                      </p:cBhvr>
                                      <p:to>
                                        <p:strVal val="visible"/>
                                      </p:to>
                                    </p:set>
                                    <p:anim calcmode="lin" valueType="num">
                                      <p:cBhvr>
                                        <p:cTn id="37" dur="1000" fill="hold"/>
                                        <p:tgtEl>
                                          <p:spTgt spid="16385">
                                            <p:txEl>
                                              <p:pRg st="4" end="4"/>
                                            </p:txEl>
                                          </p:spTgt>
                                        </p:tgtEl>
                                        <p:attrNameLst>
                                          <p:attrName>ppt_w</p:attrName>
                                        </p:attrNameLst>
                                      </p:cBhvr>
                                      <p:tavLst>
                                        <p:tav tm="0">
                                          <p:val>
                                            <p:strVal val="#ppt_w*0.70"/>
                                          </p:val>
                                        </p:tav>
                                        <p:tav tm="100000">
                                          <p:val>
                                            <p:strVal val="#ppt_w"/>
                                          </p:val>
                                        </p:tav>
                                      </p:tavLst>
                                    </p:anim>
                                    <p:anim calcmode="lin" valueType="num">
                                      <p:cBhvr>
                                        <p:cTn id="38" dur="1000" fill="hold"/>
                                        <p:tgtEl>
                                          <p:spTgt spid="16385">
                                            <p:txEl>
                                              <p:pRg st="4" end="4"/>
                                            </p:txEl>
                                          </p:spTgt>
                                        </p:tgtEl>
                                        <p:attrNameLst>
                                          <p:attrName>ppt_h</p:attrName>
                                        </p:attrNameLst>
                                      </p:cBhvr>
                                      <p:tavLst>
                                        <p:tav tm="0">
                                          <p:val>
                                            <p:strVal val="#ppt_h"/>
                                          </p:val>
                                        </p:tav>
                                        <p:tav tm="100000">
                                          <p:val>
                                            <p:strVal val="#ppt_h"/>
                                          </p:val>
                                        </p:tav>
                                      </p:tavLst>
                                    </p:anim>
                                    <p:animEffect transition="in" filter="fade">
                                      <p:cBhvr>
                                        <p:cTn id="39" dur="1000"/>
                                        <p:tgtEl>
                                          <p:spTgt spid="16385">
                                            <p:txEl>
                                              <p:pRg st="4" end="4"/>
                                            </p:txEl>
                                          </p:spTgt>
                                        </p:tgtEl>
                                      </p:cBhvr>
                                    </p:animEffect>
                                  </p:childTnLst>
                                </p:cTn>
                              </p:par>
                              <p:par>
                                <p:cTn id="40" presetID="55" presetClass="entr" presetSubtype="0" fill="hold" nodeType="withEffect">
                                  <p:stCondLst>
                                    <p:cond delay="0"/>
                                  </p:stCondLst>
                                  <p:childTnLst>
                                    <p:set>
                                      <p:cBhvr>
                                        <p:cTn id="41" dur="1" fill="hold">
                                          <p:stCondLst>
                                            <p:cond delay="0"/>
                                          </p:stCondLst>
                                        </p:cTn>
                                        <p:tgtEl>
                                          <p:spTgt spid="16385">
                                            <p:txEl>
                                              <p:pRg st="5" end="5"/>
                                            </p:txEl>
                                          </p:spTgt>
                                        </p:tgtEl>
                                        <p:attrNameLst>
                                          <p:attrName>style.visibility</p:attrName>
                                        </p:attrNameLst>
                                      </p:cBhvr>
                                      <p:to>
                                        <p:strVal val="visible"/>
                                      </p:to>
                                    </p:set>
                                    <p:anim calcmode="lin" valueType="num">
                                      <p:cBhvr>
                                        <p:cTn id="42" dur="1000" fill="hold"/>
                                        <p:tgtEl>
                                          <p:spTgt spid="16385">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16385">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16385">
                                            <p:txEl>
                                              <p:pRg st="5" end="5"/>
                                            </p:txEl>
                                          </p:spTgt>
                                        </p:tgtEl>
                                      </p:cBhvr>
                                    </p:animEffect>
                                  </p:childTnLst>
                                </p:cTn>
                              </p:par>
                              <p:par>
                                <p:cTn id="45" presetID="55" presetClass="entr" presetSubtype="0" fill="hold" nodeType="withEffect">
                                  <p:stCondLst>
                                    <p:cond delay="0"/>
                                  </p:stCondLst>
                                  <p:childTnLst>
                                    <p:set>
                                      <p:cBhvr>
                                        <p:cTn id="46" dur="1" fill="hold">
                                          <p:stCondLst>
                                            <p:cond delay="0"/>
                                          </p:stCondLst>
                                        </p:cTn>
                                        <p:tgtEl>
                                          <p:spTgt spid="16385">
                                            <p:txEl>
                                              <p:pRg st="6" end="6"/>
                                            </p:txEl>
                                          </p:spTgt>
                                        </p:tgtEl>
                                        <p:attrNameLst>
                                          <p:attrName>style.visibility</p:attrName>
                                        </p:attrNameLst>
                                      </p:cBhvr>
                                      <p:to>
                                        <p:strVal val="visible"/>
                                      </p:to>
                                    </p:set>
                                    <p:anim calcmode="lin" valueType="num">
                                      <p:cBhvr>
                                        <p:cTn id="47" dur="1000" fill="hold"/>
                                        <p:tgtEl>
                                          <p:spTgt spid="16385">
                                            <p:txEl>
                                              <p:pRg st="6" end="6"/>
                                            </p:txEl>
                                          </p:spTgt>
                                        </p:tgtEl>
                                        <p:attrNameLst>
                                          <p:attrName>ppt_w</p:attrName>
                                        </p:attrNameLst>
                                      </p:cBhvr>
                                      <p:tavLst>
                                        <p:tav tm="0">
                                          <p:val>
                                            <p:strVal val="#ppt_w*0.70"/>
                                          </p:val>
                                        </p:tav>
                                        <p:tav tm="100000">
                                          <p:val>
                                            <p:strVal val="#ppt_w"/>
                                          </p:val>
                                        </p:tav>
                                      </p:tavLst>
                                    </p:anim>
                                    <p:anim calcmode="lin" valueType="num">
                                      <p:cBhvr>
                                        <p:cTn id="48" dur="1000" fill="hold"/>
                                        <p:tgtEl>
                                          <p:spTgt spid="16385">
                                            <p:txEl>
                                              <p:pRg st="6" end="6"/>
                                            </p:txEl>
                                          </p:spTgt>
                                        </p:tgtEl>
                                        <p:attrNameLst>
                                          <p:attrName>ppt_h</p:attrName>
                                        </p:attrNameLst>
                                      </p:cBhvr>
                                      <p:tavLst>
                                        <p:tav tm="0">
                                          <p:val>
                                            <p:strVal val="#ppt_h"/>
                                          </p:val>
                                        </p:tav>
                                        <p:tav tm="100000">
                                          <p:val>
                                            <p:strVal val="#ppt_h"/>
                                          </p:val>
                                        </p:tav>
                                      </p:tavLst>
                                    </p:anim>
                                    <p:animEffect transition="in" filter="fade">
                                      <p:cBhvr>
                                        <p:cTn id="49" dur="1000"/>
                                        <p:tgtEl>
                                          <p:spTgt spid="16385">
                                            <p:txEl>
                                              <p:pRg st="6" end="6"/>
                                            </p:txEl>
                                          </p:spTgt>
                                        </p:tgtEl>
                                      </p:cBhvr>
                                    </p:animEffect>
                                  </p:childTnLst>
                                </p:cTn>
                              </p:par>
                              <p:par>
                                <p:cTn id="50" presetID="55" presetClass="entr" presetSubtype="0" fill="hold" nodeType="withEffect">
                                  <p:stCondLst>
                                    <p:cond delay="0"/>
                                  </p:stCondLst>
                                  <p:childTnLst>
                                    <p:set>
                                      <p:cBhvr>
                                        <p:cTn id="51" dur="1" fill="hold">
                                          <p:stCondLst>
                                            <p:cond delay="0"/>
                                          </p:stCondLst>
                                        </p:cTn>
                                        <p:tgtEl>
                                          <p:spTgt spid="16385">
                                            <p:txEl>
                                              <p:pRg st="7" end="7"/>
                                            </p:txEl>
                                          </p:spTgt>
                                        </p:tgtEl>
                                        <p:attrNameLst>
                                          <p:attrName>style.visibility</p:attrName>
                                        </p:attrNameLst>
                                      </p:cBhvr>
                                      <p:to>
                                        <p:strVal val="visible"/>
                                      </p:to>
                                    </p:set>
                                    <p:anim calcmode="lin" valueType="num">
                                      <p:cBhvr>
                                        <p:cTn id="52" dur="1000" fill="hold"/>
                                        <p:tgtEl>
                                          <p:spTgt spid="16385">
                                            <p:txEl>
                                              <p:pRg st="7" end="7"/>
                                            </p:txEl>
                                          </p:spTgt>
                                        </p:tgtEl>
                                        <p:attrNameLst>
                                          <p:attrName>ppt_w</p:attrName>
                                        </p:attrNameLst>
                                      </p:cBhvr>
                                      <p:tavLst>
                                        <p:tav tm="0">
                                          <p:val>
                                            <p:strVal val="#ppt_w*0.70"/>
                                          </p:val>
                                        </p:tav>
                                        <p:tav tm="100000">
                                          <p:val>
                                            <p:strVal val="#ppt_w"/>
                                          </p:val>
                                        </p:tav>
                                      </p:tavLst>
                                    </p:anim>
                                    <p:anim calcmode="lin" valueType="num">
                                      <p:cBhvr>
                                        <p:cTn id="53" dur="1000" fill="hold"/>
                                        <p:tgtEl>
                                          <p:spTgt spid="16385">
                                            <p:txEl>
                                              <p:pRg st="7" end="7"/>
                                            </p:txEl>
                                          </p:spTgt>
                                        </p:tgtEl>
                                        <p:attrNameLst>
                                          <p:attrName>ppt_h</p:attrName>
                                        </p:attrNameLst>
                                      </p:cBhvr>
                                      <p:tavLst>
                                        <p:tav tm="0">
                                          <p:val>
                                            <p:strVal val="#ppt_h"/>
                                          </p:val>
                                        </p:tav>
                                        <p:tav tm="100000">
                                          <p:val>
                                            <p:strVal val="#ppt_h"/>
                                          </p:val>
                                        </p:tav>
                                      </p:tavLst>
                                    </p:anim>
                                    <p:animEffect transition="in" filter="fade">
                                      <p:cBhvr>
                                        <p:cTn id="54" dur="1000"/>
                                        <p:tgtEl>
                                          <p:spTgt spid="16385">
                                            <p:txEl>
                                              <p:pRg st="7" end="7"/>
                                            </p:txEl>
                                          </p:spTgt>
                                        </p:tgtEl>
                                      </p:cBhvr>
                                    </p:animEffect>
                                  </p:childTnLst>
                                </p:cTn>
                              </p:par>
                              <p:par>
                                <p:cTn id="55" presetID="55" presetClass="entr" presetSubtype="0" fill="hold" nodeType="withEffect">
                                  <p:stCondLst>
                                    <p:cond delay="0"/>
                                  </p:stCondLst>
                                  <p:childTnLst>
                                    <p:set>
                                      <p:cBhvr>
                                        <p:cTn id="56" dur="1" fill="hold">
                                          <p:stCondLst>
                                            <p:cond delay="0"/>
                                          </p:stCondLst>
                                        </p:cTn>
                                        <p:tgtEl>
                                          <p:spTgt spid="16385">
                                            <p:txEl>
                                              <p:pRg st="8" end="8"/>
                                            </p:txEl>
                                          </p:spTgt>
                                        </p:tgtEl>
                                        <p:attrNameLst>
                                          <p:attrName>style.visibility</p:attrName>
                                        </p:attrNameLst>
                                      </p:cBhvr>
                                      <p:to>
                                        <p:strVal val="visible"/>
                                      </p:to>
                                    </p:set>
                                    <p:anim calcmode="lin" valueType="num">
                                      <p:cBhvr>
                                        <p:cTn id="57" dur="1000" fill="hold"/>
                                        <p:tgtEl>
                                          <p:spTgt spid="16385">
                                            <p:txEl>
                                              <p:pRg st="8" end="8"/>
                                            </p:txEl>
                                          </p:spTgt>
                                        </p:tgtEl>
                                        <p:attrNameLst>
                                          <p:attrName>ppt_w</p:attrName>
                                        </p:attrNameLst>
                                      </p:cBhvr>
                                      <p:tavLst>
                                        <p:tav tm="0">
                                          <p:val>
                                            <p:strVal val="#ppt_w*0.70"/>
                                          </p:val>
                                        </p:tav>
                                        <p:tav tm="100000">
                                          <p:val>
                                            <p:strVal val="#ppt_w"/>
                                          </p:val>
                                        </p:tav>
                                      </p:tavLst>
                                    </p:anim>
                                    <p:anim calcmode="lin" valueType="num">
                                      <p:cBhvr>
                                        <p:cTn id="58" dur="1000" fill="hold"/>
                                        <p:tgtEl>
                                          <p:spTgt spid="16385">
                                            <p:txEl>
                                              <p:pRg st="8" end="8"/>
                                            </p:txEl>
                                          </p:spTgt>
                                        </p:tgtEl>
                                        <p:attrNameLst>
                                          <p:attrName>ppt_h</p:attrName>
                                        </p:attrNameLst>
                                      </p:cBhvr>
                                      <p:tavLst>
                                        <p:tav tm="0">
                                          <p:val>
                                            <p:strVal val="#ppt_h"/>
                                          </p:val>
                                        </p:tav>
                                        <p:tav tm="100000">
                                          <p:val>
                                            <p:strVal val="#ppt_h"/>
                                          </p:val>
                                        </p:tav>
                                      </p:tavLst>
                                    </p:anim>
                                    <p:animEffect transition="in" filter="fade">
                                      <p:cBhvr>
                                        <p:cTn id="59" dur="1000"/>
                                        <p:tgtEl>
                                          <p:spTgt spid="16385">
                                            <p:txEl>
                                              <p:pRg st="8" end="8"/>
                                            </p:txEl>
                                          </p:spTgt>
                                        </p:tgtEl>
                                      </p:cBhvr>
                                    </p:animEffect>
                                  </p:childTnLst>
                                </p:cTn>
                              </p:par>
                              <p:par>
                                <p:cTn id="60" presetID="55" presetClass="entr" presetSubtype="0" fill="hold" nodeType="withEffect">
                                  <p:stCondLst>
                                    <p:cond delay="0"/>
                                  </p:stCondLst>
                                  <p:childTnLst>
                                    <p:set>
                                      <p:cBhvr>
                                        <p:cTn id="61" dur="1" fill="hold">
                                          <p:stCondLst>
                                            <p:cond delay="0"/>
                                          </p:stCondLst>
                                        </p:cTn>
                                        <p:tgtEl>
                                          <p:spTgt spid="16385">
                                            <p:txEl>
                                              <p:pRg st="9" end="9"/>
                                            </p:txEl>
                                          </p:spTgt>
                                        </p:tgtEl>
                                        <p:attrNameLst>
                                          <p:attrName>style.visibility</p:attrName>
                                        </p:attrNameLst>
                                      </p:cBhvr>
                                      <p:to>
                                        <p:strVal val="visible"/>
                                      </p:to>
                                    </p:set>
                                    <p:anim calcmode="lin" valueType="num">
                                      <p:cBhvr>
                                        <p:cTn id="62" dur="1000" fill="hold"/>
                                        <p:tgtEl>
                                          <p:spTgt spid="16385">
                                            <p:txEl>
                                              <p:pRg st="9" end="9"/>
                                            </p:txEl>
                                          </p:spTgt>
                                        </p:tgtEl>
                                        <p:attrNameLst>
                                          <p:attrName>ppt_w</p:attrName>
                                        </p:attrNameLst>
                                      </p:cBhvr>
                                      <p:tavLst>
                                        <p:tav tm="0">
                                          <p:val>
                                            <p:strVal val="#ppt_w*0.70"/>
                                          </p:val>
                                        </p:tav>
                                        <p:tav tm="100000">
                                          <p:val>
                                            <p:strVal val="#ppt_w"/>
                                          </p:val>
                                        </p:tav>
                                      </p:tavLst>
                                    </p:anim>
                                    <p:anim calcmode="lin" valueType="num">
                                      <p:cBhvr>
                                        <p:cTn id="63" dur="1000" fill="hold"/>
                                        <p:tgtEl>
                                          <p:spTgt spid="16385">
                                            <p:txEl>
                                              <p:pRg st="9" end="9"/>
                                            </p:txEl>
                                          </p:spTgt>
                                        </p:tgtEl>
                                        <p:attrNameLst>
                                          <p:attrName>ppt_h</p:attrName>
                                        </p:attrNameLst>
                                      </p:cBhvr>
                                      <p:tavLst>
                                        <p:tav tm="0">
                                          <p:val>
                                            <p:strVal val="#ppt_h"/>
                                          </p:val>
                                        </p:tav>
                                        <p:tav tm="100000">
                                          <p:val>
                                            <p:strVal val="#ppt_h"/>
                                          </p:val>
                                        </p:tav>
                                      </p:tavLst>
                                    </p:anim>
                                    <p:animEffect transition="in" filter="fade">
                                      <p:cBhvr>
                                        <p:cTn id="64" dur="1000"/>
                                        <p:tgtEl>
                                          <p:spTgt spid="16385">
                                            <p:txEl>
                                              <p:pRg st="9" end="9"/>
                                            </p:txEl>
                                          </p:spTgt>
                                        </p:tgtEl>
                                      </p:cBhvr>
                                    </p:animEffect>
                                  </p:childTnLst>
                                </p:cTn>
                              </p:par>
                              <p:par>
                                <p:cTn id="65" presetID="55" presetClass="entr" presetSubtype="0" fill="hold" nodeType="withEffect">
                                  <p:stCondLst>
                                    <p:cond delay="0"/>
                                  </p:stCondLst>
                                  <p:childTnLst>
                                    <p:set>
                                      <p:cBhvr>
                                        <p:cTn id="66" dur="1" fill="hold">
                                          <p:stCondLst>
                                            <p:cond delay="0"/>
                                          </p:stCondLst>
                                        </p:cTn>
                                        <p:tgtEl>
                                          <p:spTgt spid="16385">
                                            <p:txEl>
                                              <p:pRg st="10" end="10"/>
                                            </p:txEl>
                                          </p:spTgt>
                                        </p:tgtEl>
                                        <p:attrNameLst>
                                          <p:attrName>style.visibility</p:attrName>
                                        </p:attrNameLst>
                                      </p:cBhvr>
                                      <p:to>
                                        <p:strVal val="visible"/>
                                      </p:to>
                                    </p:set>
                                    <p:anim calcmode="lin" valueType="num">
                                      <p:cBhvr>
                                        <p:cTn id="67" dur="1000" fill="hold"/>
                                        <p:tgtEl>
                                          <p:spTgt spid="16385">
                                            <p:txEl>
                                              <p:pRg st="10" end="10"/>
                                            </p:txEl>
                                          </p:spTgt>
                                        </p:tgtEl>
                                        <p:attrNameLst>
                                          <p:attrName>ppt_w</p:attrName>
                                        </p:attrNameLst>
                                      </p:cBhvr>
                                      <p:tavLst>
                                        <p:tav tm="0">
                                          <p:val>
                                            <p:strVal val="#ppt_w*0.70"/>
                                          </p:val>
                                        </p:tav>
                                        <p:tav tm="100000">
                                          <p:val>
                                            <p:strVal val="#ppt_w"/>
                                          </p:val>
                                        </p:tav>
                                      </p:tavLst>
                                    </p:anim>
                                    <p:anim calcmode="lin" valueType="num">
                                      <p:cBhvr>
                                        <p:cTn id="68" dur="1000" fill="hold"/>
                                        <p:tgtEl>
                                          <p:spTgt spid="16385">
                                            <p:txEl>
                                              <p:pRg st="10" end="10"/>
                                            </p:txEl>
                                          </p:spTgt>
                                        </p:tgtEl>
                                        <p:attrNameLst>
                                          <p:attrName>ppt_h</p:attrName>
                                        </p:attrNameLst>
                                      </p:cBhvr>
                                      <p:tavLst>
                                        <p:tav tm="0">
                                          <p:val>
                                            <p:strVal val="#ppt_h"/>
                                          </p:val>
                                        </p:tav>
                                        <p:tav tm="100000">
                                          <p:val>
                                            <p:strVal val="#ppt_h"/>
                                          </p:val>
                                        </p:tav>
                                      </p:tavLst>
                                    </p:anim>
                                    <p:animEffect transition="in" filter="fade">
                                      <p:cBhvr>
                                        <p:cTn id="69" dur="1000"/>
                                        <p:tgtEl>
                                          <p:spTgt spid="16385">
                                            <p:txEl>
                                              <p:pRg st="10" end="10"/>
                                            </p:txEl>
                                          </p:spTgt>
                                        </p:tgtEl>
                                      </p:cBhvr>
                                    </p:animEffect>
                                  </p:childTnLst>
                                </p:cTn>
                              </p:par>
                              <p:par>
                                <p:cTn id="70" presetID="55" presetClass="entr" presetSubtype="0" fill="hold" nodeType="withEffect">
                                  <p:stCondLst>
                                    <p:cond delay="0"/>
                                  </p:stCondLst>
                                  <p:childTnLst>
                                    <p:set>
                                      <p:cBhvr>
                                        <p:cTn id="71" dur="1" fill="hold">
                                          <p:stCondLst>
                                            <p:cond delay="0"/>
                                          </p:stCondLst>
                                        </p:cTn>
                                        <p:tgtEl>
                                          <p:spTgt spid="16385">
                                            <p:txEl>
                                              <p:pRg st="11" end="11"/>
                                            </p:txEl>
                                          </p:spTgt>
                                        </p:tgtEl>
                                        <p:attrNameLst>
                                          <p:attrName>style.visibility</p:attrName>
                                        </p:attrNameLst>
                                      </p:cBhvr>
                                      <p:to>
                                        <p:strVal val="visible"/>
                                      </p:to>
                                    </p:set>
                                    <p:anim calcmode="lin" valueType="num">
                                      <p:cBhvr>
                                        <p:cTn id="72" dur="1000" fill="hold"/>
                                        <p:tgtEl>
                                          <p:spTgt spid="16385">
                                            <p:txEl>
                                              <p:pRg st="11" end="11"/>
                                            </p:txEl>
                                          </p:spTgt>
                                        </p:tgtEl>
                                        <p:attrNameLst>
                                          <p:attrName>ppt_w</p:attrName>
                                        </p:attrNameLst>
                                      </p:cBhvr>
                                      <p:tavLst>
                                        <p:tav tm="0">
                                          <p:val>
                                            <p:strVal val="#ppt_w*0.70"/>
                                          </p:val>
                                        </p:tav>
                                        <p:tav tm="100000">
                                          <p:val>
                                            <p:strVal val="#ppt_w"/>
                                          </p:val>
                                        </p:tav>
                                      </p:tavLst>
                                    </p:anim>
                                    <p:anim calcmode="lin" valueType="num">
                                      <p:cBhvr>
                                        <p:cTn id="73" dur="1000" fill="hold"/>
                                        <p:tgtEl>
                                          <p:spTgt spid="16385">
                                            <p:txEl>
                                              <p:pRg st="11" end="11"/>
                                            </p:txEl>
                                          </p:spTgt>
                                        </p:tgtEl>
                                        <p:attrNameLst>
                                          <p:attrName>ppt_h</p:attrName>
                                        </p:attrNameLst>
                                      </p:cBhvr>
                                      <p:tavLst>
                                        <p:tav tm="0">
                                          <p:val>
                                            <p:strVal val="#ppt_h"/>
                                          </p:val>
                                        </p:tav>
                                        <p:tav tm="100000">
                                          <p:val>
                                            <p:strVal val="#ppt_h"/>
                                          </p:val>
                                        </p:tav>
                                      </p:tavLst>
                                    </p:anim>
                                    <p:animEffect transition="in" filter="fade">
                                      <p:cBhvr>
                                        <p:cTn id="74" dur="1000"/>
                                        <p:tgtEl>
                                          <p:spTgt spid="16385">
                                            <p:txEl>
                                              <p:pRg st="11" end="11"/>
                                            </p:txEl>
                                          </p:spTgt>
                                        </p:tgtEl>
                                      </p:cBhvr>
                                    </p:animEffect>
                                  </p:childTnLst>
                                </p:cTn>
                              </p:par>
                              <p:par>
                                <p:cTn id="75" presetID="55" presetClass="entr" presetSubtype="0" fill="hold" nodeType="withEffect">
                                  <p:stCondLst>
                                    <p:cond delay="0"/>
                                  </p:stCondLst>
                                  <p:childTnLst>
                                    <p:set>
                                      <p:cBhvr>
                                        <p:cTn id="76" dur="1" fill="hold">
                                          <p:stCondLst>
                                            <p:cond delay="0"/>
                                          </p:stCondLst>
                                        </p:cTn>
                                        <p:tgtEl>
                                          <p:spTgt spid="16385">
                                            <p:txEl>
                                              <p:pRg st="12" end="12"/>
                                            </p:txEl>
                                          </p:spTgt>
                                        </p:tgtEl>
                                        <p:attrNameLst>
                                          <p:attrName>style.visibility</p:attrName>
                                        </p:attrNameLst>
                                      </p:cBhvr>
                                      <p:to>
                                        <p:strVal val="visible"/>
                                      </p:to>
                                    </p:set>
                                    <p:anim calcmode="lin" valueType="num">
                                      <p:cBhvr>
                                        <p:cTn id="77" dur="1000" fill="hold"/>
                                        <p:tgtEl>
                                          <p:spTgt spid="16385">
                                            <p:txEl>
                                              <p:pRg st="12" end="12"/>
                                            </p:txEl>
                                          </p:spTgt>
                                        </p:tgtEl>
                                        <p:attrNameLst>
                                          <p:attrName>ppt_w</p:attrName>
                                        </p:attrNameLst>
                                      </p:cBhvr>
                                      <p:tavLst>
                                        <p:tav tm="0">
                                          <p:val>
                                            <p:strVal val="#ppt_w*0.70"/>
                                          </p:val>
                                        </p:tav>
                                        <p:tav tm="100000">
                                          <p:val>
                                            <p:strVal val="#ppt_w"/>
                                          </p:val>
                                        </p:tav>
                                      </p:tavLst>
                                    </p:anim>
                                    <p:anim calcmode="lin" valueType="num">
                                      <p:cBhvr>
                                        <p:cTn id="78" dur="1000" fill="hold"/>
                                        <p:tgtEl>
                                          <p:spTgt spid="16385">
                                            <p:txEl>
                                              <p:pRg st="12" end="12"/>
                                            </p:txEl>
                                          </p:spTgt>
                                        </p:tgtEl>
                                        <p:attrNameLst>
                                          <p:attrName>ppt_h</p:attrName>
                                        </p:attrNameLst>
                                      </p:cBhvr>
                                      <p:tavLst>
                                        <p:tav tm="0">
                                          <p:val>
                                            <p:strVal val="#ppt_h"/>
                                          </p:val>
                                        </p:tav>
                                        <p:tav tm="100000">
                                          <p:val>
                                            <p:strVal val="#ppt_h"/>
                                          </p:val>
                                        </p:tav>
                                      </p:tavLst>
                                    </p:anim>
                                    <p:animEffect transition="in" filter="fade">
                                      <p:cBhvr>
                                        <p:cTn id="79" dur="1000"/>
                                        <p:tgtEl>
                                          <p:spTgt spid="16385">
                                            <p:txEl>
                                              <p:pRg st="12" end="12"/>
                                            </p:txEl>
                                          </p:spTgt>
                                        </p:tgtEl>
                                      </p:cBhvr>
                                    </p:animEffect>
                                  </p:childTnLst>
                                </p:cTn>
                              </p:par>
                              <p:par>
                                <p:cTn id="80" presetID="55" presetClass="entr" presetSubtype="0" fill="hold" nodeType="withEffect">
                                  <p:stCondLst>
                                    <p:cond delay="0"/>
                                  </p:stCondLst>
                                  <p:childTnLst>
                                    <p:set>
                                      <p:cBhvr>
                                        <p:cTn id="81" dur="1" fill="hold">
                                          <p:stCondLst>
                                            <p:cond delay="0"/>
                                          </p:stCondLst>
                                        </p:cTn>
                                        <p:tgtEl>
                                          <p:spTgt spid="16385">
                                            <p:txEl>
                                              <p:pRg st="13" end="13"/>
                                            </p:txEl>
                                          </p:spTgt>
                                        </p:tgtEl>
                                        <p:attrNameLst>
                                          <p:attrName>style.visibility</p:attrName>
                                        </p:attrNameLst>
                                      </p:cBhvr>
                                      <p:to>
                                        <p:strVal val="visible"/>
                                      </p:to>
                                    </p:set>
                                    <p:anim calcmode="lin" valueType="num">
                                      <p:cBhvr>
                                        <p:cTn id="82" dur="1000" fill="hold"/>
                                        <p:tgtEl>
                                          <p:spTgt spid="16385">
                                            <p:txEl>
                                              <p:pRg st="13" end="13"/>
                                            </p:txEl>
                                          </p:spTgt>
                                        </p:tgtEl>
                                        <p:attrNameLst>
                                          <p:attrName>ppt_w</p:attrName>
                                        </p:attrNameLst>
                                      </p:cBhvr>
                                      <p:tavLst>
                                        <p:tav tm="0">
                                          <p:val>
                                            <p:strVal val="#ppt_w*0.70"/>
                                          </p:val>
                                        </p:tav>
                                        <p:tav tm="100000">
                                          <p:val>
                                            <p:strVal val="#ppt_w"/>
                                          </p:val>
                                        </p:tav>
                                      </p:tavLst>
                                    </p:anim>
                                    <p:anim calcmode="lin" valueType="num">
                                      <p:cBhvr>
                                        <p:cTn id="83" dur="1000" fill="hold"/>
                                        <p:tgtEl>
                                          <p:spTgt spid="16385">
                                            <p:txEl>
                                              <p:pRg st="13" end="13"/>
                                            </p:txEl>
                                          </p:spTgt>
                                        </p:tgtEl>
                                        <p:attrNameLst>
                                          <p:attrName>ppt_h</p:attrName>
                                        </p:attrNameLst>
                                      </p:cBhvr>
                                      <p:tavLst>
                                        <p:tav tm="0">
                                          <p:val>
                                            <p:strVal val="#ppt_h"/>
                                          </p:val>
                                        </p:tav>
                                        <p:tav tm="100000">
                                          <p:val>
                                            <p:strVal val="#ppt_h"/>
                                          </p:val>
                                        </p:tav>
                                      </p:tavLst>
                                    </p:anim>
                                    <p:animEffect transition="in" filter="fade">
                                      <p:cBhvr>
                                        <p:cTn id="84" dur="1000"/>
                                        <p:tgtEl>
                                          <p:spTgt spid="16385">
                                            <p:txEl>
                                              <p:pRg st="13" end="13"/>
                                            </p:txEl>
                                          </p:spTgt>
                                        </p:tgtEl>
                                      </p:cBhvr>
                                    </p:animEffect>
                                  </p:childTnLst>
                                </p:cTn>
                              </p:par>
                              <p:par>
                                <p:cTn id="85" presetID="55" presetClass="entr" presetSubtype="0" fill="hold" nodeType="withEffect">
                                  <p:stCondLst>
                                    <p:cond delay="0"/>
                                  </p:stCondLst>
                                  <p:childTnLst>
                                    <p:set>
                                      <p:cBhvr>
                                        <p:cTn id="86" dur="1" fill="hold">
                                          <p:stCondLst>
                                            <p:cond delay="0"/>
                                          </p:stCondLst>
                                        </p:cTn>
                                        <p:tgtEl>
                                          <p:spTgt spid="16387">
                                            <p:txEl>
                                              <p:pRg st="0" end="0"/>
                                            </p:txEl>
                                          </p:spTgt>
                                        </p:tgtEl>
                                        <p:attrNameLst>
                                          <p:attrName>style.visibility</p:attrName>
                                        </p:attrNameLst>
                                      </p:cBhvr>
                                      <p:to>
                                        <p:strVal val="visible"/>
                                      </p:to>
                                    </p:set>
                                    <p:anim calcmode="lin" valueType="num">
                                      <p:cBhvr>
                                        <p:cTn id="87" dur="1000" fill="hold"/>
                                        <p:tgtEl>
                                          <p:spTgt spid="16387">
                                            <p:txEl>
                                              <p:pRg st="0" end="0"/>
                                            </p:txEl>
                                          </p:spTgt>
                                        </p:tgtEl>
                                        <p:attrNameLst>
                                          <p:attrName>ppt_w</p:attrName>
                                        </p:attrNameLst>
                                      </p:cBhvr>
                                      <p:tavLst>
                                        <p:tav tm="0">
                                          <p:val>
                                            <p:strVal val="#ppt_w*0.70"/>
                                          </p:val>
                                        </p:tav>
                                        <p:tav tm="100000">
                                          <p:val>
                                            <p:strVal val="#ppt_w"/>
                                          </p:val>
                                        </p:tav>
                                      </p:tavLst>
                                    </p:anim>
                                    <p:anim calcmode="lin" valueType="num">
                                      <p:cBhvr>
                                        <p:cTn id="88" dur="1000" fill="hold"/>
                                        <p:tgtEl>
                                          <p:spTgt spid="16387">
                                            <p:txEl>
                                              <p:pRg st="0" end="0"/>
                                            </p:txEl>
                                          </p:spTgt>
                                        </p:tgtEl>
                                        <p:attrNameLst>
                                          <p:attrName>ppt_h</p:attrName>
                                        </p:attrNameLst>
                                      </p:cBhvr>
                                      <p:tavLst>
                                        <p:tav tm="0">
                                          <p:val>
                                            <p:strVal val="#ppt_h"/>
                                          </p:val>
                                        </p:tav>
                                        <p:tav tm="100000">
                                          <p:val>
                                            <p:strVal val="#ppt_h"/>
                                          </p:val>
                                        </p:tav>
                                      </p:tavLst>
                                    </p:anim>
                                    <p:animEffect transition="in" filter="fade">
                                      <p:cBhvr>
                                        <p:cTn id="89" dur="1000"/>
                                        <p:tgtEl>
                                          <p:spTgt spid="16387">
                                            <p:txEl>
                                              <p:pRg st="0" end="0"/>
                                            </p:txEl>
                                          </p:spTgt>
                                        </p:tgtEl>
                                      </p:cBhvr>
                                    </p:animEffect>
                                  </p:childTnLst>
                                </p:cTn>
                              </p:par>
                              <p:par>
                                <p:cTn id="90" presetID="55" presetClass="entr" presetSubtype="0" fill="hold" nodeType="withEffect">
                                  <p:stCondLst>
                                    <p:cond delay="0"/>
                                  </p:stCondLst>
                                  <p:childTnLst>
                                    <p:set>
                                      <p:cBhvr>
                                        <p:cTn id="91" dur="1" fill="hold">
                                          <p:stCondLst>
                                            <p:cond delay="0"/>
                                          </p:stCondLst>
                                        </p:cTn>
                                        <p:tgtEl>
                                          <p:spTgt spid="16387">
                                            <p:txEl>
                                              <p:pRg st="1" end="1"/>
                                            </p:txEl>
                                          </p:spTgt>
                                        </p:tgtEl>
                                        <p:attrNameLst>
                                          <p:attrName>style.visibility</p:attrName>
                                        </p:attrNameLst>
                                      </p:cBhvr>
                                      <p:to>
                                        <p:strVal val="visible"/>
                                      </p:to>
                                    </p:set>
                                    <p:anim calcmode="lin" valueType="num">
                                      <p:cBhvr>
                                        <p:cTn id="92" dur="1000" fill="hold"/>
                                        <p:tgtEl>
                                          <p:spTgt spid="16387">
                                            <p:txEl>
                                              <p:pRg st="1" end="1"/>
                                            </p:txEl>
                                          </p:spTgt>
                                        </p:tgtEl>
                                        <p:attrNameLst>
                                          <p:attrName>ppt_w</p:attrName>
                                        </p:attrNameLst>
                                      </p:cBhvr>
                                      <p:tavLst>
                                        <p:tav tm="0">
                                          <p:val>
                                            <p:strVal val="#ppt_w*0.70"/>
                                          </p:val>
                                        </p:tav>
                                        <p:tav tm="100000">
                                          <p:val>
                                            <p:strVal val="#ppt_w"/>
                                          </p:val>
                                        </p:tav>
                                      </p:tavLst>
                                    </p:anim>
                                    <p:anim calcmode="lin" valueType="num">
                                      <p:cBhvr>
                                        <p:cTn id="93" dur="1000" fill="hold"/>
                                        <p:tgtEl>
                                          <p:spTgt spid="16387">
                                            <p:txEl>
                                              <p:pRg st="1" end="1"/>
                                            </p:txEl>
                                          </p:spTgt>
                                        </p:tgtEl>
                                        <p:attrNameLst>
                                          <p:attrName>ppt_h</p:attrName>
                                        </p:attrNameLst>
                                      </p:cBhvr>
                                      <p:tavLst>
                                        <p:tav tm="0">
                                          <p:val>
                                            <p:strVal val="#ppt_h"/>
                                          </p:val>
                                        </p:tav>
                                        <p:tav tm="100000">
                                          <p:val>
                                            <p:strVal val="#ppt_h"/>
                                          </p:val>
                                        </p:tav>
                                      </p:tavLst>
                                    </p:anim>
                                    <p:animEffect transition="in" filter="fade">
                                      <p:cBhvr>
                                        <p:cTn id="94" dur="1000"/>
                                        <p:tgtEl>
                                          <p:spTgt spid="16387">
                                            <p:txEl>
                                              <p:pRg st="1" end="1"/>
                                            </p:txEl>
                                          </p:spTgt>
                                        </p:tgtEl>
                                      </p:cBhvr>
                                    </p:animEffect>
                                  </p:childTnLst>
                                </p:cTn>
                              </p:par>
                              <p:par>
                                <p:cTn id="95" presetID="55" presetClass="entr" presetSubtype="0" fill="hold" nodeType="withEffect">
                                  <p:stCondLst>
                                    <p:cond delay="0"/>
                                  </p:stCondLst>
                                  <p:childTnLst>
                                    <p:set>
                                      <p:cBhvr>
                                        <p:cTn id="96" dur="1" fill="hold">
                                          <p:stCondLst>
                                            <p:cond delay="0"/>
                                          </p:stCondLst>
                                        </p:cTn>
                                        <p:tgtEl>
                                          <p:spTgt spid="16387">
                                            <p:txEl>
                                              <p:pRg st="2" end="2"/>
                                            </p:txEl>
                                          </p:spTgt>
                                        </p:tgtEl>
                                        <p:attrNameLst>
                                          <p:attrName>style.visibility</p:attrName>
                                        </p:attrNameLst>
                                      </p:cBhvr>
                                      <p:to>
                                        <p:strVal val="visible"/>
                                      </p:to>
                                    </p:set>
                                    <p:anim calcmode="lin" valueType="num">
                                      <p:cBhvr>
                                        <p:cTn id="97" dur="1000" fill="hold"/>
                                        <p:tgtEl>
                                          <p:spTgt spid="16387">
                                            <p:txEl>
                                              <p:pRg st="2" end="2"/>
                                            </p:txEl>
                                          </p:spTgt>
                                        </p:tgtEl>
                                        <p:attrNameLst>
                                          <p:attrName>ppt_w</p:attrName>
                                        </p:attrNameLst>
                                      </p:cBhvr>
                                      <p:tavLst>
                                        <p:tav tm="0">
                                          <p:val>
                                            <p:strVal val="#ppt_w*0.70"/>
                                          </p:val>
                                        </p:tav>
                                        <p:tav tm="100000">
                                          <p:val>
                                            <p:strVal val="#ppt_w"/>
                                          </p:val>
                                        </p:tav>
                                      </p:tavLst>
                                    </p:anim>
                                    <p:anim calcmode="lin" valueType="num">
                                      <p:cBhvr>
                                        <p:cTn id="98" dur="1000" fill="hold"/>
                                        <p:tgtEl>
                                          <p:spTgt spid="16387">
                                            <p:txEl>
                                              <p:pRg st="2" end="2"/>
                                            </p:txEl>
                                          </p:spTgt>
                                        </p:tgtEl>
                                        <p:attrNameLst>
                                          <p:attrName>ppt_h</p:attrName>
                                        </p:attrNameLst>
                                      </p:cBhvr>
                                      <p:tavLst>
                                        <p:tav tm="0">
                                          <p:val>
                                            <p:strVal val="#ppt_h"/>
                                          </p:val>
                                        </p:tav>
                                        <p:tav tm="100000">
                                          <p:val>
                                            <p:strVal val="#ppt_h"/>
                                          </p:val>
                                        </p:tav>
                                      </p:tavLst>
                                    </p:anim>
                                    <p:animEffect transition="in" filter="fade">
                                      <p:cBhvr>
                                        <p:cTn id="99" dur="1000"/>
                                        <p:tgtEl>
                                          <p:spTgt spid="16387">
                                            <p:txEl>
                                              <p:pRg st="2" end="2"/>
                                            </p:txEl>
                                          </p:spTgt>
                                        </p:tgtEl>
                                      </p:cBhvr>
                                    </p:animEffect>
                                  </p:childTnLst>
                                </p:cTn>
                              </p:par>
                              <p:par>
                                <p:cTn id="100" presetID="55" presetClass="entr" presetSubtype="0" fill="hold" nodeType="withEffect">
                                  <p:stCondLst>
                                    <p:cond delay="0"/>
                                  </p:stCondLst>
                                  <p:childTnLst>
                                    <p:set>
                                      <p:cBhvr>
                                        <p:cTn id="101" dur="1" fill="hold">
                                          <p:stCondLst>
                                            <p:cond delay="0"/>
                                          </p:stCondLst>
                                        </p:cTn>
                                        <p:tgtEl>
                                          <p:spTgt spid="16387">
                                            <p:txEl>
                                              <p:pRg st="3" end="3"/>
                                            </p:txEl>
                                          </p:spTgt>
                                        </p:tgtEl>
                                        <p:attrNameLst>
                                          <p:attrName>style.visibility</p:attrName>
                                        </p:attrNameLst>
                                      </p:cBhvr>
                                      <p:to>
                                        <p:strVal val="visible"/>
                                      </p:to>
                                    </p:set>
                                    <p:anim calcmode="lin" valueType="num">
                                      <p:cBhvr>
                                        <p:cTn id="102" dur="1000" fill="hold"/>
                                        <p:tgtEl>
                                          <p:spTgt spid="16387">
                                            <p:txEl>
                                              <p:pRg st="3" end="3"/>
                                            </p:txEl>
                                          </p:spTgt>
                                        </p:tgtEl>
                                        <p:attrNameLst>
                                          <p:attrName>ppt_w</p:attrName>
                                        </p:attrNameLst>
                                      </p:cBhvr>
                                      <p:tavLst>
                                        <p:tav tm="0">
                                          <p:val>
                                            <p:strVal val="#ppt_w*0.70"/>
                                          </p:val>
                                        </p:tav>
                                        <p:tav tm="100000">
                                          <p:val>
                                            <p:strVal val="#ppt_w"/>
                                          </p:val>
                                        </p:tav>
                                      </p:tavLst>
                                    </p:anim>
                                    <p:anim calcmode="lin" valueType="num">
                                      <p:cBhvr>
                                        <p:cTn id="103" dur="1000" fill="hold"/>
                                        <p:tgtEl>
                                          <p:spTgt spid="16387">
                                            <p:txEl>
                                              <p:pRg st="3" end="3"/>
                                            </p:txEl>
                                          </p:spTgt>
                                        </p:tgtEl>
                                        <p:attrNameLst>
                                          <p:attrName>ppt_h</p:attrName>
                                        </p:attrNameLst>
                                      </p:cBhvr>
                                      <p:tavLst>
                                        <p:tav tm="0">
                                          <p:val>
                                            <p:strVal val="#ppt_h"/>
                                          </p:val>
                                        </p:tav>
                                        <p:tav tm="100000">
                                          <p:val>
                                            <p:strVal val="#ppt_h"/>
                                          </p:val>
                                        </p:tav>
                                      </p:tavLst>
                                    </p:anim>
                                    <p:animEffect transition="in" filter="fade">
                                      <p:cBhvr>
                                        <p:cTn id="104" dur="1000"/>
                                        <p:tgtEl>
                                          <p:spTgt spid="16387">
                                            <p:txEl>
                                              <p:pRg st="3" end="3"/>
                                            </p:txEl>
                                          </p:spTgt>
                                        </p:tgtEl>
                                      </p:cBhvr>
                                    </p:animEffect>
                                  </p:childTnLst>
                                </p:cTn>
                              </p:par>
                              <p:par>
                                <p:cTn id="105" presetID="55" presetClass="entr" presetSubtype="0" fill="hold" nodeType="withEffect">
                                  <p:stCondLst>
                                    <p:cond delay="0"/>
                                  </p:stCondLst>
                                  <p:childTnLst>
                                    <p:set>
                                      <p:cBhvr>
                                        <p:cTn id="106" dur="1" fill="hold">
                                          <p:stCondLst>
                                            <p:cond delay="0"/>
                                          </p:stCondLst>
                                        </p:cTn>
                                        <p:tgtEl>
                                          <p:spTgt spid="16387">
                                            <p:txEl>
                                              <p:pRg st="4" end="4"/>
                                            </p:txEl>
                                          </p:spTgt>
                                        </p:tgtEl>
                                        <p:attrNameLst>
                                          <p:attrName>style.visibility</p:attrName>
                                        </p:attrNameLst>
                                      </p:cBhvr>
                                      <p:to>
                                        <p:strVal val="visible"/>
                                      </p:to>
                                    </p:set>
                                    <p:anim calcmode="lin" valueType="num">
                                      <p:cBhvr>
                                        <p:cTn id="107" dur="1000" fill="hold"/>
                                        <p:tgtEl>
                                          <p:spTgt spid="16387">
                                            <p:txEl>
                                              <p:pRg st="4" end="4"/>
                                            </p:txEl>
                                          </p:spTgt>
                                        </p:tgtEl>
                                        <p:attrNameLst>
                                          <p:attrName>ppt_w</p:attrName>
                                        </p:attrNameLst>
                                      </p:cBhvr>
                                      <p:tavLst>
                                        <p:tav tm="0">
                                          <p:val>
                                            <p:strVal val="#ppt_w*0.70"/>
                                          </p:val>
                                        </p:tav>
                                        <p:tav tm="100000">
                                          <p:val>
                                            <p:strVal val="#ppt_w"/>
                                          </p:val>
                                        </p:tav>
                                      </p:tavLst>
                                    </p:anim>
                                    <p:anim calcmode="lin" valueType="num">
                                      <p:cBhvr>
                                        <p:cTn id="108" dur="1000" fill="hold"/>
                                        <p:tgtEl>
                                          <p:spTgt spid="16387">
                                            <p:txEl>
                                              <p:pRg st="4" end="4"/>
                                            </p:txEl>
                                          </p:spTgt>
                                        </p:tgtEl>
                                        <p:attrNameLst>
                                          <p:attrName>ppt_h</p:attrName>
                                        </p:attrNameLst>
                                      </p:cBhvr>
                                      <p:tavLst>
                                        <p:tav tm="0">
                                          <p:val>
                                            <p:strVal val="#ppt_h"/>
                                          </p:val>
                                        </p:tav>
                                        <p:tav tm="100000">
                                          <p:val>
                                            <p:strVal val="#ppt_h"/>
                                          </p:val>
                                        </p:tav>
                                      </p:tavLst>
                                    </p:anim>
                                    <p:animEffect transition="in" filter="fade">
                                      <p:cBhvr>
                                        <p:cTn id="109" dur="1000"/>
                                        <p:tgtEl>
                                          <p:spTgt spid="16387">
                                            <p:txEl>
                                              <p:pRg st="4" end="4"/>
                                            </p:txEl>
                                          </p:spTgt>
                                        </p:tgtEl>
                                      </p:cBhvr>
                                    </p:animEffect>
                                  </p:childTnLst>
                                </p:cTn>
                              </p:par>
                              <p:par>
                                <p:cTn id="110" presetID="55" presetClass="entr" presetSubtype="0" fill="hold" nodeType="withEffect">
                                  <p:stCondLst>
                                    <p:cond delay="0"/>
                                  </p:stCondLst>
                                  <p:childTnLst>
                                    <p:set>
                                      <p:cBhvr>
                                        <p:cTn id="111" dur="1" fill="hold">
                                          <p:stCondLst>
                                            <p:cond delay="0"/>
                                          </p:stCondLst>
                                        </p:cTn>
                                        <p:tgtEl>
                                          <p:spTgt spid="16387">
                                            <p:txEl>
                                              <p:pRg st="5" end="5"/>
                                            </p:txEl>
                                          </p:spTgt>
                                        </p:tgtEl>
                                        <p:attrNameLst>
                                          <p:attrName>style.visibility</p:attrName>
                                        </p:attrNameLst>
                                      </p:cBhvr>
                                      <p:to>
                                        <p:strVal val="visible"/>
                                      </p:to>
                                    </p:set>
                                    <p:anim calcmode="lin" valueType="num">
                                      <p:cBhvr>
                                        <p:cTn id="112" dur="1000" fill="hold"/>
                                        <p:tgtEl>
                                          <p:spTgt spid="16387">
                                            <p:txEl>
                                              <p:pRg st="5" end="5"/>
                                            </p:txEl>
                                          </p:spTgt>
                                        </p:tgtEl>
                                        <p:attrNameLst>
                                          <p:attrName>ppt_w</p:attrName>
                                        </p:attrNameLst>
                                      </p:cBhvr>
                                      <p:tavLst>
                                        <p:tav tm="0">
                                          <p:val>
                                            <p:strVal val="#ppt_w*0.70"/>
                                          </p:val>
                                        </p:tav>
                                        <p:tav tm="100000">
                                          <p:val>
                                            <p:strVal val="#ppt_w"/>
                                          </p:val>
                                        </p:tav>
                                      </p:tavLst>
                                    </p:anim>
                                    <p:anim calcmode="lin" valueType="num">
                                      <p:cBhvr>
                                        <p:cTn id="113" dur="1000" fill="hold"/>
                                        <p:tgtEl>
                                          <p:spTgt spid="16387">
                                            <p:txEl>
                                              <p:pRg st="5" end="5"/>
                                            </p:txEl>
                                          </p:spTgt>
                                        </p:tgtEl>
                                        <p:attrNameLst>
                                          <p:attrName>ppt_h</p:attrName>
                                        </p:attrNameLst>
                                      </p:cBhvr>
                                      <p:tavLst>
                                        <p:tav tm="0">
                                          <p:val>
                                            <p:strVal val="#ppt_h"/>
                                          </p:val>
                                        </p:tav>
                                        <p:tav tm="100000">
                                          <p:val>
                                            <p:strVal val="#ppt_h"/>
                                          </p:val>
                                        </p:tav>
                                      </p:tavLst>
                                    </p:anim>
                                    <p:animEffect transition="in" filter="fade">
                                      <p:cBhvr>
                                        <p:cTn id="114" dur="1000"/>
                                        <p:tgtEl>
                                          <p:spTgt spid="16387">
                                            <p:txEl>
                                              <p:pRg st="5" end="5"/>
                                            </p:txEl>
                                          </p:spTgt>
                                        </p:tgtEl>
                                      </p:cBhvr>
                                    </p:animEffect>
                                  </p:childTnLst>
                                </p:cTn>
                              </p:par>
                              <p:par>
                                <p:cTn id="115" presetID="55" presetClass="entr" presetSubtype="0" fill="hold" nodeType="withEffect">
                                  <p:stCondLst>
                                    <p:cond delay="0"/>
                                  </p:stCondLst>
                                  <p:childTnLst>
                                    <p:set>
                                      <p:cBhvr>
                                        <p:cTn id="116" dur="1" fill="hold">
                                          <p:stCondLst>
                                            <p:cond delay="0"/>
                                          </p:stCondLst>
                                        </p:cTn>
                                        <p:tgtEl>
                                          <p:spTgt spid="16387">
                                            <p:txEl>
                                              <p:pRg st="6" end="6"/>
                                            </p:txEl>
                                          </p:spTgt>
                                        </p:tgtEl>
                                        <p:attrNameLst>
                                          <p:attrName>style.visibility</p:attrName>
                                        </p:attrNameLst>
                                      </p:cBhvr>
                                      <p:to>
                                        <p:strVal val="visible"/>
                                      </p:to>
                                    </p:set>
                                    <p:anim calcmode="lin" valueType="num">
                                      <p:cBhvr>
                                        <p:cTn id="117" dur="1000" fill="hold"/>
                                        <p:tgtEl>
                                          <p:spTgt spid="16387">
                                            <p:txEl>
                                              <p:pRg st="6" end="6"/>
                                            </p:txEl>
                                          </p:spTgt>
                                        </p:tgtEl>
                                        <p:attrNameLst>
                                          <p:attrName>ppt_w</p:attrName>
                                        </p:attrNameLst>
                                      </p:cBhvr>
                                      <p:tavLst>
                                        <p:tav tm="0">
                                          <p:val>
                                            <p:strVal val="#ppt_w*0.70"/>
                                          </p:val>
                                        </p:tav>
                                        <p:tav tm="100000">
                                          <p:val>
                                            <p:strVal val="#ppt_w"/>
                                          </p:val>
                                        </p:tav>
                                      </p:tavLst>
                                    </p:anim>
                                    <p:anim calcmode="lin" valueType="num">
                                      <p:cBhvr>
                                        <p:cTn id="118" dur="1000" fill="hold"/>
                                        <p:tgtEl>
                                          <p:spTgt spid="16387">
                                            <p:txEl>
                                              <p:pRg st="6" end="6"/>
                                            </p:txEl>
                                          </p:spTgt>
                                        </p:tgtEl>
                                        <p:attrNameLst>
                                          <p:attrName>ppt_h</p:attrName>
                                        </p:attrNameLst>
                                      </p:cBhvr>
                                      <p:tavLst>
                                        <p:tav tm="0">
                                          <p:val>
                                            <p:strVal val="#ppt_h"/>
                                          </p:val>
                                        </p:tav>
                                        <p:tav tm="100000">
                                          <p:val>
                                            <p:strVal val="#ppt_h"/>
                                          </p:val>
                                        </p:tav>
                                      </p:tavLst>
                                    </p:anim>
                                    <p:animEffect transition="in" filter="fade">
                                      <p:cBhvr>
                                        <p:cTn id="119" dur="1000"/>
                                        <p:tgtEl>
                                          <p:spTgt spid="16387">
                                            <p:txEl>
                                              <p:pRg st="6" end="6"/>
                                            </p:txEl>
                                          </p:spTgt>
                                        </p:tgtEl>
                                      </p:cBhvr>
                                    </p:animEffect>
                                  </p:childTnLst>
                                </p:cTn>
                              </p:par>
                              <p:par>
                                <p:cTn id="120" presetID="55" presetClass="entr" presetSubtype="0" fill="hold" nodeType="withEffect">
                                  <p:stCondLst>
                                    <p:cond delay="0"/>
                                  </p:stCondLst>
                                  <p:childTnLst>
                                    <p:set>
                                      <p:cBhvr>
                                        <p:cTn id="121" dur="1" fill="hold">
                                          <p:stCondLst>
                                            <p:cond delay="0"/>
                                          </p:stCondLst>
                                        </p:cTn>
                                        <p:tgtEl>
                                          <p:spTgt spid="16387">
                                            <p:txEl>
                                              <p:pRg st="7" end="7"/>
                                            </p:txEl>
                                          </p:spTgt>
                                        </p:tgtEl>
                                        <p:attrNameLst>
                                          <p:attrName>style.visibility</p:attrName>
                                        </p:attrNameLst>
                                      </p:cBhvr>
                                      <p:to>
                                        <p:strVal val="visible"/>
                                      </p:to>
                                    </p:set>
                                    <p:anim calcmode="lin" valueType="num">
                                      <p:cBhvr>
                                        <p:cTn id="122" dur="1000" fill="hold"/>
                                        <p:tgtEl>
                                          <p:spTgt spid="16387">
                                            <p:txEl>
                                              <p:pRg st="7" end="7"/>
                                            </p:txEl>
                                          </p:spTgt>
                                        </p:tgtEl>
                                        <p:attrNameLst>
                                          <p:attrName>ppt_w</p:attrName>
                                        </p:attrNameLst>
                                      </p:cBhvr>
                                      <p:tavLst>
                                        <p:tav tm="0">
                                          <p:val>
                                            <p:strVal val="#ppt_w*0.70"/>
                                          </p:val>
                                        </p:tav>
                                        <p:tav tm="100000">
                                          <p:val>
                                            <p:strVal val="#ppt_w"/>
                                          </p:val>
                                        </p:tav>
                                      </p:tavLst>
                                    </p:anim>
                                    <p:anim calcmode="lin" valueType="num">
                                      <p:cBhvr>
                                        <p:cTn id="123" dur="1000" fill="hold"/>
                                        <p:tgtEl>
                                          <p:spTgt spid="16387">
                                            <p:txEl>
                                              <p:pRg st="7" end="7"/>
                                            </p:txEl>
                                          </p:spTgt>
                                        </p:tgtEl>
                                        <p:attrNameLst>
                                          <p:attrName>ppt_h</p:attrName>
                                        </p:attrNameLst>
                                      </p:cBhvr>
                                      <p:tavLst>
                                        <p:tav tm="0">
                                          <p:val>
                                            <p:strVal val="#ppt_h"/>
                                          </p:val>
                                        </p:tav>
                                        <p:tav tm="100000">
                                          <p:val>
                                            <p:strVal val="#ppt_h"/>
                                          </p:val>
                                        </p:tav>
                                      </p:tavLst>
                                    </p:anim>
                                    <p:animEffect transition="in" filter="fade">
                                      <p:cBhvr>
                                        <p:cTn id="124" dur="1000"/>
                                        <p:tgtEl>
                                          <p:spTgt spid="16387">
                                            <p:txEl>
                                              <p:pRg st="7" end="7"/>
                                            </p:txEl>
                                          </p:spTgt>
                                        </p:tgtEl>
                                      </p:cBhvr>
                                    </p:animEffect>
                                  </p:childTnLst>
                                </p:cTn>
                              </p:par>
                              <p:par>
                                <p:cTn id="125" presetID="55" presetClass="entr" presetSubtype="0" fill="hold" nodeType="withEffect">
                                  <p:stCondLst>
                                    <p:cond delay="0"/>
                                  </p:stCondLst>
                                  <p:childTnLst>
                                    <p:set>
                                      <p:cBhvr>
                                        <p:cTn id="126" dur="1" fill="hold">
                                          <p:stCondLst>
                                            <p:cond delay="0"/>
                                          </p:stCondLst>
                                        </p:cTn>
                                        <p:tgtEl>
                                          <p:spTgt spid="16387">
                                            <p:txEl>
                                              <p:pRg st="8" end="8"/>
                                            </p:txEl>
                                          </p:spTgt>
                                        </p:tgtEl>
                                        <p:attrNameLst>
                                          <p:attrName>style.visibility</p:attrName>
                                        </p:attrNameLst>
                                      </p:cBhvr>
                                      <p:to>
                                        <p:strVal val="visible"/>
                                      </p:to>
                                    </p:set>
                                    <p:anim calcmode="lin" valueType="num">
                                      <p:cBhvr>
                                        <p:cTn id="127" dur="1000" fill="hold"/>
                                        <p:tgtEl>
                                          <p:spTgt spid="16387">
                                            <p:txEl>
                                              <p:pRg st="8" end="8"/>
                                            </p:txEl>
                                          </p:spTgt>
                                        </p:tgtEl>
                                        <p:attrNameLst>
                                          <p:attrName>ppt_w</p:attrName>
                                        </p:attrNameLst>
                                      </p:cBhvr>
                                      <p:tavLst>
                                        <p:tav tm="0">
                                          <p:val>
                                            <p:strVal val="#ppt_w*0.70"/>
                                          </p:val>
                                        </p:tav>
                                        <p:tav tm="100000">
                                          <p:val>
                                            <p:strVal val="#ppt_w"/>
                                          </p:val>
                                        </p:tav>
                                      </p:tavLst>
                                    </p:anim>
                                    <p:anim calcmode="lin" valueType="num">
                                      <p:cBhvr>
                                        <p:cTn id="128" dur="1000" fill="hold"/>
                                        <p:tgtEl>
                                          <p:spTgt spid="16387">
                                            <p:txEl>
                                              <p:pRg st="8" end="8"/>
                                            </p:txEl>
                                          </p:spTgt>
                                        </p:tgtEl>
                                        <p:attrNameLst>
                                          <p:attrName>ppt_h</p:attrName>
                                        </p:attrNameLst>
                                      </p:cBhvr>
                                      <p:tavLst>
                                        <p:tav tm="0">
                                          <p:val>
                                            <p:strVal val="#ppt_h"/>
                                          </p:val>
                                        </p:tav>
                                        <p:tav tm="100000">
                                          <p:val>
                                            <p:strVal val="#ppt_h"/>
                                          </p:val>
                                        </p:tav>
                                      </p:tavLst>
                                    </p:anim>
                                    <p:animEffect transition="in" filter="fade">
                                      <p:cBhvr>
                                        <p:cTn id="129" dur="1000"/>
                                        <p:tgtEl>
                                          <p:spTgt spid="16387">
                                            <p:txEl>
                                              <p:pRg st="8" end="8"/>
                                            </p:txEl>
                                          </p:spTgt>
                                        </p:tgtEl>
                                      </p:cBhvr>
                                    </p:animEffect>
                                  </p:childTnLst>
                                </p:cTn>
                              </p:par>
                              <p:par>
                                <p:cTn id="130" presetID="55" presetClass="entr" presetSubtype="0" fill="hold" nodeType="withEffect">
                                  <p:stCondLst>
                                    <p:cond delay="0"/>
                                  </p:stCondLst>
                                  <p:childTnLst>
                                    <p:set>
                                      <p:cBhvr>
                                        <p:cTn id="131" dur="1" fill="hold">
                                          <p:stCondLst>
                                            <p:cond delay="0"/>
                                          </p:stCondLst>
                                        </p:cTn>
                                        <p:tgtEl>
                                          <p:spTgt spid="16387">
                                            <p:txEl>
                                              <p:pRg st="9" end="9"/>
                                            </p:txEl>
                                          </p:spTgt>
                                        </p:tgtEl>
                                        <p:attrNameLst>
                                          <p:attrName>style.visibility</p:attrName>
                                        </p:attrNameLst>
                                      </p:cBhvr>
                                      <p:to>
                                        <p:strVal val="visible"/>
                                      </p:to>
                                    </p:set>
                                    <p:anim calcmode="lin" valueType="num">
                                      <p:cBhvr>
                                        <p:cTn id="132" dur="1000" fill="hold"/>
                                        <p:tgtEl>
                                          <p:spTgt spid="16387">
                                            <p:txEl>
                                              <p:pRg st="9" end="9"/>
                                            </p:txEl>
                                          </p:spTgt>
                                        </p:tgtEl>
                                        <p:attrNameLst>
                                          <p:attrName>ppt_w</p:attrName>
                                        </p:attrNameLst>
                                      </p:cBhvr>
                                      <p:tavLst>
                                        <p:tav tm="0">
                                          <p:val>
                                            <p:strVal val="#ppt_w*0.70"/>
                                          </p:val>
                                        </p:tav>
                                        <p:tav tm="100000">
                                          <p:val>
                                            <p:strVal val="#ppt_w"/>
                                          </p:val>
                                        </p:tav>
                                      </p:tavLst>
                                    </p:anim>
                                    <p:anim calcmode="lin" valueType="num">
                                      <p:cBhvr>
                                        <p:cTn id="133" dur="1000" fill="hold"/>
                                        <p:tgtEl>
                                          <p:spTgt spid="16387">
                                            <p:txEl>
                                              <p:pRg st="9" end="9"/>
                                            </p:txEl>
                                          </p:spTgt>
                                        </p:tgtEl>
                                        <p:attrNameLst>
                                          <p:attrName>ppt_h</p:attrName>
                                        </p:attrNameLst>
                                      </p:cBhvr>
                                      <p:tavLst>
                                        <p:tav tm="0">
                                          <p:val>
                                            <p:strVal val="#ppt_h"/>
                                          </p:val>
                                        </p:tav>
                                        <p:tav tm="100000">
                                          <p:val>
                                            <p:strVal val="#ppt_h"/>
                                          </p:val>
                                        </p:tav>
                                      </p:tavLst>
                                    </p:anim>
                                    <p:animEffect transition="in" filter="fade">
                                      <p:cBhvr>
                                        <p:cTn id="134" dur="1000"/>
                                        <p:tgtEl>
                                          <p:spTgt spid="16387">
                                            <p:txEl>
                                              <p:pRg st="9" end="9"/>
                                            </p:txEl>
                                          </p:spTgt>
                                        </p:tgtEl>
                                      </p:cBhvr>
                                    </p:animEffect>
                                  </p:childTnLst>
                                </p:cTn>
                              </p:par>
                              <p:par>
                                <p:cTn id="135" presetID="55" presetClass="entr" presetSubtype="0" fill="hold" nodeType="withEffect">
                                  <p:stCondLst>
                                    <p:cond delay="0"/>
                                  </p:stCondLst>
                                  <p:childTnLst>
                                    <p:set>
                                      <p:cBhvr>
                                        <p:cTn id="136" dur="1" fill="hold">
                                          <p:stCondLst>
                                            <p:cond delay="0"/>
                                          </p:stCondLst>
                                        </p:cTn>
                                        <p:tgtEl>
                                          <p:spTgt spid="16387">
                                            <p:txEl>
                                              <p:pRg st="10" end="10"/>
                                            </p:txEl>
                                          </p:spTgt>
                                        </p:tgtEl>
                                        <p:attrNameLst>
                                          <p:attrName>style.visibility</p:attrName>
                                        </p:attrNameLst>
                                      </p:cBhvr>
                                      <p:to>
                                        <p:strVal val="visible"/>
                                      </p:to>
                                    </p:set>
                                    <p:anim calcmode="lin" valueType="num">
                                      <p:cBhvr>
                                        <p:cTn id="137" dur="1000" fill="hold"/>
                                        <p:tgtEl>
                                          <p:spTgt spid="16387">
                                            <p:txEl>
                                              <p:pRg st="10" end="10"/>
                                            </p:txEl>
                                          </p:spTgt>
                                        </p:tgtEl>
                                        <p:attrNameLst>
                                          <p:attrName>ppt_w</p:attrName>
                                        </p:attrNameLst>
                                      </p:cBhvr>
                                      <p:tavLst>
                                        <p:tav tm="0">
                                          <p:val>
                                            <p:strVal val="#ppt_w*0.70"/>
                                          </p:val>
                                        </p:tav>
                                        <p:tav tm="100000">
                                          <p:val>
                                            <p:strVal val="#ppt_w"/>
                                          </p:val>
                                        </p:tav>
                                      </p:tavLst>
                                    </p:anim>
                                    <p:anim calcmode="lin" valueType="num">
                                      <p:cBhvr>
                                        <p:cTn id="138" dur="1000" fill="hold"/>
                                        <p:tgtEl>
                                          <p:spTgt spid="16387">
                                            <p:txEl>
                                              <p:pRg st="10" end="10"/>
                                            </p:txEl>
                                          </p:spTgt>
                                        </p:tgtEl>
                                        <p:attrNameLst>
                                          <p:attrName>ppt_h</p:attrName>
                                        </p:attrNameLst>
                                      </p:cBhvr>
                                      <p:tavLst>
                                        <p:tav tm="0">
                                          <p:val>
                                            <p:strVal val="#ppt_h"/>
                                          </p:val>
                                        </p:tav>
                                        <p:tav tm="100000">
                                          <p:val>
                                            <p:strVal val="#ppt_h"/>
                                          </p:val>
                                        </p:tav>
                                      </p:tavLst>
                                    </p:anim>
                                    <p:animEffect transition="in" filter="fade">
                                      <p:cBhvr>
                                        <p:cTn id="139" dur="1000"/>
                                        <p:tgtEl>
                                          <p:spTgt spid="16387">
                                            <p:txEl>
                                              <p:pRg st="10" end="10"/>
                                            </p:txEl>
                                          </p:spTgt>
                                        </p:tgtEl>
                                      </p:cBhvr>
                                    </p:animEffect>
                                  </p:childTnLst>
                                </p:cTn>
                              </p:par>
                              <p:par>
                                <p:cTn id="140" presetID="55" presetClass="entr" presetSubtype="0" fill="hold" nodeType="withEffect">
                                  <p:stCondLst>
                                    <p:cond delay="0"/>
                                  </p:stCondLst>
                                  <p:childTnLst>
                                    <p:set>
                                      <p:cBhvr>
                                        <p:cTn id="141" dur="1" fill="hold">
                                          <p:stCondLst>
                                            <p:cond delay="0"/>
                                          </p:stCondLst>
                                        </p:cTn>
                                        <p:tgtEl>
                                          <p:spTgt spid="16387">
                                            <p:txEl>
                                              <p:pRg st="11" end="11"/>
                                            </p:txEl>
                                          </p:spTgt>
                                        </p:tgtEl>
                                        <p:attrNameLst>
                                          <p:attrName>style.visibility</p:attrName>
                                        </p:attrNameLst>
                                      </p:cBhvr>
                                      <p:to>
                                        <p:strVal val="visible"/>
                                      </p:to>
                                    </p:set>
                                    <p:anim calcmode="lin" valueType="num">
                                      <p:cBhvr>
                                        <p:cTn id="142" dur="1000" fill="hold"/>
                                        <p:tgtEl>
                                          <p:spTgt spid="16387">
                                            <p:txEl>
                                              <p:pRg st="11" end="11"/>
                                            </p:txEl>
                                          </p:spTgt>
                                        </p:tgtEl>
                                        <p:attrNameLst>
                                          <p:attrName>ppt_w</p:attrName>
                                        </p:attrNameLst>
                                      </p:cBhvr>
                                      <p:tavLst>
                                        <p:tav tm="0">
                                          <p:val>
                                            <p:strVal val="#ppt_w*0.70"/>
                                          </p:val>
                                        </p:tav>
                                        <p:tav tm="100000">
                                          <p:val>
                                            <p:strVal val="#ppt_w"/>
                                          </p:val>
                                        </p:tav>
                                      </p:tavLst>
                                    </p:anim>
                                    <p:anim calcmode="lin" valueType="num">
                                      <p:cBhvr>
                                        <p:cTn id="143" dur="1000" fill="hold"/>
                                        <p:tgtEl>
                                          <p:spTgt spid="16387">
                                            <p:txEl>
                                              <p:pRg st="11" end="11"/>
                                            </p:txEl>
                                          </p:spTgt>
                                        </p:tgtEl>
                                        <p:attrNameLst>
                                          <p:attrName>ppt_h</p:attrName>
                                        </p:attrNameLst>
                                      </p:cBhvr>
                                      <p:tavLst>
                                        <p:tav tm="0">
                                          <p:val>
                                            <p:strVal val="#ppt_h"/>
                                          </p:val>
                                        </p:tav>
                                        <p:tav tm="100000">
                                          <p:val>
                                            <p:strVal val="#ppt_h"/>
                                          </p:val>
                                        </p:tav>
                                      </p:tavLst>
                                    </p:anim>
                                    <p:animEffect transition="in" filter="fade">
                                      <p:cBhvr>
                                        <p:cTn id="144" dur="1000"/>
                                        <p:tgtEl>
                                          <p:spTgt spid="16387">
                                            <p:txEl>
                                              <p:pRg st="11" end="11"/>
                                            </p:txEl>
                                          </p:spTgt>
                                        </p:tgtEl>
                                      </p:cBhvr>
                                    </p:animEffect>
                                  </p:childTnLst>
                                </p:cTn>
                              </p:par>
                              <p:par>
                                <p:cTn id="145" presetID="55" presetClass="entr" presetSubtype="0" fill="hold" nodeType="withEffect">
                                  <p:stCondLst>
                                    <p:cond delay="0"/>
                                  </p:stCondLst>
                                  <p:childTnLst>
                                    <p:set>
                                      <p:cBhvr>
                                        <p:cTn id="146" dur="1" fill="hold">
                                          <p:stCondLst>
                                            <p:cond delay="0"/>
                                          </p:stCondLst>
                                        </p:cTn>
                                        <p:tgtEl>
                                          <p:spTgt spid="16387">
                                            <p:txEl>
                                              <p:pRg st="12" end="12"/>
                                            </p:txEl>
                                          </p:spTgt>
                                        </p:tgtEl>
                                        <p:attrNameLst>
                                          <p:attrName>style.visibility</p:attrName>
                                        </p:attrNameLst>
                                      </p:cBhvr>
                                      <p:to>
                                        <p:strVal val="visible"/>
                                      </p:to>
                                    </p:set>
                                    <p:anim calcmode="lin" valueType="num">
                                      <p:cBhvr>
                                        <p:cTn id="147" dur="1000" fill="hold"/>
                                        <p:tgtEl>
                                          <p:spTgt spid="16387">
                                            <p:txEl>
                                              <p:pRg st="12" end="12"/>
                                            </p:txEl>
                                          </p:spTgt>
                                        </p:tgtEl>
                                        <p:attrNameLst>
                                          <p:attrName>ppt_w</p:attrName>
                                        </p:attrNameLst>
                                      </p:cBhvr>
                                      <p:tavLst>
                                        <p:tav tm="0">
                                          <p:val>
                                            <p:strVal val="#ppt_w*0.70"/>
                                          </p:val>
                                        </p:tav>
                                        <p:tav tm="100000">
                                          <p:val>
                                            <p:strVal val="#ppt_w"/>
                                          </p:val>
                                        </p:tav>
                                      </p:tavLst>
                                    </p:anim>
                                    <p:anim calcmode="lin" valueType="num">
                                      <p:cBhvr>
                                        <p:cTn id="148" dur="1000" fill="hold"/>
                                        <p:tgtEl>
                                          <p:spTgt spid="16387">
                                            <p:txEl>
                                              <p:pRg st="12" end="12"/>
                                            </p:txEl>
                                          </p:spTgt>
                                        </p:tgtEl>
                                        <p:attrNameLst>
                                          <p:attrName>ppt_h</p:attrName>
                                        </p:attrNameLst>
                                      </p:cBhvr>
                                      <p:tavLst>
                                        <p:tav tm="0">
                                          <p:val>
                                            <p:strVal val="#ppt_h"/>
                                          </p:val>
                                        </p:tav>
                                        <p:tav tm="100000">
                                          <p:val>
                                            <p:strVal val="#ppt_h"/>
                                          </p:val>
                                        </p:tav>
                                      </p:tavLst>
                                    </p:anim>
                                    <p:animEffect transition="in" filter="fade">
                                      <p:cBhvr>
                                        <p:cTn id="149" dur="1000"/>
                                        <p:tgtEl>
                                          <p:spTgt spid="16387">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noChangeArrowheads="1"/>
          </p:cNvSpPr>
          <p:nvPr>
            <p:ph type="body" idx="1"/>
          </p:nvPr>
        </p:nvSpPr>
        <p:spPr>
          <a:xfrm>
            <a:off x="214313" y="2000250"/>
            <a:ext cx="7464425" cy="4608513"/>
          </a:xfrm>
        </p:spPr>
        <p:txBody>
          <a:bodyPr/>
          <a:lstStyle/>
          <a:p>
            <a:pPr marL="0" indent="268288" algn="just" eaLnBrk="1" hangingPunct="1">
              <a:lnSpc>
                <a:spcPct val="90000"/>
              </a:lnSpc>
              <a:buFontTx/>
              <a:buNone/>
              <a:tabLst>
                <a:tab pos="0" algn="l"/>
              </a:tabLst>
            </a:pPr>
            <a:r>
              <a:rPr lang="ru-RU" sz="2400" b="1" smtClean="0">
                <a:latin typeface="Times New Roman" pitchFamily="18" charset="0"/>
              </a:rPr>
              <a:t>Для соответствия требованиям современного российского медиарынка журналисту необходимы определенные профессиональные качества и навыки.</a:t>
            </a:r>
          </a:p>
          <a:p>
            <a:pPr marL="0" indent="268288" algn="just" eaLnBrk="1" hangingPunct="1">
              <a:lnSpc>
                <a:spcPct val="90000"/>
              </a:lnSpc>
              <a:buFontTx/>
              <a:buNone/>
              <a:tabLst>
                <a:tab pos="0" algn="l"/>
              </a:tabLst>
            </a:pPr>
            <a:r>
              <a:rPr lang="ru-RU" sz="2400" b="1" smtClean="0">
                <a:latin typeface="Times New Roman" pitchFamily="18" charset="0"/>
              </a:rPr>
              <a:t>Он должен уметь оперативно обрабатывать большой поток информации, обладать «нюхом на злободневность», ведь именно в этом кроется залог успешной журналистской карьеры.</a:t>
            </a:r>
          </a:p>
          <a:p>
            <a:pPr marL="0" indent="268288" algn="just" eaLnBrk="1" hangingPunct="1">
              <a:lnSpc>
                <a:spcPct val="90000"/>
              </a:lnSpc>
              <a:buFontTx/>
              <a:buNone/>
              <a:tabLst>
                <a:tab pos="0" algn="l"/>
              </a:tabLst>
            </a:pPr>
            <a:r>
              <a:rPr lang="ru-RU" sz="2400" b="1" smtClean="0">
                <a:latin typeface="Times New Roman" pitchFamily="18" charset="0"/>
              </a:rPr>
              <a:t>Также среди необходимых качеств необходимо назвать коммуникабельность, любознательность, эрудицию, творческие и художественные способности, хорошую память, образное мышление, тактичность, мобильность, стрессоустойчивость, умение работать в команде.</a:t>
            </a:r>
            <a:r>
              <a:rPr lang="ru-RU" sz="2400" smtClean="0"/>
              <a:t> </a:t>
            </a:r>
          </a:p>
        </p:txBody>
      </p:sp>
      <p:pic>
        <p:nvPicPr>
          <p:cNvPr id="30722" name="Picture 4" descr="7"/>
          <p:cNvPicPr>
            <a:picLocks noChangeAspect="1" noChangeArrowheads="1"/>
          </p:cNvPicPr>
          <p:nvPr/>
        </p:nvPicPr>
        <p:blipFill>
          <a:blip r:embed="rId2"/>
          <a:srcRect/>
          <a:stretch>
            <a:fillRect/>
          </a:stretch>
        </p:blipFill>
        <p:spPr bwMode="auto">
          <a:xfrm>
            <a:off x="4643438" y="0"/>
            <a:ext cx="1457325" cy="1916113"/>
          </a:xfrm>
          <a:prstGeom prst="rect">
            <a:avLst/>
          </a:prstGeom>
          <a:noFill/>
          <a:ln w="9525">
            <a:noFill/>
            <a:miter lim="800000"/>
            <a:headEnd/>
            <a:tailEnd/>
          </a:ln>
        </p:spPr>
      </p:pic>
      <p:sp>
        <p:nvSpPr>
          <p:cNvPr id="30723" name="WordArt 5" descr="Бумажный пакет"/>
          <p:cNvSpPr>
            <a:spLocks noChangeArrowheads="1" noChangeShapeType="1" noTextEdit="1"/>
          </p:cNvSpPr>
          <p:nvPr/>
        </p:nvSpPr>
        <p:spPr bwMode="auto">
          <a:xfrm>
            <a:off x="179388" y="260350"/>
            <a:ext cx="4608512" cy="1344613"/>
          </a:xfrm>
          <a:prstGeom prst="rect">
            <a:avLst/>
          </a:prstGeom>
        </p:spPr>
        <p:txBody>
          <a:bodyPr wrap="none" fromWordArt="1">
            <a:prstTxWarp prst="textCascadeUp">
              <a:avLst>
                <a:gd name="adj" fmla="val 84667"/>
              </a:avLst>
            </a:prstTxWarp>
            <a:scene3d>
              <a:camera prst="legacyPerspectiveTopLeft">
                <a:rot lat="0" lon="20519980"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3">
                    <a:alphaModFix amt="35000"/>
                  </a:blip>
                  <a:srcRect/>
                  <a:tile tx="0" ty="0" sx="100000" sy="100000" flip="none" algn="tl"/>
                </a:blipFill>
                <a:latin typeface="Times New Roman"/>
                <a:cs typeface="Times New Roman"/>
              </a:rPr>
              <a:t>ТРЕБОВАНИЯ </a:t>
            </a:r>
          </a:p>
          <a:p>
            <a:pPr algn="ctr"/>
            <a:r>
              <a:rPr lang="ru-RU" sz="3600" b="1" kern="10">
                <a:ln w="9525">
                  <a:round/>
                  <a:headEnd/>
                  <a:tailEnd/>
                </a:ln>
                <a:blipFill dpi="0" rotWithShape="0">
                  <a:blip r:embed="rId3">
                    <a:alphaModFix amt="35000"/>
                  </a:blip>
                  <a:srcRect/>
                  <a:tile tx="0" ty="0" sx="100000" sy="100000" flip="none" algn="tl"/>
                </a:blipFill>
                <a:latin typeface="Times New Roman"/>
                <a:cs typeface="Times New Roman"/>
              </a:rPr>
              <a:t>К  ПРОФЕССИИ</a:t>
            </a:r>
          </a:p>
        </p:txBody>
      </p:sp>
      <p:pic>
        <p:nvPicPr>
          <p:cNvPr id="22533" name="Picture 6" descr="115"/>
          <p:cNvPicPr>
            <a:picLocks noChangeAspect="1" noChangeArrowheads="1" noCrop="1"/>
          </p:cNvPicPr>
          <p:nvPr/>
        </p:nvPicPr>
        <p:blipFill>
          <a:blip r:embed="rId4"/>
          <a:srcRect/>
          <a:stretch>
            <a:fillRect/>
          </a:stretch>
        </p:blipFill>
        <p:spPr bwMode="auto">
          <a:xfrm>
            <a:off x="6372225" y="714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58125" y="43576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7858125" y="514350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0723"/>
                                        </p:tgtEl>
                                        <p:attrNameLst>
                                          <p:attrName>style.visibility</p:attrName>
                                        </p:attrNameLst>
                                      </p:cBhvr>
                                      <p:to>
                                        <p:strVal val="visible"/>
                                      </p:to>
                                    </p:set>
                                    <p:anim calcmode="lin" valueType="num">
                                      <p:cBhvr>
                                        <p:cTn id="7" dur="500" decel="50000" fill="hold">
                                          <p:stCondLst>
                                            <p:cond delay="0"/>
                                          </p:stCondLst>
                                        </p:cTn>
                                        <p:tgtEl>
                                          <p:spTgt spid="3072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072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0723"/>
                                        </p:tgtEl>
                                        <p:attrNameLst>
                                          <p:attrName>ppt_w</p:attrName>
                                        </p:attrNameLst>
                                      </p:cBhvr>
                                      <p:tavLst>
                                        <p:tav tm="0">
                                          <p:val>
                                            <p:strVal val="#ppt_w*.05"/>
                                          </p:val>
                                        </p:tav>
                                        <p:tav tm="100000">
                                          <p:val>
                                            <p:strVal val="#ppt_w"/>
                                          </p:val>
                                        </p:tav>
                                      </p:tavLst>
                                    </p:anim>
                                    <p:anim calcmode="lin" valueType="num">
                                      <p:cBhvr>
                                        <p:cTn id="10" dur="1000" fill="hold"/>
                                        <p:tgtEl>
                                          <p:spTgt spid="3072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072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072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072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0723"/>
                                        </p:tgtEl>
                                      </p:cBhvr>
                                    </p:animEffect>
                                  </p:childTnLst>
                                </p:cTn>
                              </p:par>
                            </p:childTnLst>
                          </p:cTn>
                        </p:par>
                        <p:par>
                          <p:cTn id="15" fill="hold">
                            <p:stCondLst>
                              <p:cond delay="1000"/>
                            </p:stCondLst>
                            <p:childTnLst>
                              <p:par>
                                <p:cTn id="16" presetID="29" presetClass="entr" presetSubtype="0" fill="hold" nodeType="afterEffect">
                                  <p:stCondLst>
                                    <p:cond delay="0"/>
                                  </p:stCondLst>
                                  <p:childTnLst>
                                    <p:set>
                                      <p:cBhvr>
                                        <p:cTn id="17" dur="1" fill="hold">
                                          <p:stCondLst>
                                            <p:cond delay="0"/>
                                          </p:stCondLst>
                                        </p:cTn>
                                        <p:tgtEl>
                                          <p:spTgt spid="30722"/>
                                        </p:tgtEl>
                                        <p:attrNameLst>
                                          <p:attrName>style.visibility</p:attrName>
                                        </p:attrNameLst>
                                      </p:cBhvr>
                                      <p:to>
                                        <p:strVal val="visible"/>
                                      </p:to>
                                    </p:set>
                                    <p:anim calcmode="lin" valueType="num">
                                      <p:cBhvr>
                                        <p:cTn id="18" dur="1000" fill="hold"/>
                                        <p:tgtEl>
                                          <p:spTgt spid="30722"/>
                                        </p:tgtEl>
                                        <p:attrNameLst>
                                          <p:attrName>ppt_x</p:attrName>
                                        </p:attrNameLst>
                                      </p:cBhvr>
                                      <p:tavLst>
                                        <p:tav tm="0">
                                          <p:val>
                                            <p:strVal val="#ppt_x-.2"/>
                                          </p:val>
                                        </p:tav>
                                        <p:tav tm="100000">
                                          <p:val>
                                            <p:strVal val="#ppt_x"/>
                                          </p:val>
                                        </p:tav>
                                      </p:tavLst>
                                    </p:anim>
                                    <p:anim calcmode="lin" valueType="num">
                                      <p:cBhvr>
                                        <p:cTn id="19" dur="1000" fill="hold"/>
                                        <p:tgtEl>
                                          <p:spTgt spid="30722"/>
                                        </p:tgtEl>
                                        <p:attrNameLst>
                                          <p:attrName>ppt_y</p:attrName>
                                        </p:attrNameLst>
                                      </p:cBhvr>
                                      <p:tavLst>
                                        <p:tav tm="0">
                                          <p:val>
                                            <p:strVal val="#ppt_y"/>
                                          </p:val>
                                        </p:tav>
                                        <p:tav tm="100000">
                                          <p:val>
                                            <p:strVal val="#ppt_y"/>
                                          </p:val>
                                        </p:tav>
                                      </p:tavLst>
                                    </p:anim>
                                    <p:animEffect transition="in" filter="wipe(right)" prLst="gradientSize: 0.1">
                                      <p:cBhvr>
                                        <p:cTn id="20" dur="1000"/>
                                        <p:tgtEl>
                                          <p:spTgt spid="30722"/>
                                        </p:tgtEl>
                                      </p:cBhvr>
                                    </p:animEffect>
                                  </p:childTnLst>
                                </p:cTn>
                              </p:par>
                            </p:childTnLst>
                          </p:cTn>
                        </p:par>
                        <p:par>
                          <p:cTn id="21" fill="hold">
                            <p:stCondLst>
                              <p:cond delay="2000"/>
                            </p:stCondLst>
                            <p:childTnLst>
                              <p:par>
                                <p:cTn id="22" presetID="23" presetClass="entr" presetSubtype="16" fill="hold" nodeType="afterEffect">
                                  <p:stCondLst>
                                    <p:cond delay="0"/>
                                  </p:stCondLst>
                                  <p:childTnLst>
                                    <p:set>
                                      <p:cBhvr>
                                        <p:cTn id="23" dur="1" fill="hold">
                                          <p:stCondLst>
                                            <p:cond delay="0"/>
                                          </p:stCondLst>
                                        </p:cTn>
                                        <p:tgtEl>
                                          <p:spTgt spid="30721">
                                            <p:txEl>
                                              <p:pRg st="0" end="0"/>
                                            </p:txEl>
                                          </p:spTgt>
                                        </p:tgtEl>
                                        <p:attrNameLst>
                                          <p:attrName>style.visibility</p:attrName>
                                        </p:attrNameLst>
                                      </p:cBhvr>
                                      <p:to>
                                        <p:strVal val="visible"/>
                                      </p:to>
                                    </p:set>
                                    <p:anim calcmode="lin" valueType="num">
                                      <p:cBhvr>
                                        <p:cTn id="24" dur="500" fill="hold"/>
                                        <p:tgtEl>
                                          <p:spTgt spid="30721">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30721">
                                            <p:txEl>
                                              <p:pRg st="0" end="0"/>
                                            </p:txEl>
                                          </p:spTgt>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30721">
                                            <p:txEl>
                                              <p:pRg st="1" end="1"/>
                                            </p:txEl>
                                          </p:spTgt>
                                        </p:tgtEl>
                                        <p:attrNameLst>
                                          <p:attrName>style.visibility</p:attrName>
                                        </p:attrNameLst>
                                      </p:cBhvr>
                                      <p:to>
                                        <p:strVal val="visible"/>
                                      </p:to>
                                    </p:set>
                                    <p:anim calcmode="lin" valueType="num">
                                      <p:cBhvr>
                                        <p:cTn id="28" dur="500" fill="hold"/>
                                        <p:tgtEl>
                                          <p:spTgt spid="30721">
                                            <p:txEl>
                                              <p:pRg st="1" end="1"/>
                                            </p:txEl>
                                          </p:spTgt>
                                        </p:tgtEl>
                                        <p:attrNameLst>
                                          <p:attrName>ppt_w</p:attrName>
                                        </p:attrNameLst>
                                      </p:cBhvr>
                                      <p:tavLst>
                                        <p:tav tm="0">
                                          <p:val>
                                            <p:fltVal val="0"/>
                                          </p:val>
                                        </p:tav>
                                        <p:tav tm="100000">
                                          <p:val>
                                            <p:strVal val="#ppt_w"/>
                                          </p:val>
                                        </p:tav>
                                      </p:tavLst>
                                    </p:anim>
                                    <p:anim calcmode="lin" valueType="num">
                                      <p:cBhvr>
                                        <p:cTn id="29" dur="500" fill="hold"/>
                                        <p:tgtEl>
                                          <p:spTgt spid="30721">
                                            <p:txEl>
                                              <p:pRg st="1" end="1"/>
                                            </p:txEl>
                                          </p:spTgt>
                                        </p:tgtEl>
                                        <p:attrNameLst>
                                          <p:attrName>ppt_h</p:attrName>
                                        </p:attrNameLst>
                                      </p:cBhvr>
                                      <p:tavLst>
                                        <p:tav tm="0">
                                          <p:val>
                                            <p:fltVal val="0"/>
                                          </p:val>
                                        </p:tav>
                                        <p:tav tm="100000">
                                          <p:val>
                                            <p:strVal val="#ppt_h"/>
                                          </p:val>
                                        </p:tav>
                                      </p:tavLst>
                                    </p:anim>
                                  </p:childTnLst>
                                </p:cTn>
                              </p:par>
                            </p:childTnLst>
                          </p:cTn>
                        </p:par>
                        <p:par>
                          <p:cTn id="30" fill="hold">
                            <p:stCondLst>
                              <p:cond delay="2500"/>
                            </p:stCondLst>
                            <p:childTnLst>
                              <p:par>
                                <p:cTn id="31" presetID="23" presetClass="entr" presetSubtype="16" fill="hold" nodeType="afterEffect">
                                  <p:stCondLst>
                                    <p:cond delay="0"/>
                                  </p:stCondLst>
                                  <p:childTnLst>
                                    <p:set>
                                      <p:cBhvr>
                                        <p:cTn id="32" dur="1" fill="hold">
                                          <p:stCondLst>
                                            <p:cond delay="0"/>
                                          </p:stCondLst>
                                        </p:cTn>
                                        <p:tgtEl>
                                          <p:spTgt spid="30721">
                                            <p:txEl>
                                              <p:pRg st="2" end="2"/>
                                            </p:txEl>
                                          </p:spTgt>
                                        </p:tgtEl>
                                        <p:attrNameLst>
                                          <p:attrName>style.visibility</p:attrName>
                                        </p:attrNameLst>
                                      </p:cBhvr>
                                      <p:to>
                                        <p:strVal val="visible"/>
                                      </p:to>
                                    </p:set>
                                    <p:anim calcmode="lin" valueType="num">
                                      <p:cBhvr>
                                        <p:cTn id="33" dur="500" fill="hold"/>
                                        <p:tgtEl>
                                          <p:spTgt spid="30721">
                                            <p:txEl>
                                              <p:pRg st="2" end="2"/>
                                            </p:txEl>
                                          </p:spTgt>
                                        </p:tgtEl>
                                        <p:attrNameLst>
                                          <p:attrName>ppt_w</p:attrName>
                                        </p:attrNameLst>
                                      </p:cBhvr>
                                      <p:tavLst>
                                        <p:tav tm="0">
                                          <p:val>
                                            <p:fltVal val="0"/>
                                          </p:val>
                                        </p:tav>
                                        <p:tav tm="100000">
                                          <p:val>
                                            <p:strVal val="#ppt_w"/>
                                          </p:val>
                                        </p:tav>
                                      </p:tavLst>
                                    </p:anim>
                                    <p:anim calcmode="lin" valueType="num">
                                      <p:cBhvr>
                                        <p:cTn id="34" dur="500" fill="hold"/>
                                        <p:tgtEl>
                                          <p:spTgt spid="30721">
                                            <p:txEl>
                                              <p:pRg st="2" end="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3"/>
          <p:cNvSpPr>
            <a:spLocks noGrp="1" noChangeArrowheads="1"/>
          </p:cNvSpPr>
          <p:nvPr>
            <p:ph type="body" idx="1"/>
          </p:nvPr>
        </p:nvSpPr>
        <p:spPr>
          <a:xfrm>
            <a:off x="214313" y="2000250"/>
            <a:ext cx="5041900" cy="4679950"/>
          </a:xfrm>
        </p:spPr>
        <p:txBody>
          <a:bodyPr/>
          <a:lstStyle/>
          <a:p>
            <a:pPr marL="0" indent="268288" algn="just" eaLnBrk="1" hangingPunct="1">
              <a:lnSpc>
                <a:spcPct val="90000"/>
              </a:lnSpc>
              <a:buFontTx/>
              <a:buNone/>
            </a:pPr>
            <a:r>
              <a:rPr lang="ru-RU" sz="2200" b="1" smtClean="0">
                <a:latin typeface="Times New Roman" pitchFamily="18" charset="0"/>
              </a:rPr>
              <a:t>В зависимости от специфики СМИ необходимые навыки и умения журналистов могут варьироваться. Так, для теле- и радиорепортера важно иметь четкую дикцию и отличную реакцию, особенно при работе в прямом эфире. Интервьюер и ведущий ток-шоу должны уметь формулировать интересные вопросы, слушать и слышать собеседника, а при необходимости манипулировать им, направлять разговор в нужное русло. От этого напрямую зависит успех статьи или передачи.</a:t>
            </a:r>
            <a:r>
              <a:rPr lang="ru-RU" sz="2000" smtClean="0"/>
              <a:t> </a:t>
            </a:r>
          </a:p>
        </p:txBody>
      </p:sp>
      <p:pic>
        <p:nvPicPr>
          <p:cNvPr id="31746" name="Picture 4" descr="10"/>
          <p:cNvPicPr>
            <a:picLocks noChangeAspect="1" noChangeArrowheads="1"/>
          </p:cNvPicPr>
          <p:nvPr/>
        </p:nvPicPr>
        <p:blipFill>
          <a:blip r:embed="rId2"/>
          <a:srcRect/>
          <a:stretch>
            <a:fillRect/>
          </a:stretch>
        </p:blipFill>
        <p:spPr bwMode="auto">
          <a:xfrm>
            <a:off x="5500688" y="2928938"/>
            <a:ext cx="3482975" cy="2613025"/>
          </a:xfrm>
          <a:prstGeom prst="rect">
            <a:avLst/>
          </a:prstGeom>
          <a:noFill/>
          <a:ln w="9525">
            <a:noFill/>
            <a:miter lim="800000"/>
            <a:headEnd/>
            <a:tailEnd/>
          </a:ln>
        </p:spPr>
      </p:pic>
      <p:sp>
        <p:nvSpPr>
          <p:cNvPr id="31747" name="WordArt 6" descr="Бумажный пакет"/>
          <p:cNvSpPr>
            <a:spLocks noChangeArrowheads="1" noChangeShapeType="1" noTextEdit="1"/>
          </p:cNvSpPr>
          <p:nvPr/>
        </p:nvSpPr>
        <p:spPr bwMode="auto">
          <a:xfrm>
            <a:off x="250825" y="188913"/>
            <a:ext cx="4321175" cy="1511300"/>
          </a:xfrm>
          <a:prstGeom prst="rect">
            <a:avLst/>
          </a:prstGeom>
        </p:spPr>
        <p:txBody>
          <a:bodyPr wrap="none" fromWordArt="1">
            <a:prstTxWarp prst="textCascadeUp">
              <a:avLst>
                <a:gd name="adj" fmla="val 86056"/>
              </a:avLst>
            </a:prstTxWarp>
            <a:scene3d>
              <a:camera prst="legacyPerspectiveTopLeft">
                <a:rot lat="0" lon="20519980"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3"/>
                  <a:srcRect/>
                  <a:tile tx="0" ty="0" sx="100000" sy="100000" flip="none" algn="tl"/>
                </a:blipFill>
                <a:latin typeface="Times New Roman"/>
                <a:cs typeface="Times New Roman"/>
              </a:rPr>
              <a:t>УМЕНИЯ  И </a:t>
            </a:r>
          </a:p>
          <a:p>
            <a:pPr algn="ctr"/>
            <a:r>
              <a:rPr lang="ru-RU" sz="3600" b="1" kern="10">
                <a:ln w="9525">
                  <a:round/>
                  <a:headEnd/>
                  <a:tailEnd/>
                </a:ln>
                <a:blipFill dpi="0" rotWithShape="0">
                  <a:blip r:embed="rId3"/>
                  <a:srcRect/>
                  <a:tile tx="0" ty="0" sx="100000" sy="100000" flip="none" algn="tl"/>
                </a:blipFill>
                <a:latin typeface="Times New Roman"/>
                <a:cs typeface="Times New Roman"/>
              </a:rPr>
              <a:t>НАВЫКИ</a:t>
            </a:r>
          </a:p>
        </p:txBody>
      </p:sp>
      <p:pic>
        <p:nvPicPr>
          <p:cNvPr id="23557" name="Picture 7" descr="115"/>
          <p:cNvPicPr>
            <a:picLocks noChangeAspect="1" noChangeArrowheads="1" noCrop="1"/>
          </p:cNvPicPr>
          <p:nvPr/>
        </p:nvPicPr>
        <p:blipFill>
          <a:blip r:embed="rId4"/>
          <a:srcRect/>
          <a:stretch>
            <a:fillRect/>
          </a:stretch>
        </p:blipFill>
        <p:spPr bwMode="auto">
          <a:xfrm>
            <a:off x="6372225" y="714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5724525" y="5949950"/>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6804025" y="594995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500" decel="50000" fill="hold">
                                          <p:stCondLst>
                                            <p:cond delay="0"/>
                                          </p:stCondLst>
                                        </p:cTn>
                                        <p:tgtEl>
                                          <p:spTgt spid="31747"/>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1747"/>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1747"/>
                                        </p:tgtEl>
                                        <p:attrNameLst>
                                          <p:attrName>ppt_w</p:attrName>
                                        </p:attrNameLst>
                                      </p:cBhvr>
                                      <p:tavLst>
                                        <p:tav tm="0">
                                          <p:val>
                                            <p:strVal val="#ppt_w*.05"/>
                                          </p:val>
                                        </p:tav>
                                        <p:tav tm="100000">
                                          <p:val>
                                            <p:strVal val="#ppt_w"/>
                                          </p:val>
                                        </p:tav>
                                      </p:tavLst>
                                    </p:anim>
                                    <p:anim calcmode="lin" valueType="num">
                                      <p:cBhvr>
                                        <p:cTn id="10" dur="1000" fill="hold"/>
                                        <p:tgtEl>
                                          <p:spTgt spid="31747"/>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1747"/>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1747"/>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1747"/>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1747"/>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31745">
                                            <p:txEl>
                                              <p:pRg st="0" end="0"/>
                                            </p:txEl>
                                          </p:spTgt>
                                        </p:tgtEl>
                                        <p:attrNameLst>
                                          <p:attrName>style.visibility</p:attrName>
                                        </p:attrNameLst>
                                      </p:cBhvr>
                                      <p:to>
                                        <p:strVal val="visible"/>
                                      </p:to>
                                    </p:set>
                                    <p:anim calcmode="lin" valueType="num">
                                      <p:cBhvr>
                                        <p:cTn id="18" dur="1000" fill="hold"/>
                                        <p:tgtEl>
                                          <p:spTgt spid="31745">
                                            <p:txEl>
                                              <p:pRg st="0" end="0"/>
                                            </p:txEl>
                                          </p:spTgt>
                                        </p:tgtEl>
                                        <p:attrNameLst>
                                          <p:attrName>ppt_w</p:attrName>
                                        </p:attrNameLst>
                                      </p:cBhvr>
                                      <p:tavLst>
                                        <p:tav tm="0">
                                          <p:val>
                                            <p:strVal val="#ppt_w*0.70"/>
                                          </p:val>
                                        </p:tav>
                                        <p:tav tm="100000">
                                          <p:val>
                                            <p:strVal val="#ppt_w"/>
                                          </p:val>
                                        </p:tav>
                                      </p:tavLst>
                                    </p:anim>
                                    <p:anim calcmode="lin" valueType="num">
                                      <p:cBhvr>
                                        <p:cTn id="19" dur="1000" fill="hold"/>
                                        <p:tgtEl>
                                          <p:spTgt spid="31745">
                                            <p:txEl>
                                              <p:pRg st="0" end="0"/>
                                            </p:txEl>
                                          </p:spTgt>
                                        </p:tgtEl>
                                        <p:attrNameLst>
                                          <p:attrName>ppt_h</p:attrName>
                                        </p:attrNameLst>
                                      </p:cBhvr>
                                      <p:tavLst>
                                        <p:tav tm="0">
                                          <p:val>
                                            <p:strVal val="#ppt_h"/>
                                          </p:val>
                                        </p:tav>
                                        <p:tav tm="100000">
                                          <p:val>
                                            <p:strVal val="#ppt_h"/>
                                          </p:val>
                                        </p:tav>
                                      </p:tavLst>
                                    </p:anim>
                                    <p:animEffect transition="in" filter="fade">
                                      <p:cBhvr>
                                        <p:cTn id="20" dur="1000"/>
                                        <p:tgtEl>
                                          <p:spTgt spid="31745">
                                            <p:txEl>
                                              <p:pRg st="0" end="0"/>
                                            </p:txEl>
                                          </p:spTgt>
                                        </p:tgtEl>
                                      </p:cBhvr>
                                    </p:animEffect>
                                  </p:childTnLst>
                                </p:cTn>
                              </p:par>
                            </p:childTnLst>
                          </p:cTn>
                        </p:par>
                        <p:par>
                          <p:cTn id="21" fill="hold">
                            <p:stCondLst>
                              <p:cond delay="2000"/>
                            </p:stCondLst>
                            <p:childTnLst>
                              <p:par>
                                <p:cTn id="22" presetID="53" presetClass="entr" presetSubtype="0" fill="hold" nodeType="afterEffect">
                                  <p:stCondLst>
                                    <p:cond delay="0"/>
                                  </p:stCondLst>
                                  <p:childTnLst>
                                    <p:set>
                                      <p:cBhvr>
                                        <p:cTn id="23" dur="1" fill="hold">
                                          <p:stCondLst>
                                            <p:cond delay="0"/>
                                          </p:stCondLst>
                                        </p:cTn>
                                        <p:tgtEl>
                                          <p:spTgt spid="31746"/>
                                        </p:tgtEl>
                                        <p:attrNameLst>
                                          <p:attrName>style.visibility</p:attrName>
                                        </p:attrNameLst>
                                      </p:cBhvr>
                                      <p:to>
                                        <p:strVal val="visible"/>
                                      </p:to>
                                    </p:set>
                                    <p:anim calcmode="lin" valueType="num">
                                      <p:cBhvr>
                                        <p:cTn id="24" dur="500" fill="hold"/>
                                        <p:tgtEl>
                                          <p:spTgt spid="31746"/>
                                        </p:tgtEl>
                                        <p:attrNameLst>
                                          <p:attrName>ppt_w</p:attrName>
                                        </p:attrNameLst>
                                      </p:cBhvr>
                                      <p:tavLst>
                                        <p:tav tm="0">
                                          <p:val>
                                            <p:fltVal val="0"/>
                                          </p:val>
                                        </p:tav>
                                        <p:tav tm="100000">
                                          <p:val>
                                            <p:strVal val="#ppt_w"/>
                                          </p:val>
                                        </p:tav>
                                      </p:tavLst>
                                    </p:anim>
                                    <p:anim calcmode="lin" valueType="num">
                                      <p:cBhvr>
                                        <p:cTn id="25" dur="500" fill="hold"/>
                                        <p:tgtEl>
                                          <p:spTgt spid="31746"/>
                                        </p:tgtEl>
                                        <p:attrNameLst>
                                          <p:attrName>ppt_h</p:attrName>
                                        </p:attrNameLst>
                                      </p:cBhvr>
                                      <p:tavLst>
                                        <p:tav tm="0">
                                          <p:val>
                                            <p:fltVal val="0"/>
                                          </p:val>
                                        </p:tav>
                                        <p:tav tm="100000">
                                          <p:val>
                                            <p:strVal val="#ppt_h"/>
                                          </p:val>
                                        </p:tav>
                                      </p:tavLst>
                                    </p:anim>
                                    <p:animEffect transition="in" filter="fade">
                                      <p:cBhvr>
                                        <p:cTn id="26" dur="5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WordArt 4" descr="Бумажный пакет"/>
          <p:cNvSpPr>
            <a:spLocks noChangeArrowheads="1" noChangeShapeType="1" noTextEdit="1"/>
          </p:cNvSpPr>
          <p:nvPr/>
        </p:nvSpPr>
        <p:spPr bwMode="auto">
          <a:xfrm>
            <a:off x="179388" y="188913"/>
            <a:ext cx="4897437" cy="1511300"/>
          </a:xfrm>
          <a:prstGeom prst="rect">
            <a:avLst/>
          </a:prstGeom>
        </p:spPr>
        <p:txBody>
          <a:bodyPr wrap="none" fromWordArt="1">
            <a:prstTxWarp prst="textCascadeUp">
              <a:avLst>
                <a:gd name="adj" fmla="val 84074"/>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2"/>
                  <a:srcRect/>
                  <a:tile tx="0" ty="0" sx="100000" sy="100000" flip="none" algn="tl"/>
                </a:blipFill>
                <a:latin typeface="Times New Roman"/>
                <a:cs typeface="Times New Roman"/>
              </a:rPr>
              <a:t>КОДЕКС  ЧЕСТИ</a:t>
            </a:r>
          </a:p>
          <a:p>
            <a:pPr algn="ctr"/>
            <a:r>
              <a:rPr lang="ru-RU" sz="3600" b="1" kern="10">
                <a:ln w="9525">
                  <a:round/>
                  <a:headEnd/>
                  <a:tailEnd/>
                </a:ln>
                <a:blipFill dpi="0" rotWithShape="0">
                  <a:blip r:embed="rId2"/>
                  <a:srcRect/>
                  <a:tile tx="0" ty="0" sx="100000" sy="100000" flip="none" algn="tl"/>
                </a:blipFill>
                <a:latin typeface="Times New Roman"/>
                <a:cs typeface="Times New Roman"/>
              </a:rPr>
              <a:t>ЖУРНАЛИСТА</a:t>
            </a:r>
          </a:p>
        </p:txBody>
      </p:sp>
      <p:sp>
        <p:nvSpPr>
          <p:cNvPr id="43013" name="AutoShape 5"/>
          <p:cNvSpPr>
            <a:spLocks noChangeArrowheads="1"/>
          </p:cNvSpPr>
          <p:nvPr/>
        </p:nvSpPr>
        <p:spPr bwMode="auto">
          <a:xfrm>
            <a:off x="0" y="1916113"/>
            <a:ext cx="2951163" cy="2663825"/>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lnSpc>
                <a:spcPct val="80000"/>
              </a:lnSpc>
              <a:spcBef>
                <a:spcPct val="20000"/>
              </a:spcBef>
            </a:pPr>
            <a:r>
              <a:rPr lang="ru-RU" sz="2000" b="1">
                <a:solidFill>
                  <a:srgbClr val="003300"/>
                </a:solidFill>
                <a:latin typeface="Times New Roman" pitchFamily="18" charset="0"/>
              </a:rPr>
              <a:t>Журналист </a:t>
            </a:r>
          </a:p>
          <a:p>
            <a:pPr algn="ctr" eaLnBrk="0" hangingPunct="0">
              <a:lnSpc>
                <a:spcPct val="80000"/>
              </a:lnSpc>
              <a:spcBef>
                <a:spcPct val="20000"/>
              </a:spcBef>
            </a:pPr>
            <a:r>
              <a:rPr lang="ru-RU" sz="2000" b="1">
                <a:solidFill>
                  <a:srgbClr val="003300"/>
                </a:solidFill>
                <a:latin typeface="Times New Roman" pitchFamily="18" charset="0"/>
              </a:rPr>
              <a:t>распространяет </a:t>
            </a:r>
          </a:p>
          <a:p>
            <a:pPr algn="ctr" eaLnBrk="0" hangingPunct="0">
              <a:lnSpc>
                <a:spcPct val="80000"/>
              </a:lnSpc>
              <a:spcBef>
                <a:spcPct val="20000"/>
              </a:spcBef>
            </a:pPr>
            <a:r>
              <a:rPr lang="ru-RU" sz="2000" b="1">
                <a:solidFill>
                  <a:srgbClr val="003300"/>
                </a:solidFill>
                <a:latin typeface="Times New Roman" pitchFamily="18" charset="0"/>
              </a:rPr>
              <a:t>и комментирует только </a:t>
            </a:r>
          </a:p>
          <a:p>
            <a:pPr algn="ctr" eaLnBrk="0" hangingPunct="0">
              <a:lnSpc>
                <a:spcPct val="80000"/>
              </a:lnSpc>
              <a:spcBef>
                <a:spcPct val="20000"/>
              </a:spcBef>
            </a:pPr>
            <a:r>
              <a:rPr lang="ru-RU" sz="2000" b="1">
                <a:solidFill>
                  <a:srgbClr val="003300"/>
                </a:solidFill>
                <a:latin typeface="Times New Roman" pitchFamily="18" charset="0"/>
              </a:rPr>
              <a:t>ту информацию, в</a:t>
            </a:r>
          </a:p>
          <a:p>
            <a:pPr algn="ctr" eaLnBrk="0" hangingPunct="0">
              <a:lnSpc>
                <a:spcPct val="80000"/>
              </a:lnSpc>
              <a:spcBef>
                <a:spcPct val="20000"/>
              </a:spcBef>
            </a:pPr>
            <a:r>
              <a:rPr lang="ru-RU" sz="2000" b="1">
                <a:solidFill>
                  <a:srgbClr val="003300"/>
                </a:solidFill>
                <a:latin typeface="Times New Roman" pitchFamily="18" charset="0"/>
              </a:rPr>
              <a:t>достоверности которой </a:t>
            </a:r>
          </a:p>
          <a:p>
            <a:pPr algn="ctr" eaLnBrk="0" hangingPunct="0">
              <a:lnSpc>
                <a:spcPct val="80000"/>
              </a:lnSpc>
              <a:spcBef>
                <a:spcPct val="20000"/>
              </a:spcBef>
            </a:pPr>
            <a:r>
              <a:rPr lang="ru-RU" sz="2000" b="1">
                <a:solidFill>
                  <a:srgbClr val="003300"/>
                </a:solidFill>
                <a:latin typeface="Times New Roman" pitchFamily="18" charset="0"/>
              </a:rPr>
              <a:t>он убежден и источник </a:t>
            </a:r>
          </a:p>
          <a:p>
            <a:pPr algn="ctr" eaLnBrk="0" hangingPunct="0">
              <a:lnSpc>
                <a:spcPct val="80000"/>
              </a:lnSpc>
              <a:spcBef>
                <a:spcPct val="20000"/>
              </a:spcBef>
            </a:pPr>
            <a:r>
              <a:rPr lang="ru-RU" sz="2000" b="1">
                <a:solidFill>
                  <a:srgbClr val="003300"/>
                </a:solidFill>
                <a:latin typeface="Times New Roman" pitchFamily="18" charset="0"/>
              </a:rPr>
              <a:t>которой ему хорошо </a:t>
            </a:r>
          </a:p>
          <a:p>
            <a:pPr algn="ctr" eaLnBrk="0" hangingPunct="0">
              <a:lnSpc>
                <a:spcPct val="80000"/>
              </a:lnSpc>
              <a:spcBef>
                <a:spcPct val="20000"/>
              </a:spcBef>
            </a:pPr>
            <a:r>
              <a:rPr lang="ru-RU" sz="2000" b="1">
                <a:solidFill>
                  <a:srgbClr val="003300"/>
                </a:solidFill>
                <a:latin typeface="Times New Roman" pitchFamily="18" charset="0"/>
              </a:rPr>
              <a:t>известен.</a:t>
            </a:r>
          </a:p>
        </p:txBody>
      </p:sp>
      <p:sp>
        <p:nvSpPr>
          <p:cNvPr id="43014" name="AutoShape 6"/>
          <p:cNvSpPr>
            <a:spLocks noChangeArrowheads="1"/>
          </p:cNvSpPr>
          <p:nvPr/>
        </p:nvSpPr>
        <p:spPr bwMode="auto">
          <a:xfrm>
            <a:off x="395288" y="4625975"/>
            <a:ext cx="2736850" cy="2232025"/>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lnSpc>
                <a:spcPct val="80000"/>
              </a:lnSpc>
              <a:spcBef>
                <a:spcPct val="20000"/>
              </a:spcBef>
            </a:pPr>
            <a:r>
              <a:rPr lang="ru-RU" sz="2000" b="1">
                <a:solidFill>
                  <a:srgbClr val="003300"/>
                </a:solidFill>
                <a:latin typeface="Times New Roman" pitchFamily="18" charset="0"/>
              </a:rPr>
              <a:t>Журналист уважает </a:t>
            </a:r>
          </a:p>
          <a:p>
            <a:pPr algn="ctr" eaLnBrk="0" hangingPunct="0">
              <a:lnSpc>
                <a:spcPct val="80000"/>
              </a:lnSpc>
              <a:spcBef>
                <a:spcPct val="20000"/>
              </a:spcBef>
            </a:pPr>
            <a:r>
              <a:rPr lang="ru-RU" sz="2000" b="1">
                <a:solidFill>
                  <a:srgbClr val="003300"/>
                </a:solidFill>
                <a:latin typeface="Times New Roman" pitchFamily="18" charset="0"/>
              </a:rPr>
              <a:t>честь и достоинство </a:t>
            </a:r>
          </a:p>
          <a:p>
            <a:pPr algn="ctr" eaLnBrk="0" hangingPunct="0">
              <a:lnSpc>
                <a:spcPct val="80000"/>
              </a:lnSpc>
              <a:spcBef>
                <a:spcPct val="20000"/>
              </a:spcBef>
            </a:pPr>
            <a:r>
              <a:rPr lang="ru-RU" sz="2000" b="1">
                <a:solidFill>
                  <a:srgbClr val="003300"/>
                </a:solidFill>
                <a:latin typeface="Times New Roman" pitchFamily="18" charset="0"/>
              </a:rPr>
              <a:t>людей, которые </a:t>
            </a:r>
          </a:p>
          <a:p>
            <a:pPr algn="ctr" eaLnBrk="0" hangingPunct="0">
              <a:lnSpc>
                <a:spcPct val="80000"/>
              </a:lnSpc>
              <a:spcBef>
                <a:spcPct val="20000"/>
              </a:spcBef>
            </a:pPr>
            <a:r>
              <a:rPr lang="ru-RU" sz="2000" b="1">
                <a:solidFill>
                  <a:srgbClr val="003300"/>
                </a:solidFill>
                <a:latin typeface="Times New Roman" pitchFamily="18" charset="0"/>
              </a:rPr>
              <a:t>становятся </a:t>
            </a:r>
          </a:p>
          <a:p>
            <a:pPr algn="ctr" eaLnBrk="0" hangingPunct="0">
              <a:lnSpc>
                <a:spcPct val="80000"/>
              </a:lnSpc>
              <a:spcBef>
                <a:spcPct val="20000"/>
              </a:spcBef>
            </a:pPr>
            <a:r>
              <a:rPr lang="ru-RU" sz="2000" b="1">
                <a:solidFill>
                  <a:srgbClr val="003300"/>
                </a:solidFill>
                <a:latin typeface="Times New Roman" pitchFamily="18" charset="0"/>
              </a:rPr>
              <a:t>объектами его </a:t>
            </a:r>
          </a:p>
          <a:p>
            <a:pPr algn="ctr" eaLnBrk="0" hangingPunct="0">
              <a:lnSpc>
                <a:spcPct val="80000"/>
              </a:lnSpc>
              <a:spcBef>
                <a:spcPct val="20000"/>
              </a:spcBef>
            </a:pPr>
            <a:r>
              <a:rPr lang="ru-RU" sz="2000" b="1">
                <a:solidFill>
                  <a:srgbClr val="003300"/>
                </a:solidFill>
                <a:latin typeface="Times New Roman" pitchFamily="18" charset="0"/>
              </a:rPr>
              <a:t>профессионального </a:t>
            </a:r>
          </a:p>
          <a:p>
            <a:pPr algn="ctr" eaLnBrk="0" hangingPunct="0">
              <a:lnSpc>
                <a:spcPct val="80000"/>
              </a:lnSpc>
              <a:spcBef>
                <a:spcPct val="20000"/>
              </a:spcBef>
            </a:pPr>
            <a:r>
              <a:rPr lang="ru-RU" sz="2000" b="1">
                <a:solidFill>
                  <a:srgbClr val="003300"/>
                </a:solidFill>
                <a:latin typeface="Times New Roman" pitchFamily="18" charset="0"/>
              </a:rPr>
              <a:t>внимания.</a:t>
            </a:r>
            <a:endParaRPr lang="ru-RU" sz="2000">
              <a:solidFill>
                <a:srgbClr val="003300"/>
              </a:solidFill>
              <a:latin typeface="Times New Roman" pitchFamily="18" charset="0"/>
            </a:endParaRPr>
          </a:p>
        </p:txBody>
      </p:sp>
      <p:sp>
        <p:nvSpPr>
          <p:cNvPr id="43015" name="AutoShape 7"/>
          <p:cNvSpPr>
            <a:spLocks noChangeArrowheads="1"/>
          </p:cNvSpPr>
          <p:nvPr/>
        </p:nvSpPr>
        <p:spPr bwMode="auto">
          <a:xfrm>
            <a:off x="3348038" y="1700213"/>
            <a:ext cx="2376487" cy="1657350"/>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ru-RU" sz="2000" b="1">
                <a:solidFill>
                  <a:srgbClr val="003300"/>
                </a:solidFill>
                <a:latin typeface="Times New Roman" pitchFamily="18" charset="0"/>
              </a:rPr>
              <a:t>Журналисту </a:t>
            </a:r>
          </a:p>
          <a:p>
            <a:pPr algn="ctr"/>
            <a:r>
              <a:rPr lang="ru-RU" sz="2000" b="1">
                <a:solidFill>
                  <a:srgbClr val="003300"/>
                </a:solidFill>
                <a:latin typeface="Times New Roman" pitchFamily="18" charset="0"/>
              </a:rPr>
              <a:t>нельзя </a:t>
            </a:r>
          </a:p>
          <a:p>
            <a:pPr algn="ctr"/>
            <a:r>
              <a:rPr lang="ru-RU" sz="2000" b="1">
                <a:solidFill>
                  <a:srgbClr val="003300"/>
                </a:solidFill>
                <a:latin typeface="Times New Roman" pitchFamily="18" charset="0"/>
              </a:rPr>
              <a:t>использовать свое </a:t>
            </a:r>
          </a:p>
          <a:p>
            <a:pPr algn="ctr"/>
            <a:r>
              <a:rPr lang="ru-RU" sz="2000" b="1">
                <a:solidFill>
                  <a:srgbClr val="003300"/>
                </a:solidFill>
                <a:latin typeface="Times New Roman" pitchFamily="18" charset="0"/>
              </a:rPr>
              <a:t>положение </a:t>
            </a:r>
          </a:p>
          <a:p>
            <a:pPr algn="ctr"/>
            <a:r>
              <a:rPr lang="ru-RU" sz="2000" b="1">
                <a:solidFill>
                  <a:srgbClr val="003300"/>
                </a:solidFill>
                <a:latin typeface="Times New Roman" pitchFamily="18" charset="0"/>
              </a:rPr>
              <a:t>как оружие.</a:t>
            </a:r>
          </a:p>
        </p:txBody>
      </p:sp>
      <p:sp>
        <p:nvSpPr>
          <p:cNvPr id="43016" name="AutoShape 8"/>
          <p:cNvSpPr>
            <a:spLocks noChangeArrowheads="1"/>
          </p:cNvSpPr>
          <p:nvPr/>
        </p:nvSpPr>
        <p:spPr bwMode="auto">
          <a:xfrm>
            <a:off x="3203575" y="3429000"/>
            <a:ext cx="2879725" cy="2160588"/>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lnSpc>
                <a:spcPct val="80000"/>
              </a:lnSpc>
              <a:spcBef>
                <a:spcPct val="20000"/>
              </a:spcBef>
            </a:pPr>
            <a:r>
              <a:rPr lang="ru-RU" sz="2000" b="1">
                <a:solidFill>
                  <a:srgbClr val="003300"/>
                </a:solidFill>
                <a:latin typeface="Times New Roman" pitchFamily="18" charset="0"/>
              </a:rPr>
              <a:t>Журналист </a:t>
            </a:r>
          </a:p>
          <a:p>
            <a:pPr algn="ctr" eaLnBrk="0" hangingPunct="0">
              <a:lnSpc>
                <a:spcPct val="80000"/>
              </a:lnSpc>
              <a:spcBef>
                <a:spcPct val="20000"/>
              </a:spcBef>
            </a:pPr>
            <a:r>
              <a:rPr lang="ru-RU" sz="2000" b="1">
                <a:solidFill>
                  <a:srgbClr val="003300"/>
                </a:solidFill>
                <a:latin typeface="Times New Roman" pitchFamily="18" charset="0"/>
              </a:rPr>
              <a:t>отказывается </a:t>
            </a:r>
          </a:p>
          <a:p>
            <a:pPr algn="ctr" eaLnBrk="0" hangingPunct="0">
              <a:lnSpc>
                <a:spcPct val="80000"/>
              </a:lnSpc>
              <a:spcBef>
                <a:spcPct val="20000"/>
              </a:spcBef>
            </a:pPr>
            <a:r>
              <a:rPr lang="ru-RU" sz="2000" b="1">
                <a:solidFill>
                  <a:srgbClr val="003300"/>
                </a:solidFill>
                <a:latin typeface="Times New Roman" pitchFamily="18" charset="0"/>
              </a:rPr>
              <a:t>от задания, если </a:t>
            </a:r>
          </a:p>
          <a:p>
            <a:pPr algn="ctr" eaLnBrk="0" hangingPunct="0">
              <a:lnSpc>
                <a:spcPct val="80000"/>
              </a:lnSpc>
              <a:spcBef>
                <a:spcPct val="20000"/>
              </a:spcBef>
            </a:pPr>
            <a:r>
              <a:rPr lang="ru-RU" sz="2000" b="1">
                <a:solidFill>
                  <a:srgbClr val="003300"/>
                </a:solidFill>
                <a:latin typeface="Times New Roman" pitchFamily="18" charset="0"/>
              </a:rPr>
              <a:t>выполнение его связано </a:t>
            </a:r>
          </a:p>
          <a:p>
            <a:pPr algn="ctr" eaLnBrk="0" hangingPunct="0">
              <a:lnSpc>
                <a:spcPct val="80000"/>
              </a:lnSpc>
              <a:spcBef>
                <a:spcPct val="20000"/>
              </a:spcBef>
            </a:pPr>
            <a:r>
              <a:rPr lang="ru-RU" sz="2000" b="1">
                <a:solidFill>
                  <a:srgbClr val="003300"/>
                </a:solidFill>
                <a:latin typeface="Times New Roman" pitchFamily="18" charset="0"/>
              </a:rPr>
              <a:t>с нарушением одного </a:t>
            </a:r>
          </a:p>
          <a:p>
            <a:pPr algn="ctr" eaLnBrk="0" hangingPunct="0">
              <a:lnSpc>
                <a:spcPct val="80000"/>
              </a:lnSpc>
              <a:spcBef>
                <a:spcPct val="20000"/>
              </a:spcBef>
            </a:pPr>
            <a:r>
              <a:rPr lang="ru-RU" sz="2000" b="1">
                <a:solidFill>
                  <a:srgbClr val="003300"/>
                </a:solidFill>
                <a:latin typeface="Times New Roman" pitchFamily="18" charset="0"/>
              </a:rPr>
              <a:t>из упомянутых выше </a:t>
            </a:r>
          </a:p>
          <a:p>
            <a:pPr algn="ctr" eaLnBrk="0" hangingPunct="0">
              <a:lnSpc>
                <a:spcPct val="80000"/>
              </a:lnSpc>
              <a:spcBef>
                <a:spcPct val="20000"/>
              </a:spcBef>
            </a:pPr>
            <a:r>
              <a:rPr lang="ru-RU" sz="2000" b="1">
                <a:solidFill>
                  <a:srgbClr val="003300"/>
                </a:solidFill>
                <a:latin typeface="Times New Roman" pitchFamily="18" charset="0"/>
              </a:rPr>
              <a:t>принципов.</a:t>
            </a:r>
          </a:p>
        </p:txBody>
      </p:sp>
      <p:sp>
        <p:nvSpPr>
          <p:cNvPr id="43017" name="AutoShape 9"/>
          <p:cNvSpPr>
            <a:spLocks noChangeArrowheads="1"/>
          </p:cNvSpPr>
          <p:nvPr/>
        </p:nvSpPr>
        <p:spPr bwMode="auto">
          <a:xfrm>
            <a:off x="3635375" y="5632450"/>
            <a:ext cx="2160588" cy="1225550"/>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lnSpc>
                <a:spcPct val="80000"/>
              </a:lnSpc>
              <a:spcBef>
                <a:spcPct val="20000"/>
              </a:spcBef>
            </a:pPr>
            <a:r>
              <a:rPr lang="ru-RU" sz="2000" b="1">
                <a:solidFill>
                  <a:srgbClr val="003300"/>
                </a:solidFill>
                <a:latin typeface="Times New Roman" pitchFamily="18" charset="0"/>
              </a:rPr>
              <a:t>Нельзя получать </a:t>
            </a:r>
          </a:p>
          <a:p>
            <a:pPr algn="ctr" eaLnBrk="0" hangingPunct="0">
              <a:lnSpc>
                <a:spcPct val="80000"/>
              </a:lnSpc>
              <a:spcBef>
                <a:spcPct val="20000"/>
              </a:spcBef>
            </a:pPr>
            <a:r>
              <a:rPr lang="ru-RU" sz="2000" b="1">
                <a:solidFill>
                  <a:srgbClr val="003300"/>
                </a:solidFill>
                <a:latin typeface="Times New Roman" pitchFamily="18" charset="0"/>
              </a:rPr>
              <a:t>информацию </a:t>
            </a:r>
          </a:p>
          <a:p>
            <a:pPr algn="ctr" eaLnBrk="0" hangingPunct="0">
              <a:lnSpc>
                <a:spcPct val="80000"/>
              </a:lnSpc>
              <a:spcBef>
                <a:spcPct val="20000"/>
              </a:spcBef>
            </a:pPr>
            <a:r>
              <a:rPr lang="ru-RU" sz="2000" b="1">
                <a:solidFill>
                  <a:srgbClr val="003300"/>
                </a:solidFill>
                <a:latin typeface="Times New Roman" pitchFamily="18" charset="0"/>
              </a:rPr>
              <a:t>обманным путем.</a:t>
            </a:r>
            <a:endParaRPr lang="ru-RU" sz="2000">
              <a:latin typeface="Times New Roman" pitchFamily="18" charset="0"/>
            </a:endParaRPr>
          </a:p>
        </p:txBody>
      </p:sp>
      <p:sp>
        <p:nvSpPr>
          <p:cNvPr id="43018" name="AutoShape 10"/>
          <p:cNvSpPr>
            <a:spLocks noChangeArrowheads="1"/>
          </p:cNvSpPr>
          <p:nvPr/>
        </p:nvSpPr>
        <p:spPr bwMode="auto">
          <a:xfrm>
            <a:off x="6011863" y="0"/>
            <a:ext cx="2952750" cy="2592388"/>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ru-RU" sz="2000" b="1">
                <a:solidFill>
                  <a:srgbClr val="003300"/>
                </a:solidFill>
                <a:latin typeface="Times New Roman" pitchFamily="18" charset="0"/>
              </a:rPr>
              <a:t>Журналист должен </a:t>
            </a:r>
          </a:p>
          <a:p>
            <a:pPr algn="ctr"/>
            <a:r>
              <a:rPr lang="ru-RU" sz="2000" b="1">
                <a:solidFill>
                  <a:srgbClr val="003300"/>
                </a:solidFill>
                <a:latin typeface="Times New Roman" pitchFamily="18" charset="0"/>
              </a:rPr>
              <a:t>сделать все возможное </a:t>
            </a:r>
          </a:p>
          <a:p>
            <a:pPr algn="ctr"/>
            <a:r>
              <a:rPr lang="ru-RU" sz="2000" b="1">
                <a:solidFill>
                  <a:srgbClr val="003300"/>
                </a:solidFill>
                <a:latin typeface="Times New Roman" pitchFamily="18" charset="0"/>
              </a:rPr>
              <a:t>для исправления или </a:t>
            </a:r>
          </a:p>
          <a:p>
            <a:pPr algn="ctr"/>
            <a:r>
              <a:rPr lang="ru-RU" sz="2000" b="1">
                <a:solidFill>
                  <a:srgbClr val="003300"/>
                </a:solidFill>
                <a:latin typeface="Times New Roman" pitchFamily="18" charset="0"/>
              </a:rPr>
              <a:t>опровержения </a:t>
            </a:r>
          </a:p>
          <a:p>
            <a:pPr algn="ctr"/>
            <a:r>
              <a:rPr lang="ru-RU" sz="2000" b="1">
                <a:solidFill>
                  <a:srgbClr val="003300"/>
                </a:solidFill>
                <a:latin typeface="Times New Roman" pitchFamily="18" charset="0"/>
              </a:rPr>
              <a:t>опубликованной им </a:t>
            </a:r>
          </a:p>
          <a:p>
            <a:pPr algn="ctr"/>
            <a:r>
              <a:rPr lang="ru-RU" sz="2000" b="1">
                <a:solidFill>
                  <a:srgbClr val="003300"/>
                </a:solidFill>
                <a:latin typeface="Times New Roman" pitchFamily="18" charset="0"/>
              </a:rPr>
              <a:t>информации, если она </a:t>
            </a:r>
          </a:p>
          <a:p>
            <a:pPr algn="ctr"/>
            <a:r>
              <a:rPr lang="ru-RU" sz="2000" b="1">
                <a:solidFill>
                  <a:srgbClr val="003300"/>
                </a:solidFill>
                <a:latin typeface="Times New Roman" pitchFamily="18" charset="0"/>
              </a:rPr>
              <a:t>может нанести </a:t>
            </a:r>
          </a:p>
          <a:p>
            <a:pPr algn="ctr"/>
            <a:r>
              <a:rPr lang="ru-RU" sz="2000" b="1">
                <a:solidFill>
                  <a:srgbClr val="003300"/>
                </a:solidFill>
                <a:latin typeface="Times New Roman" pitchFamily="18" charset="0"/>
              </a:rPr>
              <a:t>серьезный ущерб.</a:t>
            </a:r>
          </a:p>
        </p:txBody>
      </p:sp>
      <p:sp>
        <p:nvSpPr>
          <p:cNvPr id="43019" name="AutoShape 11"/>
          <p:cNvSpPr>
            <a:spLocks noChangeArrowheads="1"/>
          </p:cNvSpPr>
          <p:nvPr/>
        </p:nvSpPr>
        <p:spPr bwMode="auto">
          <a:xfrm>
            <a:off x="6011863" y="2492375"/>
            <a:ext cx="2952750" cy="2087563"/>
          </a:xfrm>
          <a:prstGeom prst="roundRect">
            <a:avLst>
              <a:gd name="adj" fmla="val 16667"/>
            </a:avLst>
          </a:prstGeom>
          <a:solidFill>
            <a:schemeClr val="accent1"/>
          </a:solidFill>
          <a:ln w="9525">
            <a:solidFill>
              <a:schemeClr val="tx1"/>
            </a:solidFill>
            <a:round/>
            <a:headEnd/>
            <a:tailEnd/>
          </a:ln>
        </p:spPr>
        <p:txBody>
          <a:bodyPr wrap="none" anchor="ctr"/>
          <a:lstStyle/>
          <a:p>
            <a:pPr algn="ctr" eaLnBrk="0" hangingPunct="0">
              <a:lnSpc>
                <a:spcPct val="80000"/>
              </a:lnSpc>
              <a:spcBef>
                <a:spcPct val="20000"/>
              </a:spcBef>
            </a:pPr>
            <a:r>
              <a:rPr lang="ru-RU" sz="2000" b="1">
                <a:solidFill>
                  <a:srgbClr val="003300"/>
                </a:solidFill>
                <a:latin typeface="Times New Roman" pitchFamily="18" charset="0"/>
              </a:rPr>
              <a:t>Журналист обязан </a:t>
            </a:r>
          </a:p>
          <a:p>
            <a:pPr algn="ctr" eaLnBrk="0" hangingPunct="0">
              <a:lnSpc>
                <a:spcPct val="80000"/>
              </a:lnSpc>
              <a:spcBef>
                <a:spcPct val="20000"/>
              </a:spcBef>
            </a:pPr>
            <a:r>
              <a:rPr lang="ru-RU" sz="2000" b="1">
                <a:solidFill>
                  <a:srgbClr val="003300"/>
                </a:solidFill>
                <a:latin typeface="Times New Roman" pitchFamily="18" charset="0"/>
              </a:rPr>
              <a:t>соблюдать </a:t>
            </a:r>
          </a:p>
          <a:p>
            <a:pPr algn="ctr" eaLnBrk="0" hangingPunct="0">
              <a:lnSpc>
                <a:spcPct val="80000"/>
              </a:lnSpc>
              <a:spcBef>
                <a:spcPct val="20000"/>
              </a:spcBef>
            </a:pPr>
            <a:r>
              <a:rPr lang="ru-RU" sz="2000" b="1">
                <a:solidFill>
                  <a:srgbClr val="003300"/>
                </a:solidFill>
                <a:latin typeface="Times New Roman" pitchFamily="18" charset="0"/>
              </a:rPr>
              <a:t>профессиональную </a:t>
            </a:r>
          </a:p>
          <a:p>
            <a:pPr algn="ctr" eaLnBrk="0" hangingPunct="0">
              <a:lnSpc>
                <a:spcPct val="80000"/>
              </a:lnSpc>
              <a:spcBef>
                <a:spcPct val="20000"/>
              </a:spcBef>
            </a:pPr>
            <a:r>
              <a:rPr lang="ru-RU" sz="2000" b="1">
                <a:solidFill>
                  <a:srgbClr val="003300"/>
                </a:solidFill>
                <a:latin typeface="Times New Roman" pitchFamily="18" charset="0"/>
              </a:rPr>
              <a:t>тайну и может </a:t>
            </a:r>
          </a:p>
          <a:p>
            <a:pPr algn="ctr" eaLnBrk="0" hangingPunct="0">
              <a:lnSpc>
                <a:spcPct val="80000"/>
              </a:lnSpc>
              <a:spcBef>
                <a:spcPct val="20000"/>
              </a:spcBef>
            </a:pPr>
            <a:r>
              <a:rPr lang="ru-RU" sz="2000" b="1">
                <a:solidFill>
                  <a:srgbClr val="003300"/>
                </a:solidFill>
                <a:latin typeface="Times New Roman" pitchFamily="18" charset="0"/>
              </a:rPr>
              <a:t>не разглашать </a:t>
            </a:r>
          </a:p>
          <a:p>
            <a:pPr algn="ctr" eaLnBrk="0" hangingPunct="0">
              <a:lnSpc>
                <a:spcPct val="80000"/>
              </a:lnSpc>
              <a:spcBef>
                <a:spcPct val="20000"/>
              </a:spcBef>
            </a:pPr>
            <a:r>
              <a:rPr lang="ru-RU" sz="2000" b="1">
                <a:solidFill>
                  <a:srgbClr val="003300"/>
                </a:solidFill>
                <a:latin typeface="Times New Roman" pitchFamily="18" charset="0"/>
              </a:rPr>
              <a:t>источник информации.</a:t>
            </a:r>
            <a:endParaRPr lang="ru-RU" sz="2000">
              <a:latin typeface="Times New Roman" pitchFamily="18" charset="0"/>
            </a:endParaRPr>
          </a:p>
        </p:txBody>
      </p:sp>
      <p:sp>
        <p:nvSpPr>
          <p:cNvPr id="43020" name="AutoShape 12"/>
          <p:cNvSpPr>
            <a:spLocks noChangeArrowheads="1"/>
          </p:cNvSpPr>
          <p:nvPr/>
        </p:nvSpPr>
        <p:spPr bwMode="auto">
          <a:xfrm>
            <a:off x="6516688" y="4508500"/>
            <a:ext cx="2305050" cy="1584325"/>
          </a:xfrm>
          <a:prstGeom prst="roundRect">
            <a:avLst>
              <a:gd name="adj" fmla="val 16667"/>
            </a:avLst>
          </a:prstGeom>
          <a:solidFill>
            <a:schemeClr val="accent1"/>
          </a:solidFill>
          <a:ln w="9525">
            <a:solidFill>
              <a:schemeClr val="tx1"/>
            </a:solidFill>
            <a:round/>
            <a:headEnd/>
            <a:tailEnd/>
          </a:ln>
        </p:spPr>
        <p:txBody>
          <a:bodyPr wrap="none" anchor="ctr"/>
          <a:lstStyle/>
          <a:p>
            <a:pPr algn="ctr"/>
            <a:r>
              <a:rPr lang="ru-RU" sz="2000" b="1">
                <a:solidFill>
                  <a:srgbClr val="003300"/>
                </a:solidFill>
                <a:latin typeface="Times New Roman" pitchFamily="18" charset="0"/>
              </a:rPr>
              <a:t>Нельзя нарушать </a:t>
            </a:r>
          </a:p>
          <a:p>
            <a:pPr algn="ctr"/>
            <a:r>
              <a:rPr lang="ru-RU" sz="2000" b="1">
                <a:solidFill>
                  <a:srgbClr val="003300"/>
                </a:solidFill>
                <a:latin typeface="Times New Roman" pitchFamily="18" charset="0"/>
              </a:rPr>
              <a:t>соглашение с </a:t>
            </a:r>
          </a:p>
          <a:p>
            <a:pPr algn="ctr"/>
            <a:r>
              <a:rPr lang="ru-RU" sz="2000" b="1">
                <a:solidFill>
                  <a:srgbClr val="003300"/>
                </a:solidFill>
                <a:latin typeface="Times New Roman" pitchFamily="18" charset="0"/>
              </a:rPr>
              <a:t>источником </a:t>
            </a:r>
          </a:p>
          <a:p>
            <a:pPr algn="ctr"/>
            <a:r>
              <a:rPr lang="ru-RU" sz="2000" b="1">
                <a:solidFill>
                  <a:srgbClr val="003300"/>
                </a:solidFill>
                <a:latin typeface="Times New Roman" pitchFamily="18" charset="0"/>
              </a:rPr>
              <a:t>информации.</a:t>
            </a:r>
          </a:p>
        </p:txBody>
      </p:sp>
      <p:pic>
        <p:nvPicPr>
          <p:cNvPr id="43021" name="Picture 13" descr="1"/>
          <p:cNvPicPr>
            <a:picLocks noChangeAspect="1" noChangeArrowheads="1"/>
          </p:cNvPicPr>
          <p:nvPr/>
        </p:nvPicPr>
        <p:blipFill>
          <a:blip r:embed="rId3"/>
          <a:srcRect/>
          <a:stretch>
            <a:fillRect/>
          </a:stretch>
        </p:blipFill>
        <p:spPr bwMode="auto">
          <a:xfrm>
            <a:off x="0" y="1700213"/>
            <a:ext cx="428625" cy="792162"/>
          </a:xfrm>
          <a:prstGeom prst="rect">
            <a:avLst/>
          </a:prstGeom>
          <a:noFill/>
          <a:ln w="9525">
            <a:noFill/>
            <a:miter lim="800000"/>
            <a:headEnd/>
            <a:tailEnd/>
          </a:ln>
        </p:spPr>
      </p:pic>
      <p:pic>
        <p:nvPicPr>
          <p:cNvPr id="43022" name="Picture 14" descr="2"/>
          <p:cNvPicPr>
            <a:picLocks noChangeAspect="1" noChangeArrowheads="1"/>
          </p:cNvPicPr>
          <p:nvPr/>
        </p:nvPicPr>
        <p:blipFill>
          <a:blip r:embed="rId4"/>
          <a:srcRect/>
          <a:stretch>
            <a:fillRect/>
          </a:stretch>
        </p:blipFill>
        <p:spPr bwMode="auto">
          <a:xfrm>
            <a:off x="0" y="4581525"/>
            <a:ext cx="542925" cy="796925"/>
          </a:xfrm>
          <a:prstGeom prst="rect">
            <a:avLst/>
          </a:prstGeom>
          <a:noFill/>
          <a:ln w="9525">
            <a:noFill/>
            <a:miter lim="800000"/>
            <a:headEnd/>
            <a:tailEnd/>
          </a:ln>
        </p:spPr>
      </p:pic>
      <p:pic>
        <p:nvPicPr>
          <p:cNvPr id="43023" name="Picture 15" descr="3"/>
          <p:cNvPicPr>
            <a:picLocks noChangeAspect="1" noChangeArrowheads="1"/>
          </p:cNvPicPr>
          <p:nvPr/>
        </p:nvPicPr>
        <p:blipFill>
          <a:blip r:embed="rId5"/>
          <a:srcRect/>
          <a:stretch>
            <a:fillRect/>
          </a:stretch>
        </p:blipFill>
        <p:spPr bwMode="auto">
          <a:xfrm>
            <a:off x="3132138" y="1628775"/>
            <a:ext cx="549275" cy="792163"/>
          </a:xfrm>
          <a:prstGeom prst="rect">
            <a:avLst/>
          </a:prstGeom>
          <a:noFill/>
          <a:ln w="9525">
            <a:noFill/>
            <a:miter lim="800000"/>
            <a:headEnd/>
            <a:tailEnd/>
          </a:ln>
        </p:spPr>
      </p:pic>
      <p:pic>
        <p:nvPicPr>
          <p:cNvPr id="43024" name="Picture 16" descr="4"/>
          <p:cNvPicPr>
            <a:picLocks noChangeAspect="1" noChangeArrowheads="1"/>
          </p:cNvPicPr>
          <p:nvPr/>
        </p:nvPicPr>
        <p:blipFill>
          <a:blip r:embed="rId6"/>
          <a:srcRect/>
          <a:stretch>
            <a:fillRect/>
          </a:stretch>
        </p:blipFill>
        <p:spPr bwMode="auto">
          <a:xfrm>
            <a:off x="2987675" y="3357563"/>
            <a:ext cx="636588" cy="869950"/>
          </a:xfrm>
          <a:prstGeom prst="rect">
            <a:avLst/>
          </a:prstGeom>
          <a:noFill/>
          <a:ln w="9525">
            <a:noFill/>
            <a:miter lim="800000"/>
            <a:headEnd/>
            <a:tailEnd/>
          </a:ln>
        </p:spPr>
      </p:pic>
      <p:pic>
        <p:nvPicPr>
          <p:cNvPr id="43025" name="Picture 17" descr="5"/>
          <p:cNvPicPr>
            <a:picLocks noChangeAspect="1" noChangeArrowheads="1"/>
          </p:cNvPicPr>
          <p:nvPr/>
        </p:nvPicPr>
        <p:blipFill>
          <a:blip r:embed="rId7"/>
          <a:srcRect/>
          <a:stretch>
            <a:fillRect/>
          </a:stretch>
        </p:blipFill>
        <p:spPr bwMode="auto">
          <a:xfrm>
            <a:off x="3132138" y="5516563"/>
            <a:ext cx="600075" cy="869950"/>
          </a:xfrm>
          <a:prstGeom prst="rect">
            <a:avLst/>
          </a:prstGeom>
          <a:noFill/>
          <a:ln w="9525">
            <a:noFill/>
            <a:miter lim="800000"/>
            <a:headEnd/>
            <a:tailEnd/>
          </a:ln>
        </p:spPr>
      </p:pic>
      <p:pic>
        <p:nvPicPr>
          <p:cNvPr id="43026" name="Picture 18" descr="6"/>
          <p:cNvPicPr>
            <a:picLocks noChangeAspect="1" noChangeArrowheads="1"/>
          </p:cNvPicPr>
          <p:nvPr/>
        </p:nvPicPr>
        <p:blipFill>
          <a:blip r:embed="rId8"/>
          <a:srcRect/>
          <a:stretch>
            <a:fillRect/>
          </a:stretch>
        </p:blipFill>
        <p:spPr bwMode="auto">
          <a:xfrm>
            <a:off x="5508625" y="0"/>
            <a:ext cx="606425" cy="863600"/>
          </a:xfrm>
          <a:prstGeom prst="rect">
            <a:avLst/>
          </a:prstGeom>
          <a:noFill/>
          <a:ln w="9525">
            <a:noFill/>
            <a:miter lim="800000"/>
            <a:headEnd/>
            <a:tailEnd/>
          </a:ln>
        </p:spPr>
      </p:pic>
      <p:pic>
        <p:nvPicPr>
          <p:cNvPr id="43027" name="Picture 19" descr="7"/>
          <p:cNvPicPr>
            <a:picLocks noChangeAspect="1" noChangeArrowheads="1"/>
          </p:cNvPicPr>
          <p:nvPr/>
        </p:nvPicPr>
        <p:blipFill>
          <a:blip r:embed="rId9"/>
          <a:srcRect/>
          <a:stretch>
            <a:fillRect/>
          </a:stretch>
        </p:blipFill>
        <p:spPr bwMode="auto">
          <a:xfrm>
            <a:off x="5724525" y="2420938"/>
            <a:ext cx="649288" cy="863600"/>
          </a:xfrm>
          <a:prstGeom prst="rect">
            <a:avLst/>
          </a:prstGeom>
          <a:noFill/>
          <a:ln w="9525">
            <a:noFill/>
            <a:miter lim="800000"/>
            <a:headEnd/>
            <a:tailEnd/>
          </a:ln>
        </p:spPr>
      </p:pic>
      <p:pic>
        <p:nvPicPr>
          <p:cNvPr id="43028" name="Picture 20" descr="8"/>
          <p:cNvPicPr>
            <a:picLocks noChangeAspect="1" noChangeArrowheads="1"/>
          </p:cNvPicPr>
          <p:nvPr/>
        </p:nvPicPr>
        <p:blipFill>
          <a:blip r:embed="rId10"/>
          <a:srcRect/>
          <a:stretch>
            <a:fillRect/>
          </a:stretch>
        </p:blipFill>
        <p:spPr bwMode="auto">
          <a:xfrm>
            <a:off x="6011863" y="4508500"/>
            <a:ext cx="584200" cy="863600"/>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8361363" y="6288088"/>
            <a:ext cx="638175" cy="404812"/>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6227763" y="6308725"/>
            <a:ext cx="638175" cy="404813"/>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11" action="ppaction://hlinksldjump" highlightClick="1"/>
          </p:cNvPr>
          <p:cNvSpPr/>
          <p:nvPr/>
        </p:nvSpPr>
        <p:spPr>
          <a:xfrm>
            <a:off x="7307263" y="6308725"/>
            <a:ext cx="638175" cy="404813"/>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3012"/>
                                        </p:tgtEl>
                                        <p:attrNameLst>
                                          <p:attrName>style.visibility</p:attrName>
                                        </p:attrNameLst>
                                      </p:cBhvr>
                                      <p:to>
                                        <p:strVal val="visible"/>
                                      </p:to>
                                    </p:set>
                                    <p:anim calcmode="lin" valueType="num">
                                      <p:cBhvr>
                                        <p:cTn id="7" dur="500" decel="50000" fill="hold">
                                          <p:stCondLst>
                                            <p:cond delay="0"/>
                                          </p:stCondLst>
                                        </p:cTn>
                                        <p:tgtEl>
                                          <p:spTgt spid="4301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301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3012"/>
                                        </p:tgtEl>
                                        <p:attrNameLst>
                                          <p:attrName>ppt_w</p:attrName>
                                        </p:attrNameLst>
                                      </p:cBhvr>
                                      <p:tavLst>
                                        <p:tav tm="0">
                                          <p:val>
                                            <p:strVal val="#ppt_w*.05"/>
                                          </p:val>
                                        </p:tav>
                                        <p:tav tm="100000">
                                          <p:val>
                                            <p:strVal val="#ppt_w"/>
                                          </p:val>
                                        </p:tav>
                                      </p:tavLst>
                                    </p:anim>
                                    <p:anim calcmode="lin" valueType="num">
                                      <p:cBhvr>
                                        <p:cTn id="10" dur="1000" fill="hold"/>
                                        <p:tgtEl>
                                          <p:spTgt spid="4301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301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301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301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3012"/>
                                        </p:tgtEl>
                                      </p:cBhvr>
                                    </p:animEffect>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43021"/>
                                        </p:tgtEl>
                                        <p:attrNameLst>
                                          <p:attrName>style.visibility</p:attrName>
                                        </p:attrNameLst>
                                      </p:cBhvr>
                                      <p:to>
                                        <p:strVal val="visible"/>
                                      </p:to>
                                    </p:set>
                                    <p:animEffect transition="in" filter="fade">
                                      <p:cBhvr>
                                        <p:cTn id="18" dur="500"/>
                                        <p:tgtEl>
                                          <p:spTgt spid="43021"/>
                                        </p:tgtEl>
                                      </p:cBhvr>
                                    </p:animEffect>
                                    <p:anim calcmode="lin" valueType="num">
                                      <p:cBhvr>
                                        <p:cTn id="19" dur="500" fill="hold"/>
                                        <p:tgtEl>
                                          <p:spTgt spid="43021"/>
                                        </p:tgtEl>
                                        <p:attrNameLst>
                                          <p:attrName>ppt_x</p:attrName>
                                        </p:attrNameLst>
                                      </p:cBhvr>
                                      <p:tavLst>
                                        <p:tav tm="0">
                                          <p:val>
                                            <p:strVal val="#ppt_x"/>
                                          </p:val>
                                        </p:tav>
                                        <p:tav tm="100000">
                                          <p:val>
                                            <p:strVal val="#ppt_x"/>
                                          </p:val>
                                        </p:tav>
                                      </p:tavLst>
                                    </p:anim>
                                    <p:anim calcmode="lin" valueType="num">
                                      <p:cBhvr>
                                        <p:cTn id="20" dur="500" fill="hold"/>
                                        <p:tgtEl>
                                          <p:spTgt spid="43021"/>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29" presetClass="entr" presetSubtype="0" fill="hold" grpId="0" nodeType="afterEffect">
                                  <p:stCondLst>
                                    <p:cond delay="0"/>
                                  </p:stCondLst>
                                  <p:childTnLst>
                                    <p:set>
                                      <p:cBhvr>
                                        <p:cTn id="23" dur="1" fill="hold">
                                          <p:stCondLst>
                                            <p:cond delay="0"/>
                                          </p:stCondLst>
                                        </p:cTn>
                                        <p:tgtEl>
                                          <p:spTgt spid="43013"/>
                                        </p:tgtEl>
                                        <p:attrNameLst>
                                          <p:attrName>style.visibility</p:attrName>
                                        </p:attrNameLst>
                                      </p:cBhvr>
                                      <p:to>
                                        <p:strVal val="visible"/>
                                      </p:to>
                                    </p:set>
                                    <p:anim calcmode="lin" valueType="num">
                                      <p:cBhvr>
                                        <p:cTn id="24" dur="1000" fill="hold"/>
                                        <p:tgtEl>
                                          <p:spTgt spid="43013"/>
                                        </p:tgtEl>
                                        <p:attrNameLst>
                                          <p:attrName>ppt_x</p:attrName>
                                        </p:attrNameLst>
                                      </p:cBhvr>
                                      <p:tavLst>
                                        <p:tav tm="0">
                                          <p:val>
                                            <p:strVal val="#ppt_x-.2"/>
                                          </p:val>
                                        </p:tav>
                                        <p:tav tm="100000">
                                          <p:val>
                                            <p:strVal val="#ppt_x"/>
                                          </p:val>
                                        </p:tav>
                                      </p:tavLst>
                                    </p:anim>
                                    <p:anim calcmode="lin" valueType="num">
                                      <p:cBhvr>
                                        <p:cTn id="25" dur="1000" fill="hold"/>
                                        <p:tgtEl>
                                          <p:spTgt spid="43013"/>
                                        </p:tgtEl>
                                        <p:attrNameLst>
                                          <p:attrName>ppt_y</p:attrName>
                                        </p:attrNameLst>
                                      </p:cBhvr>
                                      <p:tavLst>
                                        <p:tav tm="0">
                                          <p:val>
                                            <p:strVal val="#ppt_y"/>
                                          </p:val>
                                        </p:tav>
                                        <p:tav tm="100000">
                                          <p:val>
                                            <p:strVal val="#ppt_y"/>
                                          </p:val>
                                        </p:tav>
                                      </p:tavLst>
                                    </p:anim>
                                    <p:animEffect transition="in" filter="wipe(right)" prLst="gradientSize: 0.1">
                                      <p:cBhvr>
                                        <p:cTn id="26" dur="1000"/>
                                        <p:tgtEl>
                                          <p:spTgt spid="43013"/>
                                        </p:tgtEl>
                                      </p:cBhvr>
                                    </p:animEffect>
                                  </p:childTnLst>
                                </p:cTn>
                              </p:par>
                            </p:childTnLst>
                          </p:cTn>
                        </p:par>
                        <p:par>
                          <p:cTn id="27" fill="hold">
                            <p:stCondLst>
                              <p:cond delay="2500"/>
                            </p:stCondLst>
                            <p:childTnLst>
                              <p:par>
                                <p:cTn id="28" presetID="47" presetClass="entr" presetSubtype="0" fill="hold" nodeType="afterEffect">
                                  <p:stCondLst>
                                    <p:cond delay="0"/>
                                  </p:stCondLst>
                                  <p:childTnLst>
                                    <p:set>
                                      <p:cBhvr>
                                        <p:cTn id="29" dur="1" fill="hold">
                                          <p:stCondLst>
                                            <p:cond delay="0"/>
                                          </p:stCondLst>
                                        </p:cTn>
                                        <p:tgtEl>
                                          <p:spTgt spid="43022"/>
                                        </p:tgtEl>
                                        <p:attrNameLst>
                                          <p:attrName>style.visibility</p:attrName>
                                        </p:attrNameLst>
                                      </p:cBhvr>
                                      <p:to>
                                        <p:strVal val="visible"/>
                                      </p:to>
                                    </p:set>
                                    <p:animEffect transition="in" filter="fade">
                                      <p:cBhvr>
                                        <p:cTn id="30" dur="500"/>
                                        <p:tgtEl>
                                          <p:spTgt spid="43022"/>
                                        </p:tgtEl>
                                      </p:cBhvr>
                                    </p:animEffect>
                                    <p:anim calcmode="lin" valueType="num">
                                      <p:cBhvr>
                                        <p:cTn id="31" dur="500" fill="hold"/>
                                        <p:tgtEl>
                                          <p:spTgt spid="43022"/>
                                        </p:tgtEl>
                                        <p:attrNameLst>
                                          <p:attrName>ppt_x</p:attrName>
                                        </p:attrNameLst>
                                      </p:cBhvr>
                                      <p:tavLst>
                                        <p:tav tm="0">
                                          <p:val>
                                            <p:strVal val="#ppt_x"/>
                                          </p:val>
                                        </p:tav>
                                        <p:tav tm="100000">
                                          <p:val>
                                            <p:strVal val="#ppt_x"/>
                                          </p:val>
                                        </p:tav>
                                      </p:tavLst>
                                    </p:anim>
                                    <p:anim calcmode="lin" valueType="num">
                                      <p:cBhvr>
                                        <p:cTn id="32" dur="500" fill="hold"/>
                                        <p:tgtEl>
                                          <p:spTgt spid="43022"/>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29" presetClass="entr" presetSubtype="0" fill="hold" grpId="0" nodeType="afterEffect">
                                  <p:stCondLst>
                                    <p:cond delay="0"/>
                                  </p:stCondLst>
                                  <p:childTnLst>
                                    <p:set>
                                      <p:cBhvr>
                                        <p:cTn id="35" dur="1" fill="hold">
                                          <p:stCondLst>
                                            <p:cond delay="0"/>
                                          </p:stCondLst>
                                        </p:cTn>
                                        <p:tgtEl>
                                          <p:spTgt spid="43014"/>
                                        </p:tgtEl>
                                        <p:attrNameLst>
                                          <p:attrName>style.visibility</p:attrName>
                                        </p:attrNameLst>
                                      </p:cBhvr>
                                      <p:to>
                                        <p:strVal val="visible"/>
                                      </p:to>
                                    </p:set>
                                    <p:anim calcmode="lin" valueType="num">
                                      <p:cBhvr>
                                        <p:cTn id="36" dur="1000" fill="hold"/>
                                        <p:tgtEl>
                                          <p:spTgt spid="43014"/>
                                        </p:tgtEl>
                                        <p:attrNameLst>
                                          <p:attrName>ppt_x</p:attrName>
                                        </p:attrNameLst>
                                      </p:cBhvr>
                                      <p:tavLst>
                                        <p:tav tm="0">
                                          <p:val>
                                            <p:strVal val="#ppt_x-.2"/>
                                          </p:val>
                                        </p:tav>
                                        <p:tav tm="100000">
                                          <p:val>
                                            <p:strVal val="#ppt_x"/>
                                          </p:val>
                                        </p:tav>
                                      </p:tavLst>
                                    </p:anim>
                                    <p:anim calcmode="lin" valueType="num">
                                      <p:cBhvr>
                                        <p:cTn id="37" dur="1000" fill="hold"/>
                                        <p:tgtEl>
                                          <p:spTgt spid="43014"/>
                                        </p:tgtEl>
                                        <p:attrNameLst>
                                          <p:attrName>ppt_y</p:attrName>
                                        </p:attrNameLst>
                                      </p:cBhvr>
                                      <p:tavLst>
                                        <p:tav tm="0">
                                          <p:val>
                                            <p:strVal val="#ppt_y"/>
                                          </p:val>
                                        </p:tav>
                                        <p:tav tm="100000">
                                          <p:val>
                                            <p:strVal val="#ppt_y"/>
                                          </p:val>
                                        </p:tav>
                                      </p:tavLst>
                                    </p:anim>
                                    <p:animEffect transition="in" filter="wipe(right)" prLst="gradientSize: 0.1">
                                      <p:cBhvr>
                                        <p:cTn id="38" dur="1000"/>
                                        <p:tgtEl>
                                          <p:spTgt spid="43014"/>
                                        </p:tgtEl>
                                      </p:cBhvr>
                                    </p:animEffect>
                                  </p:childTnLst>
                                </p:cTn>
                              </p:par>
                            </p:childTnLst>
                          </p:cTn>
                        </p:par>
                        <p:par>
                          <p:cTn id="39" fill="hold">
                            <p:stCondLst>
                              <p:cond delay="4000"/>
                            </p:stCondLst>
                            <p:childTnLst>
                              <p:par>
                                <p:cTn id="40" presetID="47" presetClass="entr" presetSubtype="0" fill="hold" nodeType="afterEffect">
                                  <p:stCondLst>
                                    <p:cond delay="0"/>
                                  </p:stCondLst>
                                  <p:childTnLst>
                                    <p:set>
                                      <p:cBhvr>
                                        <p:cTn id="41" dur="1" fill="hold">
                                          <p:stCondLst>
                                            <p:cond delay="0"/>
                                          </p:stCondLst>
                                        </p:cTn>
                                        <p:tgtEl>
                                          <p:spTgt spid="43023"/>
                                        </p:tgtEl>
                                        <p:attrNameLst>
                                          <p:attrName>style.visibility</p:attrName>
                                        </p:attrNameLst>
                                      </p:cBhvr>
                                      <p:to>
                                        <p:strVal val="visible"/>
                                      </p:to>
                                    </p:set>
                                    <p:animEffect transition="in" filter="fade">
                                      <p:cBhvr>
                                        <p:cTn id="42" dur="500"/>
                                        <p:tgtEl>
                                          <p:spTgt spid="43023"/>
                                        </p:tgtEl>
                                      </p:cBhvr>
                                    </p:animEffect>
                                    <p:anim calcmode="lin" valueType="num">
                                      <p:cBhvr>
                                        <p:cTn id="43" dur="500" fill="hold"/>
                                        <p:tgtEl>
                                          <p:spTgt spid="43023"/>
                                        </p:tgtEl>
                                        <p:attrNameLst>
                                          <p:attrName>ppt_x</p:attrName>
                                        </p:attrNameLst>
                                      </p:cBhvr>
                                      <p:tavLst>
                                        <p:tav tm="0">
                                          <p:val>
                                            <p:strVal val="#ppt_x"/>
                                          </p:val>
                                        </p:tav>
                                        <p:tav tm="100000">
                                          <p:val>
                                            <p:strVal val="#ppt_x"/>
                                          </p:val>
                                        </p:tav>
                                      </p:tavLst>
                                    </p:anim>
                                    <p:anim calcmode="lin" valueType="num">
                                      <p:cBhvr>
                                        <p:cTn id="44" dur="500" fill="hold"/>
                                        <p:tgtEl>
                                          <p:spTgt spid="43023"/>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29" presetClass="entr" presetSubtype="0" fill="hold" grpId="0" nodeType="afterEffect">
                                  <p:stCondLst>
                                    <p:cond delay="0"/>
                                  </p:stCondLst>
                                  <p:childTnLst>
                                    <p:set>
                                      <p:cBhvr>
                                        <p:cTn id="47" dur="1" fill="hold">
                                          <p:stCondLst>
                                            <p:cond delay="0"/>
                                          </p:stCondLst>
                                        </p:cTn>
                                        <p:tgtEl>
                                          <p:spTgt spid="43015"/>
                                        </p:tgtEl>
                                        <p:attrNameLst>
                                          <p:attrName>style.visibility</p:attrName>
                                        </p:attrNameLst>
                                      </p:cBhvr>
                                      <p:to>
                                        <p:strVal val="visible"/>
                                      </p:to>
                                    </p:set>
                                    <p:anim calcmode="lin" valueType="num">
                                      <p:cBhvr>
                                        <p:cTn id="48" dur="1000" fill="hold"/>
                                        <p:tgtEl>
                                          <p:spTgt spid="43015"/>
                                        </p:tgtEl>
                                        <p:attrNameLst>
                                          <p:attrName>ppt_x</p:attrName>
                                        </p:attrNameLst>
                                      </p:cBhvr>
                                      <p:tavLst>
                                        <p:tav tm="0">
                                          <p:val>
                                            <p:strVal val="#ppt_x-.2"/>
                                          </p:val>
                                        </p:tav>
                                        <p:tav tm="100000">
                                          <p:val>
                                            <p:strVal val="#ppt_x"/>
                                          </p:val>
                                        </p:tav>
                                      </p:tavLst>
                                    </p:anim>
                                    <p:anim calcmode="lin" valueType="num">
                                      <p:cBhvr>
                                        <p:cTn id="49" dur="1000" fill="hold"/>
                                        <p:tgtEl>
                                          <p:spTgt spid="43015"/>
                                        </p:tgtEl>
                                        <p:attrNameLst>
                                          <p:attrName>ppt_y</p:attrName>
                                        </p:attrNameLst>
                                      </p:cBhvr>
                                      <p:tavLst>
                                        <p:tav tm="0">
                                          <p:val>
                                            <p:strVal val="#ppt_y"/>
                                          </p:val>
                                        </p:tav>
                                        <p:tav tm="100000">
                                          <p:val>
                                            <p:strVal val="#ppt_y"/>
                                          </p:val>
                                        </p:tav>
                                      </p:tavLst>
                                    </p:anim>
                                    <p:animEffect transition="in" filter="wipe(right)" prLst="gradientSize: 0.1">
                                      <p:cBhvr>
                                        <p:cTn id="50" dur="1000"/>
                                        <p:tgtEl>
                                          <p:spTgt spid="43015"/>
                                        </p:tgtEl>
                                      </p:cBhvr>
                                    </p:animEffect>
                                  </p:childTnLst>
                                </p:cTn>
                              </p:par>
                            </p:childTnLst>
                          </p:cTn>
                        </p:par>
                        <p:par>
                          <p:cTn id="51" fill="hold">
                            <p:stCondLst>
                              <p:cond delay="5500"/>
                            </p:stCondLst>
                            <p:childTnLst>
                              <p:par>
                                <p:cTn id="52" presetID="47" presetClass="entr" presetSubtype="0" fill="hold" nodeType="afterEffect">
                                  <p:stCondLst>
                                    <p:cond delay="0"/>
                                  </p:stCondLst>
                                  <p:childTnLst>
                                    <p:set>
                                      <p:cBhvr>
                                        <p:cTn id="53" dur="1" fill="hold">
                                          <p:stCondLst>
                                            <p:cond delay="0"/>
                                          </p:stCondLst>
                                        </p:cTn>
                                        <p:tgtEl>
                                          <p:spTgt spid="43024"/>
                                        </p:tgtEl>
                                        <p:attrNameLst>
                                          <p:attrName>style.visibility</p:attrName>
                                        </p:attrNameLst>
                                      </p:cBhvr>
                                      <p:to>
                                        <p:strVal val="visible"/>
                                      </p:to>
                                    </p:set>
                                    <p:animEffect transition="in" filter="fade">
                                      <p:cBhvr>
                                        <p:cTn id="54" dur="500"/>
                                        <p:tgtEl>
                                          <p:spTgt spid="43024"/>
                                        </p:tgtEl>
                                      </p:cBhvr>
                                    </p:animEffect>
                                    <p:anim calcmode="lin" valueType="num">
                                      <p:cBhvr>
                                        <p:cTn id="55" dur="500" fill="hold"/>
                                        <p:tgtEl>
                                          <p:spTgt spid="43024"/>
                                        </p:tgtEl>
                                        <p:attrNameLst>
                                          <p:attrName>ppt_x</p:attrName>
                                        </p:attrNameLst>
                                      </p:cBhvr>
                                      <p:tavLst>
                                        <p:tav tm="0">
                                          <p:val>
                                            <p:strVal val="#ppt_x"/>
                                          </p:val>
                                        </p:tav>
                                        <p:tav tm="100000">
                                          <p:val>
                                            <p:strVal val="#ppt_x"/>
                                          </p:val>
                                        </p:tav>
                                      </p:tavLst>
                                    </p:anim>
                                    <p:anim calcmode="lin" valueType="num">
                                      <p:cBhvr>
                                        <p:cTn id="56" dur="500" fill="hold"/>
                                        <p:tgtEl>
                                          <p:spTgt spid="43024"/>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29" presetClass="entr" presetSubtype="0" fill="hold" grpId="0" nodeType="afterEffect">
                                  <p:stCondLst>
                                    <p:cond delay="0"/>
                                  </p:stCondLst>
                                  <p:childTnLst>
                                    <p:set>
                                      <p:cBhvr>
                                        <p:cTn id="59" dur="1" fill="hold">
                                          <p:stCondLst>
                                            <p:cond delay="0"/>
                                          </p:stCondLst>
                                        </p:cTn>
                                        <p:tgtEl>
                                          <p:spTgt spid="43016"/>
                                        </p:tgtEl>
                                        <p:attrNameLst>
                                          <p:attrName>style.visibility</p:attrName>
                                        </p:attrNameLst>
                                      </p:cBhvr>
                                      <p:to>
                                        <p:strVal val="visible"/>
                                      </p:to>
                                    </p:set>
                                    <p:anim calcmode="lin" valueType="num">
                                      <p:cBhvr>
                                        <p:cTn id="60" dur="1000" fill="hold"/>
                                        <p:tgtEl>
                                          <p:spTgt spid="43016"/>
                                        </p:tgtEl>
                                        <p:attrNameLst>
                                          <p:attrName>ppt_x</p:attrName>
                                        </p:attrNameLst>
                                      </p:cBhvr>
                                      <p:tavLst>
                                        <p:tav tm="0">
                                          <p:val>
                                            <p:strVal val="#ppt_x-.2"/>
                                          </p:val>
                                        </p:tav>
                                        <p:tav tm="100000">
                                          <p:val>
                                            <p:strVal val="#ppt_x"/>
                                          </p:val>
                                        </p:tav>
                                      </p:tavLst>
                                    </p:anim>
                                    <p:anim calcmode="lin" valueType="num">
                                      <p:cBhvr>
                                        <p:cTn id="61" dur="1000" fill="hold"/>
                                        <p:tgtEl>
                                          <p:spTgt spid="43016"/>
                                        </p:tgtEl>
                                        <p:attrNameLst>
                                          <p:attrName>ppt_y</p:attrName>
                                        </p:attrNameLst>
                                      </p:cBhvr>
                                      <p:tavLst>
                                        <p:tav tm="0">
                                          <p:val>
                                            <p:strVal val="#ppt_y"/>
                                          </p:val>
                                        </p:tav>
                                        <p:tav tm="100000">
                                          <p:val>
                                            <p:strVal val="#ppt_y"/>
                                          </p:val>
                                        </p:tav>
                                      </p:tavLst>
                                    </p:anim>
                                    <p:animEffect transition="in" filter="wipe(right)" prLst="gradientSize: 0.1">
                                      <p:cBhvr>
                                        <p:cTn id="62" dur="1000"/>
                                        <p:tgtEl>
                                          <p:spTgt spid="43016"/>
                                        </p:tgtEl>
                                      </p:cBhvr>
                                    </p:animEffect>
                                  </p:childTnLst>
                                </p:cTn>
                              </p:par>
                            </p:childTnLst>
                          </p:cTn>
                        </p:par>
                        <p:par>
                          <p:cTn id="63" fill="hold">
                            <p:stCondLst>
                              <p:cond delay="7000"/>
                            </p:stCondLst>
                            <p:childTnLst>
                              <p:par>
                                <p:cTn id="64" presetID="47" presetClass="entr" presetSubtype="0" fill="hold" nodeType="afterEffect">
                                  <p:stCondLst>
                                    <p:cond delay="0"/>
                                  </p:stCondLst>
                                  <p:childTnLst>
                                    <p:set>
                                      <p:cBhvr>
                                        <p:cTn id="65" dur="1" fill="hold">
                                          <p:stCondLst>
                                            <p:cond delay="0"/>
                                          </p:stCondLst>
                                        </p:cTn>
                                        <p:tgtEl>
                                          <p:spTgt spid="43025"/>
                                        </p:tgtEl>
                                        <p:attrNameLst>
                                          <p:attrName>style.visibility</p:attrName>
                                        </p:attrNameLst>
                                      </p:cBhvr>
                                      <p:to>
                                        <p:strVal val="visible"/>
                                      </p:to>
                                    </p:set>
                                    <p:animEffect transition="in" filter="fade">
                                      <p:cBhvr>
                                        <p:cTn id="66" dur="500"/>
                                        <p:tgtEl>
                                          <p:spTgt spid="43025"/>
                                        </p:tgtEl>
                                      </p:cBhvr>
                                    </p:animEffect>
                                    <p:anim calcmode="lin" valueType="num">
                                      <p:cBhvr>
                                        <p:cTn id="67" dur="500" fill="hold"/>
                                        <p:tgtEl>
                                          <p:spTgt spid="43025"/>
                                        </p:tgtEl>
                                        <p:attrNameLst>
                                          <p:attrName>ppt_x</p:attrName>
                                        </p:attrNameLst>
                                      </p:cBhvr>
                                      <p:tavLst>
                                        <p:tav tm="0">
                                          <p:val>
                                            <p:strVal val="#ppt_x"/>
                                          </p:val>
                                        </p:tav>
                                        <p:tav tm="100000">
                                          <p:val>
                                            <p:strVal val="#ppt_x"/>
                                          </p:val>
                                        </p:tav>
                                      </p:tavLst>
                                    </p:anim>
                                    <p:anim calcmode="lin" valueType="num">
                                      <p:cBhvr>
                                        <p:cTn id="68" dur="500" fill="hold"/>
                                        <p:tgtEl>
                                          <p:spTgt spid="43025"/>
                                        </p:tgtEl>
                                        <p:attrNameLst>
                                          <p:attrName>ppt_y</p:attrName>
                                        </p:attrNameLst>
                                      </p:cBhvr>
                                      <p:tavLst>
                                        <p:tav tm="0">
                                          <p:val>
                                            <p:strVal val="#ppt_y-.1"/>
                                          </p:val>
                                        </p:tav>
                                        <p:tav tm="100000">
                                          <p:val>
                                            <p:strVal val="#ppt_y"/>
                                          </p:val>
                                        </p:tav>
                                      </p:tavLst>
                                    </p:anim>
                                  </p:childTnLst>
                                </p:cTn>
                              </p:par>
                            </p:childTnLst>
                          </p:cTn>
                        </p:par>
                        <p:par>
                          <p:cTn id="69" fill="hold">
                            <p:stCondLst>
                              <p:cond delay="7500"/>
                            </p:stCondLst>
                            <p:childTnLst>
                              <p:par>
                                <p:cTn id="70" presetID="29" presetClass="entr" presetSubtype="0" fill="hold" grpId="0" nodeType="afterEffect">
                                  <p:stCondLst>
                                    <p:cond delay="0"/>
                                  </p:stCondLst>
                                  <p:childTnLst>
                                    <p:set>
                                      <p:cBhvr>
                                        <p:cTn id="71" dur="1" fill="hold">
                                          <p:stCondLst>
                                            <p:cond delay="0"/>
                                          </p:stCondLst>
                                        </p:cTn>
                                        <p:tgtEl>
                                          <p:spTgt spid="43017"/>
                                        </p:tgtEl>
                                        <p:attrNameLst>
                                          <p:attrName>style.visibility</p:attrName>
                                        </p:attrNameLst>
                                      </p:cBhvr>
                                      <p:to>
                                        <p:strVal val="visible"/>
                                      </p:to>
                                    </p:set>
                                    <p:anim calcmode="lin" valueType="num">
                                      <p:cBhvr>
                                        <p:cTn id="72" dur="1000" fill="hold"/>
                                        <p:tgtEl>
                                          <p:spTgt spid="43017"/>
                                        </p:tgtEl>
                                        <p:attrNameLst>
                                          <p:attrName>ppt_x</p:attrName>
                                        </p:attrNameLst>
                                      </p:cBhvr>
                                      <p:tavLst>
                                        <p:tav tm="0">
                                          <p:val>
                                            <p:strVal val="#ppt_x-.2"/>
                                          </p:val>
                                        </p:tav>
                                        <p:tav tm="100000">
                                          <p:val>
                                            <p:strVal val="#ppt_x"/>
                                          </p:val>
                                        </p:tav>
                                      </p:tavLst>
                                    </p:anim>
                                    <p:anim calcmode="lin" valueType="num">
                                      <p:cBhvr>
                                        <p:cTn id="73" dur="1000" fill="hold"/>
                                        <p:tgtEl>
                                          <p:spTgt spid="43017"/>
                                        </p:tgtEl>
                                        <p:attrNameLst>
                                          <p:attrName>ppt_y</p:attrName>
                                        </p:attrNameLst>
                                      </p:cBhvr>
                                      <p:tavLst>
                                        <p:tav tm="0">
                                          <p:val>
                                            <p:strVal val="#ppt_y"/>
                                          </p:val>
                                        </p:tav>
                                        <p:tav tm="100000">
                                          <p:val>
                                            <p:strVal val="#ppt_y"/>
                                          </p:val>
                                        </p:tav>
                                      </p:tavLst>
                                    </p:anim>
                                    <p:animEffect transition="in" filter="wipe(right)" prLst="gradientSize: 0.1">
                                      <p:cBhvr>
                                        <p:cTn id="74" dur="1000"/>
                                        <p:tgtEl>
                                          <p:spTgt spid="43017"/>
                                        </p:tgtEl>
                                      </p:cBhvr>
                                    </p:animEffect>
                                  </p:childTnLst>
                                </p:cTn>
                              </p:par>
                            </p:childTnLst>
                          </p:cTn>
                        </p:par>
                        <p:par>
                          <p:cTn id="75" fill="hold">
                            <p:stCondLst>
                              <p:cond delay="8500"/>
                            </p:stCondLst>
                            <p:childTnLst>
                              <p:par>
                                <p:cTn id="76" presetID="47" presetClass="entr" presetSubtype="0" fill="hold" nodeType="afterEffect">
                                  <p:stCondLst>
                                    <p:cond delay="0"/>
                                  </p:stCondLst>
                                  <p:childTnLst>
                                    <p:set>
                                      <p:cBhvr>
                                        <p:cTn id="77" dur="1" fill="hold">
                                          <p:stCondLst>
                                            <p:cond delay="0"/>
                                          </p:stCondLst>
                                        </p:cTn>
                                        <p:tgtEl>
                                          <p:spTgt spid="43026"/>
                                        </p:tgtEl>
                                        <p:attrNameLst>
                                          <p:attrName>style.visibility</p:attrName>
                                        </p:attrNameLst>
                                      </p:cBhvr>
                                      <p:to>
                                        <p:strVal val="visible"/>
                                      </p:to>
                                    </p:set>
                                    <p:animEffect transition="in" filter="fade">
                                      <p:cBhvr>
                                        <p:cTn id="78" dur="500"/>
                                        <p:tgtEl>
                                          <p:spTgt spid="43026"/>
                                        </p:tgtEl>
                                      </p:cBhvr>
                                    </p:animEffect>
                                    <p:anim calcmode="lin" valueType="num">
                                      <p:cBhvr>
                                        <p:cTn id="79" dur="500" fill="hold"/>
                                        <p:tgtEl>
                                          <p:spTgt spid="43026"/>
                                        </p:tgtEl>
                                        <p:attrNameLst>
                                          <p:attrName>ppt_x</p:attrName>
                                        </p:attrNameLst>
                                      </p:cBhvr>
                                      <p:tavLst>
                                        <p:tav tm="0">
                                          <p:val>
                                            <p:strVal val="#ppt_x"/>
                                          </p:val>
                                        </p:tav>
                                        <p:tav tm="100000">
                                          <p:val>
                                            <p:strVal val="#ppt_x"/>
                                          </p:val>
                                        </p:tav>
                                      </p:tavLst>
                                    </p:anim>
                                    <p:anim calcmode="lin" valueType="num">
                                      <p:cBhvr>
                                        <p:cTn id="80" dur="500" fill="hold"/>
                                        <p:tgtEl>
                                          <p:spTgt spid="43026"/>
                                        </p:tgtEl>
                                        <p:attrNameLst>
                                          <p:attrName>ppt_y</p:attrName>
                                        </p:attrNameLst>
                                      </p:cBhvr>
                                      <p:tavLst>
                                        <p:tav tm="0">
                                          <p:val>
                                            <p:strVal val="#ppt_y-.1"/>
                                          </p:val>
                                        </p:tav>
                                        <p:tav tm="100000">
                                          <p:val>
                                            <p:strVal val="#ppt_y"/>
                                          </p:val>
                                        </p:tav>
                                      </p:tavLst>
                                    </p:anim>
                                  </p:childTnLst>
                                </p:cTn>
                              </p:par>
                            </p:childTnLst>
                          </p:cTn>
                        </p:par>
                        <p:par>
                          <p:cTn id="81" fill="hold">
                            <p:stCondLst>
                              <p:cond delay="9000"/>
                            </p:stCondLst>
                            <p:childTnLst>
                              <p:par>
                                <p:cTn id="82" presetID="29" presetClass="entr" presetSubtype="0" fill="hold" grpId="0" nodeType="afterEffect">
                                  <p:stCondLst>
                                    <p:cond delay="0"/>
                                  </p:stCondLst>
                                  <p:childTnLst>
                                    <p:set>
                                      <p:cBhvr>
                                        <p:cTn id="83" dur="1" fill="hold">
                                          <p:stCondLst>
                                            <p:cond delay="0"/>
                                          </p:stCondLst>
                                        </p:cTn>
                                        <p:tgtEl>
                                          <p:spTgt spid="43018"/>
                                        </p:tgtEl>
                                        <p:attrNameLst>
                                          <p:attrName>style.visibility</p:attrName>
                                        </p:attrNameLst>
                                      </p:cBhvr>
                                      <p:to>
                                        <p:strVal val="visible"/>
                                      </p:to>
                                    </p:set>
                                    <p:anim calcmode="lin" valueType="num">
                                      <p:cBhvr>
                                        <p:cTn id="84" dur="1000" fill="hold"/>
                                        <p:tgtEl>
                                          <p:spTgt spid="43018"/>
                                        </p:tgtEl>
                                        <p:attrNameLst>
                                          <p:attrName>ppt_x</p:attrName>
                                        </p:attrNameLst>
                                      </p:cBhvr>
                                      <p:tavLst>
                                        <p:tav tm="0">
                                          <p:val>
                                            <p:strVal val="#ppt_x-.2"/>
                                          </p:val>
                                        </p:tav>
                                        <p:tav tm="100000">
                                          <p:val>
                                            <p:strVal val="#ppt_x"/>
                                          </p:val>
                                        </p:tav>
                                      </p:tavLst>
                                    </p:anim>
                                    <p:anim calcmode="lin" valueType="num">
                                      <p:cBhvr>
                                        <p:cTn id="85" dur="1000" fill="hold"/>
                                        <p:tgtEl>
                                          <p:spTgt spid="43018"/>
                                        </p:tgtEl>
                                        <p:attrNameLst>
                                          <p:attrName>ppt_y</p:attrName>
                                        </p:attrNameLst>
                                      </p:cBhvr>
                                      <p:tavLst>
                                        <p:tav tm="0">
                                          <p:val>
                                            <p:strVal val="#ppt_y"/>
                                          </p:val>
                                        </p:tav>
                                        <p:tav tm="100000">
                                          <p:val>
                                            <p:strVal val="#ppt_y"/>
                                          </p:val>
                                        </p:tav>
                                      </p:tavLst>
                                    </p:anim>
                                    <p:animEffect transition="in" filter="wipe(right)" prLst="gradientSize: 0.1">
                                      <p:cBhvr>
                                        <p:cTn id="86" dur="1000"/>
                                        <p:tgtEl>
                                          <p:spTgt spid="43018"/>
                                        </p:tgtEl>
                                      </p:cBhvr>
                                    </p:animEffect>
                                  </p:childTnLst>
                                </p:cTn>
                              </p:par>
                            </p:childTnLst>
                          </p:cTn>
                        </p:par>
                        <p:par>
                          <p:cTn id="87" fill="hold">
                            <p:stCondLst>
                              <p:cond delay="10000"/>
                            </p:stCondLst>
                            <p:childTnLst>
                              <p:par>
                                <p:cTn id="88" presetID="47" presetClass="entr" presetSubtype="0" fill="hold" nodeType="afterEffect">
                                  <p:stCondLst>
                                    <p:cond delay="0"/>
                                  </p:stCondLst>
                                  <p:childTnLst>
                                    <p:set>
                                      <p:cBhvr>
                                        <p:cTn id="89" dur="1" fill="hold">
                                          <p:stCondLst>
                                            <p:cond delay="0"/>
                                          </p:stCondLst>
                                        </p:cTn>
                                        <p:tgtEl>
                                          <p:spTgt spid="43027"/>
                                        </p:tgtEl>
                                        <p:attrNameLst>
                                          <p:attrName>style.visibility</p:attrName>
                                        </p:attrNameLst>
                                      </p:cBhvr>
                                      <p:to>
                                        <p:strVal val="visible"/>
                                      </p:to>
                                    </p:set>
                                    <p:animEffect transition="in" filter="fade">
                                      <p:cBhvr>
                                        <p:cTn id="90" dur="500"/>
                                        <p:tgtEl>
                                          <p:spTgt spid="43027"/>
                                        </p:tgtEl>
                                      </p:cBhvr>
                                    </p:animEffect>
                                    <p:anim calcmode="lin" valueType="num">
                                      <p:cBhvr>
                                        <p:cTn id="91" dur="500" fill="hold"/>
                                        <p:tgtEl>
                                          <p:spTgt spid="43027"/>
                                        </p:tgtEl>
                                        <p:attrNameLst>
                                          <p:attrName>ppt_x</p:attrName>
                                        </p:attrNameLst>
                                      </p:cBhvr>
                                      <p:tavLst>
                                        <p:tav tm="0">
                                          <p:val>
                                            <p:strVal val="#ppt_x"/>
                                          </p:val>
                                        </p:tav>
                                        <p:tav tm="100000">
                                          <p:val>
                                            <p:strVal val="#ppt_x"/>
                                          </p:val>
                                        </p:tav>
                                      </p:tavLst>
                                    </p:anim>
                                    <p:anim calcmode="lin" valueType="num">
                                      <p:cBhvr>
                                        <p:cTn id="92" dur="500" fill="hold"/>
                                        <p:tgtEl>
                                          <p:spTgt spid="43027"/>
                                        </p:tgtEl>
                                        <p:attrNameLst>
                                          <p:attrName>ppt_y</p:attrName>
                                        </p:attrNameLst>
                                      </p:cBhvr>
                                      <p:tavLst>
                                        <p:tav tm="0">
                                          <p:val>
                                            <p:strVal val="#ppt_y-.1"/>
                                          </p:val>
                                        </p:tav>
                                        <p:tav tm="100000">
                                          <p:val>
                                            <p:strVal val="#ppt_y"/>
                                          </p:val>
                                        </p:tav>
                                      </p:tavLst>
                                    </p:anim>
                                  </p:childTnLst>
                                </p:cTn>
                              </p:par>
                            </p:childTnLst>
                          </p:cTn>
                        </p:par>
                        <p:par>
                          <p:cTn id="93" fill="hold">
                            <p:stCondLst>
                              <p:cond delay="10500"/>
                            </p:stCondLst>
                            <p:childTnLst>
                              <p:par>
                                <p:cTn id="94" presetID="29" presetClass="entr" presetSubtype="0" fill="hold" grpId="0" nodeType="afterEffect">
                                  <p:stCondLst>
                                    <p:cond delay="0"/>
                                  </p:stCondLst>
                                  <p:childTnLst>
                                    <p:set>
                                      <p:cBhvr>
                                        <p:cTn id="95" dur="1" fill="hold">
                                          <p:stCondLst>
                                            <p:cond delay="0"/>
                                          </p:stCondLst>
                                        </p:cTn>
                                        <p:tgtEl>
                                          <p:spTgt spid="43019"/>
                                        </p:tgtEl>
                                        <p:attrNameLst>
                                          <p:attrName>style.visibility</p:attrName>
                                        </p:attrNameLst>
                                      </p:cBhvr>
                                      <p:to>
                                        <p:strVal val="visible"/>
                                      </p:to>
                                    </p:set>
                                    <p:anim calcmode="lin" valueType="num">
                                      <p:cBhvr>
                                        <p:cTn id="96" dur="1000" fill="hold"/>
                                        <p:tgtEl>
                                          <p:spTgt spid="43019"/>
                                        </p:tgtEl>
                                        <p:attrNameLst>
                                          <p:attrName>ppt_x</p:attrName>
                                        </p:attrNameLst>
                                      </p:cBhvr>
                                      <p:tavLst>
                                        <p:tav tm="0">
                                          <p:val>
                                            <p:strVal val="#ppt_x-.2"/>
                                          </p:val>
                                        </p:tav>
                                        <p:tav tm="100000">
                                          <p:val>
                                            <p:strVal val="#ppt_x"/>
                                          </p:val>
                                        </p:tav>
                                      </p:tavLst>
                                    </p:anim>
                                    <p:anim calcmode="lin" valueType="num">
                                      <p:cBhvr>
                                        <p:cTn id="97" dur="1000" fill="hold"/>
                                        <p:tgtEl>
                                          <p:spTgt spid="43019"/>
                                        </p:tgtEl>
                                        <p:attrNameLst>
                                          <p:attrName>ppt_y</p:attrName>
                                        </p:attrNameLst>
                                      </p:cBhvr>
                                      <p:tavLst>
                                        <p:tav tm="0">
                                          <p:val>
                                            <p:strVal val="#ppt_y"/>
                                          </p:val>
                                        </p:tav>
                                        <p:tav tm="100000">
                                          <p:val>
                                            <p:strVal val="#ppt_y"/>
                                          </p:val>
                                        </p:tav>
                                      </p:tavLst>
                                    </p:anim>
                                    <p:animEffect transition="in" filter="wipe(right)" prLst="gradientSize: 0.1">
                                      <p:cBhvr>
                                        <p:cTn id="98" dur="1000"/>
                                        <p:tgtEl>
                                          <p:spTgt spid="43019"/>
                                        </p:tgtEl>
                                      </p:cBhvr>
                                    </p:animEffect>
                                  </p:childTnLst>
                                </p:cTn>
                              </p:par>
                            </p:childTnLst>
                          </p:cTn>
                        </p:par>
                        <p:par>
                          <p:cTn id="99" fill="hold">
                            <p:stCondLst>
                              <p:cond delay="11500"/>
                            </p:stCondLst>
                            <p:childTnLst>
                              <p:par>
                                <p:cTn id="100" presetID="47" presetClass="entr" presetSubtype="0" fill="hold" nodeType="afterEffect">
                                  <p:stCondLst>
                                    <p:cond delay="0"/>
                                  </p:stCondLst>
                                  <p:childTnLst>
                                    <p:set>
                                      <p:cBhvr>
                                        <p:cTn id="101" dur="1" fill="hold">
                                          <p:stCondLst>
                                            <p:cond delay="0"/>
                                          </p:stCondLst>
                                        </p:cTn>
                                        <p:tgtEl>
                                          <p:spTgt spid="43028"/>
                                        </p:tgtEl>
                                        <p:attrNameLst>
                                          <p:attrName>style.visibility</p:attrName>
                                        </p:attrNameLst>
                                      </p:cBhvr>
                                      <p:to>
                                        <p:strVal val="visible"/>
                                      </p:to>
                                    </p:set>
                                    <p:animEffect transition="in" filter="fade">
                                      <p:cBhvr>
                                        <p:cTn id="102" dur="500"/>
                                        <p:tgtEl>
                                          <p:spTgt spid="43028"/>
                                        </p:tgtEl>
                                      </p:cBhvr>
                                    </p:animEffect>
                                    <p:anim calcmode="lin" valueType="num">
                                      <p:cBhvr>
                                        <p:cTn id="103" dur="500" fill="hold"/>
                                        <p:tgtEl>
                                          <p:spTgt spid="43028"/>
                                        </p:tgtEl>
                                        <p:attrNameLst>
                                          <p:attrName>ppt_x</p:attrName>
                                        </p:attrNameLst>
                                      </p:cBhvr>
                                      <p:tavLst>
                                        <p:tav tm="0">
                                          <p:val>
                                            <p:strVal val="#ppt_x"/>
                                          </p:val>
                                        </p:tav>
                                        <p:tav tm="100000">
                                          <p:val>
                                            <p:strVal val="#ppt_x"/>
                                          </p:val>
                                        </p:tav>
                                      </p:tavLst>
                                    </p:anim>
                                    <p:anim calcmode="lin" valueType="num">
                                      <p:cBhvr>
                                        <p:cTn id="104" dur="500" fill="hold"/>
                                        <p:tgtEl>
                                          <p:spTgt spid="43028"/>
                                        </p:tgtEl>
                                        <p:attrNameLst>
                                          <p:attrName>ppt_y</p:attrName>
                                        </p:attrNameLst>
                                      </p:cBhvr>
                                      <p:tavLst>
                                        <p:tav tm="0">
                                          <p:val>
                                            <p:strVal val="#ppt_y-.1"/>
                                          </p:val>
                                        </p:tav>
                                        <p:tav tm="100000">
                                          <p:val>
                                            <p:strVal val="#ppt_y"/>
                                          </p:val>
                                        </p:tav>
                                      </p:tavLst>
                                    </p:anim>
                                  </p:childTnLst>
                                </p:cTn>
                              </p:par>
                            </p:childTnLst>
                          </p:cTn>
                        </p:par>
                        <p:par>
                          <p:cTn id="105" fill="hold">
                            <p:stCondLst>
                              <p:cond delay="12000"/>
                            </p:stCondLst>
                            <p:childTnLst>
                              <p:par>
                                <p:cTn id="106" presetID="29" presetClass="entr" presetSubtype="0" fill="hold" grpId="0" nodeType="afterEffect">
                                  <p:stCondLst>
                                    <p:cond delay="0"/>
                                  </p:stCondLst>
                                  <p:childTnLst>
                                    <p:set>
                                      <p:cBhvr>
                                        <p:cTn id="107" dur="1" fill="hold">
                                          <p:stCondLst>
                                            <p:cond delay="0"/>
                                          </p:stCondLst>
                                        </p:cTn>
                                        <p:tgtEl>
                                          <p:spTgt spid="43020"/>
                                        </p:tgtEl>
                                        <p:attrNameLst>
                                          <p:attrName>style.visibility</p:attrName>
                                        </p:attrNameLst>
                                      </p:cBhvr>
                                      <p:to>
                                        <p:strVal val="visible"/>
                                      </p:to>
                                    </p:set>
                                    <p:anim calcmode="lin" valueType="num">
                                      <p:cBhvr>
                                        <p:cTn id="108" dur="1000" fill="hold"/>
                                        <p:tgtEl>
                                          <p:spTgt spid="43020"/>
                                        </p:tgtEl>
                                        <p:attrNameLst>
                                          <p:attrName>ppt_x</p:attrName>
                                        </p:attrNameLst>
                                      </p:cBhvr>
                                      <p:tavLst>
                                        <p:tav tm="0">
                                          <p:val>
                                            <p:strVal val="#ppt_x-.2"/>
                                          </p:val>
                                        </p:tav>
                                        <p:tav tm="100000">
                                          <p:val>
                                            <p:strVal val="#ppt_x"/>
                                          </p:val>
                                        </p:tav>
                                      </p:tavLst>
                                    </p:anim>
                                    <p:anim calcmode="lin" valueType="num">
                                      <p:cBhvr>
                                        <p:cTn id="109" dur="1000" fill="hold"/>
                                        <p:tgtEl>
                                          <p:spTgt spid="43020"/>
                                        </p:tgtEl>
                                        <p:attrNameLst>
                                          <p:attrName>ppt_y</p:attrName>
                                        </p:attrNameLst>
                                      </p:cBhvr>
                                      <p:tavLst>
                                        <p:tav tm="0">
                                          <p:val>
                                            <p:strVal val="#ppt_y"/>
                                          </p:val>
                                        </p:tav>
                                        <p:tav tm="100000">
                                          <p:val>
                                            <p:strVal val="#ppt_y"/>
                                          </p:val>
                                        </p:tav>
                                      </p:tavLst>
                                    </p:anim>
                                    <p:animEffect transition="in" filter="wipe(right)" prLst="gradientSize: 0.1">
                                      <p:cBhvr>
                                        <p:cTn id="110" dur="1000"/>
                                        <p:tgtEl>
                                          <p:spTgt spid="430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2" grpId="0" animBg="1"/>
      <p:bldP spid="43013" grpId="0" animBg="1"/>
      <p:bldP spid="43014" grpId="0" animBg="1"/>
      <p:bldP spid="43015" grpId="0" animBg="1"/>
      <p:bldP spid="43016" grpId="0" animBg="1"/>
      <p:bldP spid="43017" grpId="0" animBg="1"/>
      <p:bldP spid="43018" grpId="0" animBg="1"/>
      <p:bldP spid="43019" grpId="0" animBg="1"/>
      <p:bldP spid="430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3"/>
          <p:cNvSpPr>
            <a:spLocks noGrp="1" noChangeArrowheads="1"/>
          </p:cNvSpPr>
          <p:nvPr>
            <p:ph type="body" idx="1"/>
          </p:nvPr>
        </p:nvSpPr>
        <p:spPr>
          <a:xfrm>
            <a:off x="179388" y="2636838"/>
            <a:ext cx="3321050" cy="3744912"/>
          </a:xfrm>
        </p:spPr>
        <p:txBody>
          <a:bodyPr/>
          <a:lstStyle/>
          <a:p>
            <a:pPr marL="268288" indent="-268288" algn="just" eaLnBrk="1" hangingPunct="1">
              <a:lnSpc>
                <a:spcPct val="80000"/>
              </a:lnSpc>
              <a:buFontTx/>
              <a:buAutoNum type="arabicPeriod"/>
            </a:pPr>
            <a:r>
              <a:rPr lang="ru-RU" sz="2000" b="1" smtClean="0">
                <a:latin typeface="Times New Roman" pitchFamily="18" charset="0"/>
              </a:rPr>
              <a:t>Активный образ жизни;</a:t>
            </a:r>
          </a:p>
          <a:p>
            <a:pPr marL="268288" indent="-268288" algn="just" eaLnBrk="1" hangingPunct="1">
              <a:lnSpc>
                <a:spcPct val="80000"/>
              </a:lnSpc>
              <a:buFontTx/>
              <a:buAutoNum type="arabicPeriod"/>
            </a:pPr>
            <a:r>
              <a:rPr lang="ru-RU" sz="2000" b="1" smtClean="0">
                <a:latin typeface="Times New Roman" pitchFamily="18" charset="0"/>
              </a:rPr>
              <a:t>Встречи и общение со многими известными, талантливыми и просто хорошими людьми;</a:t>
            </a:r>
          </a:p>
          <a:p>
            <a:pPr marL="268288" indent="-268288" algn="just" eaLnBrk="1" hangingPunct="1">
              <a:lnSpc>
                <a:spcPct val="80000"/>
              </a:lnSpc>
              <a:buFontTx/>
              <a:buAutoNum type="arabicPeriod"/>
            </a:pPr>
            <a:r>
              <a:rPr lang="ru-RU" sz="2000" b="1" smtClean="0">
                <a:latin typeface="Times New Roman" pitchFamily="18" charset="0"/>
              </a:rPr>
              <a:t>Возможность путешествовать по разным городам и странам, бывать там, куда не пускают большинство;</a:t>
            </a:r>
          </a:p>
          <a:p>
            <a:pPr marL="268288" indent="-268288" algn="just" eaLnBrk="1" hangingPunct="1">
              <a:lnSpc>
                <a:spcPct val="80000"/>
              </a:lnSpc>
              <a:buFontTx/>
              <a:buAutoNum type="arabicPeriod"/>
            </a:pPr>
            <a:r>
              <a:rPr lang="ru-RU" sz="2000" b="1" smtClean="0">
                <a:latin typeface="Times New Roman" pitchFamily="18" charset="0"/>
              </a:rPr>
              <a:t>Статус «свободного художника»: не нужно работать «от звонка до звонка».</a:t>
            </a:r>
          </a:p>
        </p:txBody>
      </p:sp>
      <p:sp>
        <p:nvSpPr>
          <p:cNvPr id="32770" name="WordArt 4"/>
          <p:cNvSpPr>
            <a:spLocks noChangeArrowheads="1" noChangeShapeType="1" noTextEdit="1"/>
          </p:cNvSpPr>
          <p:nvPr/>
        </p:nvSpPr>
        <p:spPr bwMode="auto">
          <a:xfrm>
            <a:off x="323850" y="1989138"/>
            <a:ext cx="2952750" cy="431800"/>
          </a:xfrm>
          <a:prstGeom prst="rect">
            <a:avLst/>
          </a:prstGeom>
        </p:spPr>
        <p:txBody>
          <a:bodyPr wrap="none" fromWordArt="1">
            <a:prstTxWarp prst="textWave4">
              <a:avLst>
                <a:gd name="adj1" fmla="val 0"/>
                <a:gd name="adj2" fmla="val 0"/>
              </a:avLst>
            </a:prstTxWarp>
          </a:bodyPr>
          <a:lstStyle/>
          <a:p>
            <a:pPr algn="ctr"/>
            <a:r>
              <a:rPr lang="ru-RU" sz="3600" b="1" kern="10">
                <a:ln w="9525">
                  <a:noFill/>
                  <a:round/>
                  <a:headEnd/>
                  <a:tailEnd/>
                </a:ln>
                <a:gradFill rotWithShape="1">
                  <a:gsLst>
                    <a:gs pos="0">
                      <a:srgbClr val="00FF00"/>
                    </a:gs>
                    <a:gs pos="100000">
                      <a:srgbClr val="00CCFF"/>
                    </a:gs>
                  </a:gsLst>
                  <a:lin ang="5400000" scaled="1"/>
                </a:gradFill>
                <a:effectLst>
                  <a:outerShdw dist="99190" dir="7788334" algn="ctr" rotWithShape="0">
                    <a:srgbClr val="000080">
                      <a:alpha val="79999"/>
                    </a:srgbClr>
                  </a:outerShdw>
                </a:effectLst>
                <a:latin typeface="Times New Roman"/>
                <a:cs typeface="Times New Roman"/>
              </a:rPr>
              <a:t>ПЛЮСЫ</a:t>
            </a:r>
          </a:p>
        </p:txBody>
      </p:sp>
      <p:sp>
        <p:nvSpPr>
          <p:cNvPr id="32771" name="WordArt 5"/>
          <p:cNvSpPr>
            <a:spLocks noChangeArrowheads="1" noChangeShapeType="1" noTextEdit="1"/>
          </p:cNvSpPr>
          <p:nvPr/>
        </p:nvSpPr>
        <p:spPr bwMode="auto">
          <a:xfrm>
            <a:off x="3995738" y="1989138"/>
            <a:ext cx="2952750" cy="431800"/>
          </a:xfrm>
          <a:prstGeom prst="rect">
            <a:avLst/>
          </a:prstGeom>
        </p:spPr>
        <p:txBody>
          <a:bodyPr wrap="none" fromWordArt="1">
            <a:prstTxWarp prst="textWave4">
              <a:avLst>
                <a:gd name="adj1" fmla="val 0"/>
                <a:gd name="adj2" fmla="val 0"/>
              </a:avLst>
            </a:prstTxWarp>
          </a:bodyPr>
          <a:lstStyle/>
          <a:p>
            <a:pPr algn="ctr"/>
            <a:r>
              <a:rPr lang="ru-RU" sz="3600" b="1" kern="10">
                <a:ln w="9525">
                  <a:noFill/>
                  <a:round/>
                  <a:headEnd/>
                  <a:tailEnd/>
                </a:ln>
                <a:gradFill rotWithShape="1">
                  <a:gsLst>
                    <a:gs pos="0">
                      <a:srgbClr val="00FF00"/>
                    </a:gs>
                    <a:gs pos="100000">
                      <a:srgbClr val="00CCFF"/>
                    </a:gs>
                  </a:gsLst>
                  <a:lin ang="5400000" scaled="1"/>
                </a:gradFill>
                <a:effectLst>
                  <a:outerShdw dist="99190" dir="7788334" algn="ctr" rotWithShape="0">
                    <a:srgbClr val="000080">
                      <a:alpha val="79999"/>
                    </a:srgbClr>
                  </a:outerShdw>
                </a:effectLst>
                <a:latin typeface="Times New Roman"/>
                <a:cs typeface="Times New Roman"/>
              </a:rPr>
              <a:t>МИНУСЫ</a:t>
            </a:r>
          </a:p>
        </p:txBody>
      </p:sp>
      <p:sp>
        <p:nvSpPr>
          <p:cNvPr id="32772" name="Rectangle 6"/>
          <p:cNvSpPr>
            <a:spLocks noChangeArrowheads="1"/>
          </p:cNvSpPr>
          <p:nvPr/>
        </p:nvSpPr>
        <p:spPr bwMode="auto">
          <a:xfrm>
            <a:off x="3779838" y="2636838"/>
            <a:ext cx="4248150" cy="3743325"/>
          </a:xfrm>
          <a:prstGeom prst="rect">
            <a:avLst/>
          </a:prstGeom>
          <a:noFill/>
          <a:ln w="9525">
            <a:noFill/>
            <a:miter lim="800000"/>
            <a:headEnd/>
            <a:tailEnd/>
          </a:ln>
        </p:spPr>
        <p:txBody>
          <a:bodyPr/>
          <a:lstStyle/>
          <a:p>
            <a:pPr marL="268288" indent="-268288">
              <a:spcBef>
                <a:spcPct val="20000"/>
              </a:spcBef>
              <a:buFontTx/>
              <a:buAutoNum type="arabicPeriod"/>
            </a:pPr>
            <a:r>
              <a:rPr lang="ru-RU" sz="1900" b="1">
                <a:latin typeface="Times New Roman" pitchFamily="18" charset="0"/>
              </a:rPr>
              <a:t>Ненормированный рабочий день;</a:t>
            </a:r>
          </a:p>
          <a:p>
            <a:pPr marL="268288" indent="-268288">
              <a:spcBef>
                <a:spcPct val="20000"/>
              </a:spcBef>
              <a:buFontTx/>
              <a:buAutoNum type="arabicPeriod"/>
            </a:pPr>
            <a:r>
              <a:rPr lang="ru-RU" sz="1900" b="1">
                <a:latin typeface="Times New Roman" pitchFamily="18" charset="0"/>
              </a:rPr>
              <a:t>Практически постоянно приходится трудиться в авральном режиме;</a:t>
            </a:r>
          </a:p>
          <a:p>
            <a:pPr marL="268288" indent="-268288">
              <a:spcBef>
                <a:spcPct val="20000"/>
              </a:spcBef>
              <a:buFontTx/>
              <a:buAutoNum type="arabicPeriod"/>
            </a:pPr>
            <a:r>
              <a:rPr lang="ru-RU" sz="1900" b="1">
                <a:latin typeface="Times New Roman" pitchFamily="18" charset="0"/>
              </a:rPr>
              <a:t>Невозможность «отключиться от работы», так как все происходящее вокруг воспринимается как информационный повод для очередной статьи или репортажа;</a:t>
            </a:r>
          </a:p>
          <a:p>
            <a:pPr marL="268288" indent="-268288">
              <a:spcBef>
                <a:spcPct val="20000"/>
              </a:spcBef>
              <a:buFontTx/>
              <a:buAutoNum type="arabicPeriod"/>
            </a:pPr>
            <a:r>
              <a:rPr lang="ru-RU" sz="1900" b="1">
                <a:latin typeface="Times New Roman" pitchFamily="18" charset="0"/>
              </a:rPr>
              <a:t>Журналистика входит в список опасных профессий.</a:t>
            </a:r>
          </a:p>
        </p:txBody>
      </p:sp>
      <p:sp>
        <p:nvSpPr>
          <p:cNvPr id="32773" name="Line 8"/>
          <p:cNvSpPr>
            <a:spLocks noChangeShapeType="1"/>
          </p:cNvSpPr>
          <p:nvPr/>
        </p:nvSpPr>
        <p:spPr bwMode="auto">
          <a:xfrm>
            <a:off x="3708400" y="2060575"/>
            <a:ext cx="0" cy="4464050"/>
          </a:xfrm>
          <a:prstGeom prst="line">
            <a:avLst/>
          </a:prstGeom>
          <a:noFill/>
          <a:ln w="38100">
            <a:solidFill>
              <a:schemeClr val="hlink"/>
            </a:solidFill>
            <a:round/>
            <a:headEnd/>
            <a:tailEnd/>
          </a:ln>
        </p:spPr>
        <p:txBody>
          <a:bodyPr/>
          <a:lstStyle/>
          <a:p>
            <a:endParaRPr lang="ru-RU"/>
          </a:p>
        </p:txBody>
      </p:sp>
      <p:sp>
        <p:nvSpPr>
          <p:cNvPr id="32774" name="WordArt 9" descr="Бумажный пакет"/>
          <p:cNvSpPr>
            <a:spLocks noChangeArrowheads="1" noChangeShapeType="1" noTextEdit="1"/>
          </p:cNvSpPr>
          <p:nvPr/>
        </p:nvSpPr>
        <p:spPr bwMode="auto">
          <a:xfrm>
            <a:off x="323850" y="333375"/>
            <a:ext cx="4105275" cy="1341438"/>
          </a:xfrm>
          <a:prstGeom prst="rect">
            <a:avLst/>
          </a:prstGeom>
        </p:spPr>
        <p:txBody>
          <a:bodyPr wrap="none" fromWordArt="1">
            <a:prstTxWarp prst="textCascadeUp">
              <a:avLst>
                <a:gd name="adj" fmla="val 82593"/>
              </a:avLst>
            </a:prstTxWarp>
            <a:scene3d>
              <a:camera prst="legacyPerspectiveTopLeft">
                <a:rot lat="0" lon="20519980"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2"/>
                  <a:srcRect/>
                  <a:tile tx="0" ty="0" sx="100000" sy="100000" flip="none" algn="tl"/>
                </a:blipFill>
                <a:latin typeface="Times New Roman"/>
                <a:cs typeface="Times New Roman"/>
              </a:rPr>
              <a:t>ПЛЮСЫ  И</a:t>
            </a:r>
          </a:p>
          <a:p>
            <a:pPr algn="ctr"/>
            <a:r>
              <a:rPr lang="ru-RU" sz="3600" b="1" kern="10">
                <a:ln w="9525">
                  <a:round/>
                  <a:headEnd/>
                  <a:tailEnd/>
                </a:ln>
                <a:blipFill dpi="0" rotWithShape="0">
                  <a:blip r:embed="rId2"/>
                  <a:srcRect/>
                  <a:tile tx="0" ty="0" sx="100000" sy="100000" flip="none" algn="tl"/>
                </a:blipFill>
                <a:latin typeface="Times New Roman"/>
                <a:cs typeface="Times New Roman"/>
              </a:rPr>
              <a:t>МИНУСЫ</a:t>
            </a:r>
          </a:p>
        </p:txBody>
      </p:sp>
      <p:pic>
        <p:nvPicPr>
          <p:cNvPr id="25608" name="Picture 10"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8172450" y="6153150"/>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8172450" y="4581525"/>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4" action="ppaction://hlinksldjump" highlightClick="1"/>
          </p:cNvPr>
          <p:cNvSpPr/>
          <p:nvPr/>
        </p:nvSpPr>
        <p:spPr>
          <a:xfrm>
            <a:off x="8172450" y="5367338"/>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2774"/>
                                        </p:tgtEl>
                                        <p:attrNameLst>
                                          <p:attrName>style.visibility</p:attrName>
                                        </p:attrNameLst>
                                      </p:cBhvr>
                                      <p:to>
                                        <p:strVal val="visible"/>
                                      </p:to>
                                    </p:set>
                                    <p:anim calcmode="lin" valueType="num">
                                      <p:cBhvr>
                                        <p:cTn id="7" dur="500" decel="50000" fill="hold">
                                          <p:stCondLst>
                                            <p:cond delay="0"/>
                                          </p:stCondLst>
                                        </p:cTn>
                                        <p:tgtEl>
                                          <p:spTgt spid="3277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277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2774"/>
                                        </p:tgtEl>
                                        <p:attrNameLst>
                                          <p:attrName>ppt_w</p:attrName>
                                        </p:attrNameLst>
                                      </p:cBhvr>
                                      <p:tavLst>
                                        <p:tav tm="0">
                                          <p:val>
                                            <p:strVal val="#ppt_w*.05"/>
                                          </p:val>
                                        </p:tav>
                                        <p:tav tm="100000">
                                          <p:val>
                                            <p:strVal val="#ppt_w"/>
                                          </p:val>
                                        </p:tav>
                                      </p:tavLst>
                                    </p:anim>
                                    <p:anim calcmode="lin" valueType="num">
                                      <p:cBhvr>
                                        <p:cTn id="10" dur="1000" fill="hold"/>
                                        <p:tgtEl>
                                          <p:spTgt spid="3277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277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277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277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2774"/>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32773"/>
                                        </p:tgtEl>
                                        <p:attrNameLst>
                                          <p:attrName>style.visibility</p:attrName>
                                        </p:attrNameLst>
                                      </p:cBhvr>
                                      <p:to>
                                        <p:strVal val="visible"/>
                                      </p:to>
                                    </p:set>
                                    <p:animEffect transition="in" filter="wipe(up)">
                                      <p:cBhvr>
                                        <p:cTn id="18" dur="500"/>
                                        <p:tgtEl>
                                          <p:spTgt spid="32773"/>
                                        </p:tgtEl>
                                      </p:cBhvr>
                                    </p:animEffect>
                                  </p:childTnLst>
                                </p:cTn>
                              </p:par>
                            </p:childTnLst>
                          </p:cTn>
                        </p:par>
                        <p:par>
                          <p:cTn id="19" fill="hold">
                            <p:stCondLst>
                              <p:cond delay="1500"/>
                            </p:stCondLst>
                            <p:childTnLst>
                              <p:par>
                                <p:cTn id="20" presetID="52" presetClass="entr" presetSubtype="0" fill="hold" grpId="0" nodeType="afterEffect">
                                  <p:stCondLst>
                                    <p:cond delay="0"/>
                                  </p:stCondLst>
                                  <p:childTnLst>
                                    <p:set>
                                      <p:cBhvr>
                                        <p:cTn id="21" dur="1" fill="hold">
                                          <p:stCondLst>
                                            <p:cond delay="0"/>
                                          </p:stCondLst>
                                        </p:cTn>
                                        <p:tgtEl>
                                          <p:spTgt spid="32770"/>
                                        </p:tgtEl>
                                        <p:attrNameLst>
                                          <p:attrName>style.visibility</p:attrName>
                                        </p:attrNameLst>
                                      </p:cBhvr>
                                      <p:to>
                                        <p:strVal val="visible"/>
                                      </p:to>
                                    </p:set>
                                    <p:animScale>
                                      <p:cBhvr>
                                        <p:cTn id="22" dur="1000" decel="50000" fill="hold">
                                          <p:stCondLst>
                                            <p:cond delay="0"/>
                                          </p:stCondLst>
                                        </p:cTn>
                                        <p:tgtEl>
                                          <p:spTgt spid="327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2770"/>
                                        </p:tgtEl>
                                        <p:attrNameLst>
                                          <p:attrName>ppt_x</p:attrName>
                                          <p:attrName>ppt_y</p:attrName>
                                        </p:attrNameLst>
                                      </p:cBhvr>
                                    </p:animMotion>
                                    <p:animEffect transition="in" filter="fade">
                                      <p:cBhvr>
                                        <p:cTn id="24" dur="1000"/>
                                        <p:tgtEl>
                                          <p:spTgt spid="32770"/>
                                        </p:tgtEl>
                                      </p:cBhvr>
                                    </p:animEffect>
                                  </p:childTnLst>
                                </p:cTn>
                              </p:par>
                            </p:childTnLst>
                          </p:cTn>
                        </p:par>
                        <p:par>
                          <p:cTn id="25" fill="hold">
                            <p:stCondLst>
                              <p:cond delay="2500"/>
                            </p:stCondLst>
                            <p:childTnLst>
                              <p:par>
                                <p:cTn id="26" presetID="52" presetClass="entr" presetSubtype="0" fill="hold" nodeType="afterEffect">
                                  <p:stCondLst>
                                    <p:cond delay="0"/>
                                  </p:stCondLst>
                                  <p:childTnLst>
                                    <p:set>
                                      <p:cBhvr>
                                        <p:cTn id="27" dur="1" fill="hold">
                                          <p:stCondLst>
                                            <p:cond delay="0"/>
                                          </p:stCondLst>
                                        </p:cTn>
                                        <p:tgtEl>
                                          <p:spTgt spid="32769">
                                            <p:txEl>
                                              <p:pRg st="0" end="0"/>
                                            </p:txEl>
                                          </p:spTgt>
                                        </p:tgtEl>
                                        <p:attrNameLst>
                                          <p:attrName>style.visibility</p:attrName>
                                        </p:attrNameLst>
                                      </p:cBhvr>
                                      <p:to>
                                        <p:strVal val="visible"/>
                                      </p:to>
                                    </p:set>
                                    <p:animScale>
                                      <p:cBhvr>
                                        <p:cTn id="28" dur="1000" decel="50000" fill="hold">
                                          <p:stCondLst>
                                            <p:cond delay="0"/>
                                          </p:stCondLst>
                                        </p:cTn>
                                        <p:tgtEl>
                                          <p:spTgt spid="3276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2769">
                                            <p:txEl>
                                              <p:pRg st="0" end="0"/>
                                            </p:txEl>
                                          </p:spTgt>
                                        </p:tgtEl>
                                        <p:attrNameLst>
                                          <p:attrName>ppt_x</p:attrName>
                                          <p:attrName>ppt_y</p:attrName>
                                        </p:attrNameLst>
                                      </p:cBhvr>
                                    </p:animMotion>
                                    <p:animEffect transition="in" filter="fade">
                                      <p:cBhvr>
                                        <p:cTn id="30" dur="1000"/>
                                        <p:tgtEl>
                                          <p:spTgt spid="32769">
                                            <p:txEl>
                                              <p:pRg st="0" end="0"/>
                                            </p:txEl>
                                          </p:spTgt>
                                        </p:tgtEl>
                                      </p:cBhvr>
                                    </p:animEffect>
                                  </p:childTnLst>
                                </p:cTn>
                              </p:par>
                            </p:childTnLst>
                          </p:cTn>
                        </p:par>
                        <p:par>
                          <p:cTn id="31" fill="hold">
                            <p:stCondLst>
                              <p:cond delay="3500"/>
                            </p:stCondLst>
                            <p:childTnLst>
                              <p:par>
                                <p:cTn id="32" presetID="52" presetClass="entr" presetSubtype="0" fill="hold" nodeType="afterEffect">
                                  <p:stCondLst>
                                    <p:cond delay="0"/>
                                  </p:stCondLst>
                                  <p:childTnLst>
                                    <p:set>
                                      <p:cBhvr>
                                        <p:cTn id="33" dur="1" fill="hold">
                                          <p:stCondLst>
                                            <p:cond delay="0"/>
                                          </p:stCondLst>
                                        </p:cTn>
                                        <p:tgtEl>
                                          <p:spTgt spid="32769">
                                            <p:txEl>
                                              <p:pRg st="1" end="1"/>
                                            </p:txEl>
                                          </p:spTgt>
                                        </p:tgtEl>
                                        <p:attrNameLst>
                                          <p:attrName>style.visibility</p:attrName>
                                        </p:attrNameLst>
                                      </p:cBhvr>
                                      <p:to>
                                        <p:strVal val="visible"/>
                                      </p:to>
                                    </p:set>
                                    <p:animScale>
                                      <p:cBhvr>
                                        <p:cTn id="34" dur="1000" decel="50000" fill="hold">
                                          <p:stCondLst>
                                            <p:cond delay="0"/>
                                          </p:stCondLst>
                                        </p:cTn>
                                        <p:tgtEl>
                                          <p:spTgt spid="32769">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5" dur="1000" decel="50000" fill="hold">
                                          <p:stCondLst>
                                            <p:cond delay="0"/>
                                          </p:stCondLst>
                                        </p:cTn>
                                        <p:tgtEl>
                                          <p:spTgt spid="32769">
                                            <p:txEl>
                                              <p:pRg st="1" end="1"/>
                                            </p:txEl>
                                          </p:spTgt>
                                        </p:tgtEl>
                                        <p:attrNameLst>
                                          <p:attrName>ppt_x</p:attrName>
                                          <p:attrName>ppt_y</p:attrName>
                                        </p:attrNameLst>
                                      </p:cBhvr>
                                    </p:animMotion>
                                    <p:animEffect transition="in" filter="fade">
                                      <p:cBhvr>
                                        <p:cTn id="36" dur="1000"/>
                                        <p:tgtEl>
                                          <p:spTgt spid="32769">
                                            <p:txEl>
                                              <p:pRg st="1" end="1"/>
                                            </p:txEl>
                                          </p:spTgt>
                                        </p:tgtEl>
                                      </p:cBhvr>
                                    </p:animEffect>
                                  </p:childTnLst>
                                </p:cTn>
                              </p:par>
                            </p:childTnLst>
                          </p:cTn>
                        </p:par>
                        <p:par>
                          <p:cTn id="37" fill="hold">
                            <p:stCondLst>
                              <p:cond delay="4500"/>
                            </p:stCondLst>
                            <p:childTnLst>
                              <p:par>
                                <p:cTn id="38" presetID="52" presetClass="entr" presetSubtype="0" fill="hold" nodeType="afterEffect">
                                  <p:stCondLst>
                                    <p:cond delay="0"/>
                                  </p:stCondLst>
                                  <p:childTnLst>
                                    <p:set>
                                      <p:cBhvr>
                                        <p:cTn id="39" dur="1" fill="hold">
                                          <p:stCondLst>
                                            <p:cond delay="0"/>
                                          </p:stCondLst>
                                        </p:cTn>
                                        <p:tgtEl>
                                          <p:spTgt spid="32769">
                                            <p:txEl>
                                              <p:pRg st="2" end="2"/>
                                            </p:txEl>
                                          </p:spTgt>
                                        </p:tgtEl>
                                        <p:attrNameLst>
                                          <p:attrName>style.visibility</p:attrName>
                                        </p:attrNameLst>
                                      </p:cBhvr>
                                      <p:to>
                                        <p:strVal val="visible"/>
                                      </p:to>
                                    </p:set>
                                    <p:animScale>
                                      <p:cBhvr>
                                        <p:cTn id="40" dur="1000" decel="50000" fill="hold">
                                          <p:stCondLst>
                                            <p:cond delay="0"/>
                                          </p:stCondLst>
                                        </p:cTn>
                                        <p:tgtEl>
                                          <p:spTgt spid="32769">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32769">
                                            <p:txEl>
                                              <p:pRg st="2" end="2"/>
                                            </p:txEl>
                                          </p:spTgt>
                                        </p:tgtEl>
                                        <p:attrNameLst>
                                          <p:attrName>ppt_x</p:attrName>
                                          <p:attrName>ppt_y</p:attrName>
                                        </p:attrNameLst>
                                      </p:cBhvr>
                                    </p:animMotion>
                                    <p:animEffect transition="in" filter="fade">
                                      <p:cBhvr>
                                        <p:cTn id="42" dur="1000"/>
                                        <p:tgtEl>
                                          <p:spTgt spid="32769">
                                            <p:txEl>
                                              <p:pRg st="2" end="2"/>
                                            </p:txEl>
                                          </p:spTgt>
                                        </p:tgtEl>
                                      </p:cBhvr>
                                    </p:animEffect>
                                  </p:childTnLst>
                                </p:cTn>
                              </p:par>
                            </p:childTnLst>
                          </p:cTn>
                        </p:par>
                        <p:par>
                          <p:cTn id="43" fill="hold">
                            <p:stCondLst>
                              <p:cond delay="5500"/>
                            </p:stCondLst>
                            <p:childTnLst>
                              <p:par>
                                <p:cTn id="44" presetID="52" presetClass="entr" presetSubtype="0" fill="hold" nodeType="afterEffect">
                                  <p:stCondLst>
                                    <p:cond delay="0"/>
                                  </p:stCondLst>
                                  <p:childTnLst>
                                    <p:set>
                                      <p:cBhvr>
                                        <p:cTn id="45" dur="1" fill="hold">
                                          <p:stCondLst>
                                            <p:cond delay="0"/>
                                          </p:stCondLst>
                                        </p:cTn>
                                        <p:tgtEl>
                                          <p:spTgt spid="32769">
                                            <p:txEl>
                                              <p:pRg st="3" end="3"/>
                                            </p:txEl>
                                          </p:spTgt>
                                        </p:tgtEl>
                                        <p:attrNameLst>
                                          <p:attrName>style.visibility</p:attrName>
                                        </p:attrNameLst>
                                      </p:cBhvr>
                                      <p:to>
                                        <p:strVal val="visible"/>
                                      </p:to>
                                    </p:set>
                                    <p:animScale>
                                      <p:cBhvr>
                                        <p:cTn id="46" dur="1000" decel="50000" fill="hold">
                                          <p:stCondLst>
                                            <p:cond delay="0"/>
                                          </p:stCondLst>
                                        </p:cTn>
                                        <p:tgtEl>
                                          <p:spTgt spid="32769">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32769">
                                            <p:txEl>
                                              <p:pRg st="3" end="3"/>
                                            </p:txEl>
                                          </p:spTgt>
                                        </p:tgtEl>
                                        <p:attrNameLst>
                                          <p:attrName>ppt_x</p:attrName>
                                          <p:attrName>ppt_y</p:attrName>
                                        </p:attrNameLst>
                                      </p:cBhvr>
                                    </p:animMotion>
                                    <p:animEffect transition="in" filter="fade">
                                      <p:cBhvr>
                                        <p:cTn id="48" dur="1000"/>
                                        <p:tgtEl>
                                          <p:spTgt spid="32769">
                                            <p:txEl>
                                              <p:pRg st="3" end="3"/>
                                            </p:txEl>
                                          </p:spTgt>
                                        </p:tgtEl>
                                      </p:cBhvr>
                                    </p:animEffect>
                                  </p:childTnLst>
                                </p:cTn>
                              </p:par>
                            </p:childTnLst>
                          </p:cTn>
                        </p:par>
                        <p:par>
                          <p:cTn id="49" fill="hold">
                            <p:stCondLst>
                              <p:cond delay="6500"/>
                            </p:stCondLst>
                            <p:childTnLst>
                              <p:par>
                                <p:cTn id="50" presetID="52" presetClass="entr" presetSubtype="0" fill="hold" grpId="0" nodeType="afterEffect">
                                  <p:stCondLst>
                                    <p:cond delay="0"/>
                                  </p:stCondLst>
                                  <p:childTnLst>
                                    <p:set>
                                      <p:cBhvr>
                                        <p:cTn id="51" dur="1" fill="hold">
                                          <p:stCondLst>
                                            <p:cond delay="0"/>
                                          </p:stCondLst>
                                        </p:cTn>
                                        <p:tgtEl>
                                          <p:spTgt spid="32771"/>
                                        </p:tgtEl>
                                        <p:attrNameLst>
                                          <p:attrName>style.visibility</p:attrName>
                                        </p:attrNameLst>
                                      </p:cBhvr>
                                      <p:to>
                                        <p:strVal val="visible"/>
                                      </p:to>
                                    </p:set>
                                    <p:animScale>
                                      <p:cBhvr>
                                        <p:cTn id="52" dur="1000" decel="50000" fill="hold">
                                          <p:stCondLst>
                                            <p:cond delay="0"/>
                                          </p:stCondLst>
                                        </p:cTn>
                                        <p:tgtEl>
                                          <p:spTgt spid="327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32771"/>
                                        </p:tgtEl>
                                        <p:attrNameLst>
                                          <p:attrName>ppt_x</p:attrName>
                                          <p:attrName>ppt_y</p:attrName>
                                        </p:attrNameLst>
                                      </p:cBhvr>
                                    </p:animMotion>
                                    <p:animEffect transition="in" filter="fade">
                                      <p:cBhvr>
                                        <p:cTn id="54" dur="1000"/>
                                        <p:tgtEl>
                                          <p:spTgt spid="32771"/>
                                        </p:tgtEl>
                                      </p:cBhvr>
                                    </p:animEffect>
                                  </p:childTnLst>
                                </p:cTn>
                              </p:par>
                            </p:childTnLst>
                          </p:cTn>
                        </p:par>
                        <p:par>
                          <p:cTn id="55" fill="hold">
                            <p:stCondLst>
                              <p:cond delay="7500"/>
                            </p:stCondLst>
                            <p:childTnLst>
                              <p:par>
                                <p:cTn id="56" presetID="52" presetClass="entr" presetSubtype="0" fill="hold" nodeType="afterEffect">
                                  <p:stCondLst>
                                    <p:cond delay="0"/>
                                  </p:stCondLst>
                                  <p:childTnLst>
                                    <p:set>
                                      <p:cBhvr>
                                        <p:cTn id="57" dur="1" fill="hold">
                                          <p:stCondLst>
                                            <p:cond delay="0"/>
                                          </p:stCondLst>
                                        </p:cTn>
                                        <p:tgtEl>
                                          <p:spTgt spid="32772">
                                            <p:txEl>
                                              <p:pRg st="0" end="0"/>
                                            </p:txEl>
                                          </p:spTgt>
                                        </p:tgtEl>
                                        <p:attrNameLst>
                                          <p:attrName>style.visibility</p:attrName>
                                        </p:attrNameLst>
                                      </p:cBhvr>
                                      <p:to>
                                        <p:strVal val="visible"/>
                                      </p:to>
                                    </p:set>
                                    <p:animScale>
                                      <p:cBhvr>
                                        <p:cTn id="58" dur="1000" decel="50000" fill="hold">
                                          <p:stCondLst>
                                            <p:cond delay="0"/>
                                          </p:stCondLst>
                                        </p:cTn>
                                        <p:tgtEl>
                                          <p:spTgt spid="3277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32772">
                                            <p:txEl>
                                              <p:pRg st="0" end="0"/>
                                            </p:txEl>
                                          </p:spTgt>
                                        </p:tgtEl>
                                        <p:attrNameLst>
                                          <p:attrName>ppt_x</p:attrName>
                                          <p:attrName>ppt_y</p:attrName>
                                        </p:attrNameLst>
                                      </p:cBhvr>
                                    </p:animMotion>
                                    <p:animEffect transition="in" filter="fade">
                                      <p:cBhvr>
                                        <p:cTn id="60" dur="1000"/>
                                        <p:tgtEl>
                                          <p:spTgt spid="32772">
                                            <p:txEl>
                                              <p:pRg st="0" end="0"/>
                                            </p:txEl>
                                          </p:spTgt>
                                        </p:tgtEl>
                                      </p:cBhvr>
                                    </p:animEffect>
                                  </p:childTnLst>
                                </p:cTn>
                              </p:par>
                            </p:childTnLst>
                          </p:cTn>
                        </p:par>
                        <p:par>
                          <p:cTn id="61" fill="hold">
                            <p:stCondLst>
                              <p:cond delay="8500"/>
                            </p:stCondLst>
                            <p:childTnLst>
                              <p:par>
                                <p:cTn id="62" presetID="52" presetClass="entr" presetSubtype="0" fill="hold" nodeType="afterEffect">
                                  <p:stCondLst>
                                    <p:cond delay="0"/>
                                  </p:stCondLst>
                                  <p:childTnLst>
                                    <p:set>
                                      <p:cBhvr>
                                        <p:cTn id="63" dur="1" fill="hold">
                                          <p:stCondLst>
                                            <p:cond delay="0"/>
                                          </p:stCondLst>
                                        </p:cTn>
                                        <p:tgtEl>
                                          <p:spTgt spid="32772">
                                            <p:txEl>
                                              <p:pRg st="1" end="1"/>
                                            </p:txEl>
                                          </p:spTgt>
                                        </p:tgtEl>
                                        <p:attrNameLst>
                                          <p:attrName>style.visibility</p:attrName>
                                        </p:attrNameLst>
                                      </p:cBhvr>
                                      <p:to>
                                        <p:strVal val="visible"/>
                                      </p:to>
                                    </p:set>
                                    <p:animScale>
                                      <p:cBhvr>
                                        <p:cTn id="64" dur="1000" decel="50000" fill="hold">
                                          <p:stCondLst>
                                            <p:cond delay="0"/>
                                          </p:stCondLst>
                                        </p:cTn>
                                        <p:tgtEl>
                                          <p:spTgt spid="32772">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1000" decel="50000" fill="hold">
                                          <p:stCondLst>
                                            <p:cond delay="0"/>
                                          </p:stCondLst>
                                        </p:cTn>
                                        <p:tgtEl>
                                          <p:spTgt spid="32772">
                                            <p:txEl>
                                              <p:pRg st="1" end="1"/>
                                            </p:txEl>
                                          </p:spTgt>
                                        </p:tgtEl>
                                        <p:attrNameLst>
                                          <p:attrName>ppt_x</p:attrName>
                                          <p:attrName>ppt_y</p:attrName>
                                        </p:attrNameLst>
                                      </p:cBhvr>
                                    </p:animMotion>
                                    <p:animEffect transition="in" filter="fade">
                                      <p:cBhvr>
                                        <p:cTn id="66" dur="1000"/>
                                        <p:tgtEl>
                                          <p:spTgt spid="32772">
                                            <p:txEl>
                                              <p:pRg st="1" end="1"/>
                                            </p:txEl>
                                          </p:spTgt>
                                        </p:tgtEl>
                                      </p:cBhvr>
                                    </p:animEffect>
                                  </p:childTnLst>
                                </p:cTn>
                              </p:par>
                            </p:childTnLst>
                          </p:cTn>
                        </p:par>
                        <p:par>
                          <p:cTn id="67" fill="hold">
                            <p:stCondLst>
                              <p:cond delay="9500"/>
                            </p:stCondLst>
                            <p:childTnLst>
                              <p:par>
                                <p:cTn id="68" presetID="52" presetClass="entr" presetSubtype="0" fill="hold" nodeType="afterEffect">
                                  <p:stCondLst>
                                    <p:cond delay="0"/>
                                  </p:stCondLst>
                                  <p:childTnLst>
                                    <p:set>
                                      <p:cBhvr>
                                        <p:cTn id="69" dur="1" fill="hold">
                                          <p:stCondLst>
                                            <p:cond delay="0"/>
                                          </p:stCondLst>
                                        </p:cTn>
                                        <p:tgtEl>
                                          <p:spTgt spid="32772">
                                            <p:txEl>
                                              <p:pRg st="2" end="2"/>
                                            </p:txEl>
                                          </p:spTgt>
                                        </p:tgtEl>
                                        <p:attrNameLst>
                                          <p:attrName>style.visibility</p:attrName>
                                        </p:attrNameLst>
                                      </p:cBhvr>
                                      <p:to>
                                        <p:strVal val="visible"/>
                                      </p:to>
                                    </p:set>
                                    <p:animScale>
                                      <p:cBhvr>
                                        <p:cTn id="70" dur="1000" decel="50000" fill="hold">
                                          <p:stCondLst>
                                            <p:cond delay="0"/>
                                          </p:stCondLst>
                                        </p:cTn>
                                        <p:tgtEl>
                                          <p:spTgt spid="32772">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1" dur="1000" decel="50000" fill="hold">
                                          <p:stCondLst>
                                            <p:cond delay="0"/>
                                          </p:stCondLst>
                                        </p:cTn>
                                        <p:tgtEl>
                                          <p:spTgt spid="32772">
                                            <p:txEl>
                                              <p:pRg st="2" end="2"/>
                                            </p:txEl>
                                          </p:spTgt>
                                        </p:tgtEl>
                                        <p:attrNameLst>
                                          <p:attrName>ppt_x</p:attrName>
                                          <p:attrName>ppt_y</p:attrName>
                                        </p:attrNameLst>
                                      </p:cBhvr>
                                    </p:animMotion>
                                    <p:animEffect transition="in" filter="fade">
                                      <p:cBhvr>
                                        <p:cTn id="72" dur="1000"/>
                                        <p:tgtEl>
                                          <p:spTgt spid="32772">
                                            <p:txEl>
                                              <p:pRg st="2" end="2"/>
                                            </p:txEl>
                                          </p:spTgt>
                                        </p:tgtEl>
                                      </p:cBhvr>
                                    </p:animEffect>
                                  </p:childTnLst>
                                </p:cTn>
                              </p:par>
                            </p:childTnLst>
                          </p:cTn>
                        </p:par>
                        <p:par>
                          <p:cTn id="73" fill="hold">
                            <p:stCondLst>
                              <p:cond delay="10500"/>
                            </p:stCondLst>
                            <p:childTnLst>
                              <p:par>
                                <p:cTn id="74" presetID="52" presetClass="entr" presetSubtype="0" fill="hold" nodeType="afterEffect">
                                  <p:stCondLst>
                                    <p:cond delay="0"/>
                                  </p:stCondLst>
                                  <p:childTnLst>
                                    <p:set>
                                      <p:cBhvr>
                                        <p:cTn id="75" dur="1" fill="hold">
                                          <p:stCondLst>
                                            <p:cond delay="0"/>
                                          </p:stCondLst>
                                        </p:cTn>
                                        <p:tgtEl>
                                          <p:spTgt spid="32772">
                                            <p:txEl>
                                              <p:pRg st="3" end="3"/>
                                            </p:txEl>
                                          </p:spTgt>
                                        </p:tgtEl>
                                        <p:attrNameLst>
                                          <p:attrName>style.visibility</p:attrName>
                                        </p:attrNameLst>
                                      </p:cBhvr>
                                      <p:to>
                                        <p:strVal val="visible"/>
                                      </p:to>
                                    </p:set>
                                    <p:animScale>
                                      <p:cBhvr>
                                        <p:cTn id="76" dur="1000" decel="50000" fill="hold">
                                          <p:stCondLst>
                                            <p:cond delay="0"/>
                                          </p:stCondLst>
                                        </p:cTn>
                                        <p:tgtEl>
                                          <p:spTgt spid="32772">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32772">
                                            <p:txEl>
                                              <p:pRg st="3" end="3"/>
                                            </p:txEl>
                                          </p:spTgt>
                                        </p:tgtEl>
                                        <p:attrNameLst>
                                          <p:attrName>ppt_x</p:attrName>
                                          <p:attrName>ppt_y</p:attrName>
                                        </p:attrNameLst>
                                      </p:cBhvr>
                                    </p:animMotion>
                                    <p:animEffect transition="in" filter="fade">
                                      <p:cBhvr>
                                        <p:cTn id="78" dur="1000"/>
                                        <p:tgtEl>
                                          <p:spTgt spid="3277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3" grpId="0" animBg="1"/>
      <p:bldP spid="3277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3"/>
          <p:cNvSpPr>
            <a:spLocks noGrp="1" noChangeArrowheads="1"/>
          </p:cNvSpPr>
          <p:nvPr>
            <p:ph type="body" idx="1"/>
          </p:nvPr>
        </p:nvSpPr>
        <p:spPr>
          <a:xfrm>
            <a:off x="179388" y="1989138"/>
            <a:ext cx="6769100" cy="4608512"/>
          </a:xfrm>
        </p:spPr>
        <p:txBody>
          <a:bodyPr/>
          <a:lstStyle/>
          <a:p>
            <a:pPr marL="0" indent="268288" algn="just" eaLnBrk="1" hangingPunct="1">
              <a:lnSpc>
                <a:spcPct val="80000"/>
              </a:lnSpc>
              <a:buFontTx/>
              <a:buNone/>
            </a:pPr>
            <a:r>
              <a:rPr lang="ru-RU" sz="2200" b="1" smtClean="0">
                <a:latin typeface="Times New Roman" pitchFamily="18" charset="0"/>
              </a:rPr>
              <a:t>Специальность журналиста достаточно востребована на рынке. Но журналистам отлично знакома истина: сначала ты работаешь на свое имя, и только потом имя работает на тебя. Профессиональную карьеру чаще всего приходится начинать в качестве внештатного корреспондента, которого «кормят ноги».</a:t>
            </a:r>
          </a:p>
          <a:p>
            <a:pPr marL="0" indent="268288" algn="just" eaLnBrk="1" hangingPunct="1">
              <a:lnSpc>
                <a:spcPct val="80000"/>
              </a:lnSpc>
              <a:buFontTx/>
              <a:buNone/>
            </a:pPr>
            <a:r>
              <a:rPr lang="ru-RU" sz="2200" b="1" smtClean="0">
                <a:latin typeface="Times New Roman" pitchFamily="18" charset="0"/>
              </a:rPr>
              <a:t> Но после того как журналист сумеет себя зарекомендовать, ему уже не придется «бегать» за редакторами, они сами будут стараться привлечь его в свое издание. Как быстро наступит это время, зависит исключительно от журналистских способностей человека и желания «раскрутиться», а также от некоторой доли везения.</a:t>
            </a:r>
          </a:p>
          <a:p>
            <a:pPr marL="0" indent="268288" algn="just" eaLnBrk="1" hangingPunct="1">
              <a:lnSpc>
                <a:spcPct val="80000"/>
              </a:lnSpc>
              <a:buFontTx/>
              <a:buNone/>
            </a:pPr>
            <a:r>
              <a:rPr lang="ru-RU" sz="2200" b="1" smtClean="0">
                <a:latin typeface="Times New Roman" pitchFamily="18" charset="0"/>
              </a:rPr>
              <a:t>Простор для деятельности очень велик – редакционно-издательское дело, литературно-художественная критика, реклама или пиар.</a:t>
            </a:r>
          </a:p>
        </p:txBody>
      </p:sp>
      <p:pic>
        <p:nvPicPr>
          <p:cNvPr id="33794" name="Picture 4" descr="4"/>
          <p:cNvPicPr>
            <a:picLocks noChangeAspect="1" noChangeArrowheads="1"/>
          </p:cNvPicPr>
          <p:nvPr/>
        </p:nvPicPr>
        <p:blipFill>
          <a:blip r:embed="rId2"/>
          <a:srcRect/>
          <a:stretch>
            <a:fillRect/>
          </a:stretch>
        </p:blipFill>
        <p:spPr bwMode="auto">
          <a:xfrm>
            <a:off x="4067175" y="0"/>
            <a:ext cx="2447925" cy="1868488"/>
          </a:xfrm>
          <a:prstGeom prst="rect">
            <a:avLst/>
          </a:prstGeom>
          <a:noFill/>
          <a:ln w="9525">
            <a:noFill/>
            <a:miter lim="800000"/>
            <a:headEnd/>
            <a:tailEnd/>
          </a:ln>
        </p:spPr>
      </p:pic>
      <p:sp>
        <p:nvSpPr>
          <p:cNvPr id="33795" name="WordArt 5" descr="Бумажный пакет"/>
          <p:cNvSpPr>
            <a:spLocks noChangeArrowheads="1" noChangeShapeType="1" noTextEdit="1"/>
          </p:cNvSpPr>
          <p:nvPr/>
        </p:nvSpPr>
        <p:spPr bwMode="auto">
          <a:xfrm>
            <a:off x="250825" y="333375"/>
            <a:ext cx="4105275" cy="803275"/>
          </a:xfrm>
          <a:prstGeom prst="rect">
            <a:avLst/>
          </a:prstGeom>
        </p:spPr>
        <p:txBody>
          <a:bodyPr wrap="none" fromWordArt="1">
            <a:prstTxWarp prst="textCascadeUp">
              <a:avLst>
                <a:gd name="adj" fmla="val 81819"/>
              </a:avLst>
            </a:prstTxWarp>
            <a:scene3d>
              <a:camera prst="legacyPerspectiveTopLeft">
                <a:rot lat="0" lon="20519980"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3"/>
                  <a:srcRect/>
                  <a:tile tx="0" ty="0" sx="100000" sy="100000" flip="none" algn="tl"/>
                </a:blipFill>
                <a:latin typeface="Times New Roman"/>
                <a:cs typeface="Times New Roman"/>
              </a:rPr>
              <a:t>ПЕРСПЕКТИВЫ</a:t>
            </a:r>
          </a:p>
        </p:txBody>
      </p:sp>
      <p:pic>
        <p:nvPicPr>
          <p:cNvPr id="26629" name="Picture 6" descr="115"/>
          <p:cNvPicPr>
            <a:picLocks noChangeAspect="1" noChangeArrowheads="1" noCrop="1"/>
          </p:cNvPicPr>
          <p:nvPr/>
        </p:nvPicPr>
        <p:blipFill>
          <a:blip r:embed="rId4"/>
          <a:srcRect/>
          <a:stretch>
            <a:fillRect/>
          </a:stretch>
        </p:blipFill>
        <p:spPr bwMode="auto">
          <a:xfrm>
            <a:off x="6372225" y="714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58125" y="43576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7858125" y="514350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p:cTn id="7" dur="500" decel="50000" fill="hold">
                                          <p:stCondLst>
                                            <p:cond delay="0"/>
                                          </p:stCondLst>
                                        </p:cTn>
                                        <p:tgtEl>
                                          <p:spTgt spid="3379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379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3795"/>
                                        </p:tgtEl>
                                        <p:attrNameLst>
                                          <p:attrName>ppt_w</p:attrName>
                                        </p:attrNameLst>
                                      </p:cBhvr>
                                      <p:tavLst>
                                        <p:tav tm="0">
                                          <p:val>
                                            <p:strVal val="#ppt_w*.05"/>
                                          </p:val>
                                        </p:tav>
                                        <p:tav tm="100000">
                                          <p:val>
                                            <p:strVal val="#ppt_w"/>
                                          </p:val>
                                        </p:tav>
                                      </p:tavLst>
                                    </p:anim>
                                    <p:anim calcmode="lin" valueType="num">
                                      <p:cBhvr>
                                        <p:cTn id="10" dur="1000" fill="hold"/>
                                        <p:tgtEl>
                                          <p:spTgt spid="3379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379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379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379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3795"/>
                                        </p:tgtEl>
                                      </p:cBhvr>
                                    </p:animEffect>
                                  </p:childTnLst>
                                </p:cTn>
                              </p:par>
                            </p:childTnLst>
                          </p:cTn>
                        </p:par>
                        <p:par>
                          <p:cTn id="15" fill="hold">
                            <p:stCondLst>
                              <p:cond delay="1000"/>
                            </p:stCondLst>
                            <p:childTnLst>
                              <p:par>
                                <p:cTn id="16" presetID="53" presetClass="entr" presetSubtype="0" fill="hold" nodeType="afterEffect">
                                  <p:stCondLst>
                                    <p:cond delay="0"/>
                                  </p:stCondLst>
                                  <p:childTnLst>
                                    <p:set>
                                      <p:cBhvr>
                                        <p:cTn id="17" dur="1" fill="hold">
                                          <p:stCondLst>
                                            <p:cond delay="0"/>
                                          </p:stCondLst>
                                        </p:cTn>
                                        <p:tgtEl>
                                          <p:spTgt spid="33794"/>
                                        </p:tgtEl>
                                        <p:attrNameLst>
                                          <p:attrName>style.visibility</p:attrName>
                                        </p:attrNameLst>
                                      </p:cBhvr>
                                      <p:to>
                                        <p:strVal val="visible"/>
                                      </p:to>
                                    </p:set>
                                    <p:anim calcmode="lin" valueType="num">
                                      <p:cBhvr>
                                        <p:cTn id="18" dur="500" fill="hold"/>
                                        <p:tgtEl>
                                          <p:spTgt spid="33794"/>
                                        </p:tgtEl>
                                        <p:attrNameLst>
                                          <p:attrName>ppt_w</p:attrName>
                                        </p:attrNameLst>
                                      </p:cBhvr>
                                      <p:tavLst>
                                        <p:tav tm="0">
                                          <p:val>
                                            <p:fltVal val="0"/>
                                          </p:val>
                                        </p:tav>
                                        <p:tav tm="100000">
                                          <p:val>
                                            <p:strVal val="#ppt_w"/>
                                          </p:val>
                                        </p:tav>
                                      </p:tavLst>
                                    </p:anim>
                                    <p:anim calcmode="lin" valueType="num">
                                      <p:cBhvr>
                                        <p:cTn id="19" dur="500" fill="hold"/>
                                        <p:tgtEl>
                                          <p:spTgt spid="33794"/>
                                        </p:tgtEl>
                                        <p:attrNameLst>
                                          <p:attrName>ppt_h</p:attrName>
                                        </p:attrNameLst>
                                      </p:cBhvr>
                                      <p:tavLst>
                                        <p:tav tm="0">
                                          <p:val>
                                            <p:fltVal val="0"/>
                                          </p:val>
                                        </p:tav>
                                        <p:tav tm="100000">
                                          <p:val>
                                            <p:strVal val="#ppt_h"/>
                                          </p:val>
                                        </p:tav>
                                      </p:tavLst>
                                    </p:anim>
                                    <p:animEffect transition="in" filter="fade">
                                      <p:cBhvr>
                                        <p:cTn id="20" dur="500"/>
                                        <p:tgtEl>
                                          <p:spTgt spid="33794"/>
                                        </p:tgtEl>
                                      </p:cBhvr>
                                    </p:animEffect>
                                  </p:childTnLst>
                                </p:cTn>
                              </p:par>
                            </p:childTnLst>
                          </p:cTn>
                        </p:par>
                        <p:par>
                          <p:cTn id="21" fill="hold">
                            <p:stCondLst>
                              <p:cond delay="1500"/>
                            </p:stCondLst>
                            <p:childTnLst>
                              <p:par>
                                <p:cTn id="22" presetID="29" presetClass="entr" presetSubtype="0" fill="hold" nodeType="afterEffect">
                                  <p:stCondLst>
                                    <p:cond delay="0"/>
                                  </p:stCondLst>
                                  <p:childTnLst>
                                    <p:set>
                                      <p:cBhvr>
                                        <p:cTn id="23" dur="1" fill="hold">
                                          <p:stCondLst>
                                            <p:cond delay="0"/>
                                          </p:stCondLst>
                                        </p:cTn>
                                        <p:tgtEl>
                                          <p:spTgt spid="33793">
                                            <p:txEl>
                                              <p:pRg st="0" end="0"/>
                                            </p:txEl>
                                          </p:spTgt>
                                        </p:tgtEl>
                                        <p:attrNameLst>
                                          <p:attrName>style.visibility</p:attrName>
                                        </p:attrNameLst>
                                      </p:cBhvr>
                                      <p:to>
                                        <p:strVal val="visible"/>
                                      </p:to>
                                    </p:set>
                                    <p:anim calcmode="lin" valueType="num">
                                      <p:cBhvr>
                                        <p:cTn id="24" dur="1000" fill="hold"/>
                                        <p:tgtEl>
                                          <p:spTgt spid="33793">
                                            <p:txEl>
                                              <p:pRg st="0" end="0"/>
                                            </p:txEl>
                                          </p:spTgt>
                                        </p:tgtEl>
                                        <p:attrNameLst>
                                          <p:attrName>ppt_x</p:attrName>
                                        </p:attrNameLst>
                                      </p:cBhvr>
                                      <p:tavLst>
                                        <p:tav tm="0">
                                          <p:val>
                                            <p:strVal val="#ppt_x-.2"/>
                                          </p:val>
                                        </p:tav>
                                        <p:tav tm="100000">
                                          <p:val>
                                            <p:strVal val="#ppt_x"/>
                                          </p:val>
                                        </p:tav>
                                      </p:tavLst>
                                    </p:anim>
                                    <p:anim calcmode="lin" valueType="num">
                                      <p:cBhvr>
                                        <p:cTn id="25" dur="1000" fill="hold"/>
                                        <p:tgtEl>
                                          <p:spTgt spid="3379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6" dur="1000"/>
                                        <p:tgtEl>
                                          <p:spTgt spid="33793">
                                            <p:txEl>
                                              <p:pRg st="0" end="0"/>
                                            </p:txEl>
                                          </p:spTgt>
                                        </p:tgtEl>
                                      </p:cBhvr>
                                    </p:animEffect>
                                  </p:childTnLst>
                                </p:cTn>
                              </p:par>
                            </p:childTnLst>
                          </p:cTn>
                        </p:par>
                        <p:par>
                          <p:cTn id="27" fill="hold">
                            <p:stCondLst>
                              <p:cond delay="2500"/>
                            </p:stCondLst>
                            <p:childTnLst>
                              <p:par>
                                <p:cTn id="28" presetID="29" presetClass="entr" presetSubtype="0" fill="hold" nodeType="afterEffect">
                                  <p:stCondLst>
                                    <p:cond delay="0"/>
                                  </p:stCondLst>
                                  <p:childTnLst>
                                    <p:set>
                                      <p:cBhvr>
                                        <p:cTn id="29" dur="1" fill="hold">
                                          <p:stCondLst>
                                            <p:cond delay="0"/>
                                          </p:stCondLst>
                                        </p:cTn>
                                        <p:tgtEl>
                                          <p:spTgt spid="33793">
                                            <p:txEl>
                                              <p:pRg st="1" end="1"/>
                                            </p:txEl>
                                          </p:spTgt>
                                        </p:tgtEl>
                                        <p:attrNameLst>
                                          <p:attrName>style.visibility</p:attrName>
                                        </p:attrNameLst>
                                      </p:cBhvr>
                                      <p:to>
                                        <p:strVal val="visible"/>
                                      </p:to>
                                    </p:set>
                                    <p:anim calcmode="lin" valueType="num">
                                      <p:cBhvr>
                                        <p:cTn id="30" dur="1000" fill="hold"/>
                                        <p:tgtEl>
                                          <p:spTgt spid="33793">
                                            <p:txEl>
                                              <p:pRg st="1" end="1"/>
                                            </p:txEl>
                                          </p:spTgt>
                                        </p:tgtEl>
                                        <p:attrNameLst>
                                          <p:attrName>ppt_x</p:attrName>
                                        </p:attrNameLst>
                                      </p:cBhvr>
                                      <p:tavLst>
                                        <p:tav tm="0">
                                          <p:val>
                                            <p:strVal val="#ppt_x-.2"/>
                                          </p:val>
                                        </p:tav>
                                        <p:tav tm="100000">
                                          <p:val>
                                            <p:strVal val="#ppt_x"/>
                                          </p:val>
                                        </p:tav>
                                      </p:tavLst>
                                    </p:anim>
                                    <p:anim calcmode="lin" valueType="num">
                                      <p:cBhvr>
                                        <p:cTn id="31" dur="1000" fill="hold"/>
                                        <p:tgtEl>
                                          <p:spTgt spid="3379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2" dur="1000"/>
                                        <p:tgtEl>
                                          <p:spTgt spid="33793">
                                            <p:txEl>
                                              <p:pRg st="1" end="1"/>
                                            </p:txEl>
                                          </p:spTgt>
                                        </p:tgtEl>
                                      </p:cBhvr>
                                    </p:animEffect>
                                  </p:childTnLst>
                                </p:cTn>
                              </p:par>
                            </p:childTnLst>
                          </p:cTn>
                        </p:par>
                        <p:par>
                          <p:cTn id="33" fill="hold">
                            <p:stCondLst>
                              <p:cond delay="3500"/>
                            </p:stCondLst>
                            <p:childTnLst>
                              <p:par>
                                <p:cTn id="34" presetID="29" presetClass="entr" presetSubtype="0" fill="hold" nodeType="afterEffect">
                                  <p:stCondLst>
                                    <p:cond delay="0"/>
                                  </p:stCondLst>
                                  <p:childTnLst>
                                    <p:set>
                                      <p:cBhvr>
                                        <p:cTn id="35" dur="1" fill="hold">
                                          <p:stCondLst>
                                            <p:cond delay="0"/>
                                          </p:stCondLst>
                                        </p:cTn>
                                        <p:tgtEl>
                                          <p:spTgt spid="33793">
                                            <p:txEl>
                                              <p:pRg st="2" end="2"/>
                                            </p:txEl>
                                          </p:spTgt>
                                        </p:tgtEl>
                                        <p:attrNameLst>
                                          <p:attrName>style.visibility</p:attrName>
                                        </p:attrNameLst>
                                      </p:cBhvr>
                                      <p:to>
                                        <p:strVal val="visible"/>
                                      </p:to>
                                    </p:set>
                                    <p:anim calcmode="lin" valueType="num">
                                      <p:cBhvr>
                                        <p:cTn id="36" dur="1000" fill="hold"/>
                                        <p:tgtEl>
                                          <p:spTgt spid="33793">
                                            <p:txEl>
                                              <p:pRg st="2" end="2"/>
                                            </p:txEl>
                                          </p:spTgt>
                                        </p:tgtEl>
                                        <p:attrNameLst>
                                          <p:attrName>ppt_x</p:attrName>
                                        </p:attrNameLst>
                                      </p:cBhvr>
                                      <p:tavLst>
                                        <p:tav tm="0">
                                          <p:val>
                                            <p:strVal val="#ppt_x-.2"/>
                                          </p:val>
                                        </p:tav>
                                        <p:tav tm="100000">
                                          <p:val>
                                            <p:strVal val="#ppt_x"/>
                                          </p:val>
                                        </p:tav>
                                      </p:tavLst>
                                    </p:anim>
                                    <p:anim calcmode="lin" valueType="num">
                                      <p:cBhvr>
                                        <p:cTn id="37" dur="1000" fill="hold"/>
                                        <p:tgtEl>
                                          <p:spTgt spid="33793">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8" dur="1000"/>
                                        <p:tgtEl>
                                          <p:spTgt spid="3379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3" name="Picture 7" descr="politkovskaya"/>
          <p:cNvPicPr>
            <a:picLocks noChangeAspect="1" noChangeArrowheads="1"/>
          </p:cNvPicPr>
          <p:nvPr/>
        </p:nvPicPr>
        <p:blipFill>
          <a:blip r:embed="rId2"/>
          <a:srcRect/>
          <a:stretch>
            <a:fillRect/>
          </a:stretch>
        </p:blipFill>
        <p:spPr bwMode="auto">
          <a:xfrm>
            <a:off x="0" y="1889125"/>
            <a:ext cx="6626225" cy="4968875"/>
          </a:xfrm>
          <a:prstGeom prst="rect">
            <a:avLst/>
          </a:prstGeom>
          <a:noFill/>
          <a:ln w="9525">
            <a:noFill/>
            <a:miter lim="800000"/>
            <a:headEnd/>
            <a:tailEnd/>
          </a:ln>
        </p:spPr>
      </p:pic>
      <p:sp>
        <p:nvSpPr>
          <p:cNvPr id="39939" name="Rectangle 3"/>
          <p:cNvSpPr>
            <a:spLocks noGrp="1" noChangeArrowheads="1"/>
          </p:cNvSpPr>
          <p:nvPr>
            <p:ph type="body" idx="1"/>
          </p:nvPr>
        </p:nvSpPr>
        <p:spPr>
          <a:xfrm>
            <a:off x="0" y="1844675"/>
            <a:ext cx="6732588" cy="4679950"/>
          </a:xfrm>
        </p:spPr>
        <p:txBody>
          <a:bodyPr/>
          <a:lstStyle/>
          <a:p>
            <a:pPr marL="0" indent="177800" algn="just">
              <a:lnSpc>
                <a:spcPct val="90000"/>
              </a:lnSpc>
              <a:buFontTx/>
              <a:buNone/>
              <a:defRPr/>
            </a:pPr>
            <a:r>
              <a:rPr lang="ru-RU" sz="2000" b="1" dirty="0" smtClean="0">
                <a:latin typeface="Times New Roman" pitchFamily="18" charset="0"/>
              </a:rPr>
              <a:t>Работа журналиста, занимающихся расследованиями или работой в зонах военных и иных конфликтов, непредсказуема, невозможно предугадать, что будет в следующую секунду. Также следует отметить и высокий риск работы журналистов по разным причинам.</a:t>
            </a:r>
          </a:p>
          <a:p>
            <a:pPr marL="0" indent="177800" algn="just">
              <a:lnSpc>
                <a:spcPct val="90000"/>
              </a:lnSpc>
              <a:buFontTx/>
              <a:buNone/>
              <a:defRPr/>
            </a:pPr>
            <a:r>
              <a:rPr lang="ru-RU" sz="2000" b="1" dirty="0" smtClean="0">
                <a:latin typeface="Times New Roman" pitchFamily="18" charset="0"/>
              </a:rPr>
              <a:t>В 2007 году глава Центра экстремальной журналистики Олег Панфилов заявил, что по его данным, в России с начала 1990-х годов </a:t>
            </a:r>
            <a:r>
              <a:rPr lang="ru-RU" sz="2000" b="1" dirty="0" smtClean="0">
                <a:solidFill>
                  <a:srgbClr val="0000FF"/>
                </a:solidFill>
                <a:effectLst>
                  <a:outerShdw blurRad="38100" dist="38100" dir="2700000" algn="tl">
                    <a:srgbClr val="000000"/>
                  </a:outerShdw>
                </a:effectLst>
                <a:latin typeface="Times New Roman" pitchFamily="18" charset="0"/>
              </a:rPr>
              <a:t>погибли</a:t>
            </a:r>
            <a:r>
              <a:rPr lang="ru-RU" sz="2000" b="1" dirty="0" smtClean="0">
                <a:solidFill>
                  <a:srgbClr val="0000FF"/>
                </a:solidFill>
                <a:latin typeface="Times New Roman" pitchFamily="18" charset="0"/>
              </a:rPr>
              <a:t> </a:t>
            </a:r>
            <a:r>
              <a:rPr lang="ru-RU" sz="2000" b="1" dirty="0" smtClean="0">
                <a:latin typeface="Times New Roman" pitchFamily="18" charset="0"/>
              </a:rPr>
              <a:t>около </a:t>
            </a:r>
            <a:r>
              <a:rPr lang="ru-RU" sz="2000" b="1" dirty="0" smtClean="0">
                <a:solidFill>
                  <a:srgbClr val="0000FF"/>
                </a:solidFill>
                <a:effectLst>
                  <a:outerShdw blurRad="38100" dist="38100" dir="2700000" algn="tl">
                    <a:srgbClr val="000000"/>
                  </a:outerShdw>
                </a:effectLst>
                <a:latin typeface="Times New Roman" pitchFamily="18" charset="0"/>
              </a:rPr>
              <a:t>300 журналистов</a:t>
            </a:r>
            <a:r>
              <a:rPr lang="ru-RU" sz="2000" b="1" dirty="0" smtClean="0">
                <a:latin typeface="Times New Roman" pitchFamily="18" charset="0"/>
              </a:rPr>
              <a:t>, но из этих случаев только в 5-10 процентах можно говорить, что журналисты погибли вследствие исполнения своих профессиональных обязанностей. Среди известных журналистов, погибших в результате убийств, оставшихся нераскрытыми — </a:t>
            </a:r>
            <a:r>
              <a:rPr lang="ru-RU" sz="2000" b="1" dirty="0" smtClean="0">
                <a:solidFill>
                  <a:srgbClr val="0000FF"/>
                </a:solidFill>
                <a:effectLst>
                  <a:outerShdw blurRad="38100" dist="38100" dir="2700000" algn="tl">
                    <a:srgbClr val="000000"/>
                  </a:outerShdw>
                </a:effectLst>
                <a:latin typeface="Times New Roman" pitchFamily="18" charset="0"/>
              </a:rPr>
              <a:t>Анна </a:t>
            </a:r>
            <a:r>
              <a:rPr lang="ru-RU" sz="2000" b="1" dirty="0" err="1" smtClean="0">
                <a:solidFill>
                  <a:srgbClr val="0000FF"/>
                </a:solidFill>
                <a:effectLst>
                  <a:outerShdw blurRad="38100" dist="38100" dir="2700000" algn="tl">
                    <a:srgbClr val="000000"/>
                  </a:outerShdw>
                </a:effectLst>
                <a:latin typeface="Times New Roman" pitchFamily="18" charset="0"/>
              </a:rPr>
              <a:t>Политковская</a:t>
            </a:r>
            <a:r>
              <a:rPr lang="ru-RU" sz="2000" b="1" dirty="0" smtClean="0">
                <a:solidFill>
                  <a:srgbClr val="0000FF"/>
                </a:solidFill>
                <a:effectLst>
                  <a:outerShdw blurRad="38100" dist="38100" dir="2700000" algn="tl">
                    <a:srgbClr val="000000"/>
                  </a:outerShdw>
                </a:effectLst>
                <a:latin typeface="Times New Roman" pitchFamily="18" charset="0"/>
              </a:rPr>
              <a:t>, Владислав</a:t>
            </a:r>
            <a:r>
              <a:rPr lang="ru-RU" sz="2000" b="1" dirty="0" smtClean="0">
                <a:solidFill>
                  <a:srgbClr val="0000FF"/>
                </a:solidFill>
                <a:latin typeface="Times New Roman" pitchFamily="18" charset="0"/>
              </a:rPr>
              <a:t> </a:t>
            </a:r>
            <a:r>
              <a:rPr lang="ru-RU" sz="2000" b="1" dirty="0" smtClean="0">
                <a:solidFill>
                  <a:srgbClr val="0000FF"/>
                </a:solidFill>
                <a:effectLst>
                  <a:outerShdw blurRad="38100" dist="38100" dir="2700000" algn="tl">
                    <a:srgbClr val="000000"/>
                  </a:outerShdw>
                </a:effectLst>
                <a:latin typeface="Times New Roman" pitchFamily="18" charset="0"/>
              </a:rPr>
              <a:t>Листьев</a:t>
            </a:r>
            <a:r>
              <a:rPr lang="ru-RU" sz="2000" b="1" dirty="0" smtClean="0">
                <a:latin typeface="Times New Roman" pitchFamily="18" charset="0"/>
              </a:rPr>
              <a:t>. При странных обстоятельствах в начале XXI века скончались известные журналисты, занимавшиеся расследованиями — </a:t>
            </a:r>
            <a:r>
              <a:rPr lang="ru-RU" sz="2000" b="1" dirty="0" smtClean="0">
                <a:solidFill>
                  <a:srgbClr val="0000FF"/>
                </a:solidFill>
                <a:effectLst>
                  <a:outerShdw blurRad="38100" dist="38100" dir="2700000" algn="tl">
                    <a:srgbClr val="000000"/>
                  </a:outerShdw>
                </a:effectLst>
                <a:latin typeface="Times New Roman" pitchFamily="18" charset="0"/>
              </a:rPr>
              <a:t>Юрий Щекочихин и Иван Сафронов</a:t>
            </a:r>
          </a:p>
        </p:txBody>
      </p:sp>
      <p:sp>
        <p:nvSpPr>
          <p:cNvPr id="34818" name="WordArt 4" descr="Бумажный пакет"/>
          <p:cNvSpPr>
            <a:spLocks noChangeArrowheads="1" noChangeShapeType="1" noTextEdit="1"/>
          </p:cNvSpPr>
          <p:nvPr/>
        </p:nvSpPr>
        <p:spPr bwMode="auto">
          <a:xfrm>
            <a:off x="0" y="260350"/>
            <a:ext cx="5543550" cy="1604963"/>
          </a:xfrm>
          <a:prstGeom prst="rect">
            <a:avLst/>
          </a:prstGeom>
        </p:spPr>
        <p:txBody>
          <a:bodyPr wrap="none" fromWordArt="1">
            <a:prstTxWarp prst="textCascadeUp">
              <a:avLst>
                <a:gd name="adj" fmla="val 81306"/>
              </a:avLst>
            </a:prstTxWarp>
            <a:scene3d>
              <a:camera prst="legacyPerspectiveTopLeft">
                <a:rot lat="0" lon="20519982"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3"/>
                  <a:srcRect/>
                  <a:tile tx="0" ty="0" sx="100000" sy="100000" flip="none" algn="tl"/>
                </a:blipFill>
                <a:latin typeface="Times New Roman"/>
                <a:cs typeface="Times New Roman"/>
              </a:rPr>
              <a:t>ПРОФЕССИОНАЛЬНЫЙ</a:t>
            </a:r>
          </a:p>
          <a:p>
            <a:pPr algn="ctr"/>
            <a:r>
              <a:rPr lang="ru-RU" sz="3600" b="1" kern="10">
                <a:ln w="9525">
                  <a:round/>
                  <a:headEnd/>
                  <a:tailEnd/>
                </a:ln>
                <a:blipFill dpi="0" rotWithShape="0">
                  <a:blip r:embed="rId3"/>
                  <a:srcRect/>
                  <a:tile tx="0" ty="0" sx="100000" sy="100000" flip="none" algn="tl"/>
                </a:blipFill>
                <a:latin typeface="Times New Roman"/>
                <a:cs typeface="Times New Roman"/>
              </a:rPr>
              <a:t>РИСК</a:t>
            </a:r>
          </a:p>
        </p:txBody>
      </p:sp>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58125" y="43576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4" action="ppaction://hlinksldjump" highlightClick="1"/>
          </p:cNvPr>
          <p:cNvSpPr/>
          <p:nvPr/>
        </p:nvSpPr>
        <p:spPr>
          <a:xfrm>
            <a:off x="7858125" y="514350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p:cTn id="7" dur="500" decel="50000" fill="hold">
                                          <p:stCondLst>
                                            <p:cond delay="0"/>
                                          </p:stCondLst>
                                        </p:cTn>
                                        <p:tgtEl>
                                          <p:spTgt spid="3481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481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4818"/>
                                        </p:tgtEl>
                                        <p:attrNameLst>
                                          <p:attrName>ppt_w</p:attrName>
                                        </p:attrNameLst>
                                      </p:cBhvr>
                                      <p:tavLst>
                                        <p:tav tm="0">
                                          <p:val>
                                            <p:strVal val="#ppt_w*.05"/>
                                          </p:val>
                                        </p:tav>
                                        <p:tav tm="100000">
                                          <p:val>
                                            <p:strVal val="#ppt_w"/>
                                          </p:val>
                                        </p:tav>
                                      </p:tavLst>
                                    </p:anim>
                                    <p:anim calcmode="lin" valueType="num">
                                      <p:cBhvr>
                                        <p:cTn id="10" dur="1000" fill="hold"/>
                                        <p:tgtEl>
                                          <p:spTgt spid="3481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481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481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481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4818"/>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34823"/>
                                        </p:tgtEl>
                                        <p:attrNameLst>
                                          <p:attrName>style.visibility</p:attrName>
                                        </p:attrNameLst>
                                      </p:cBhvr>
                                      <p:to>
                                        <p:strVal val="visible"/>
                                      </p:to>
                                    </p:set>
                                    <p:anim calcmode="lin" valueType="num">
                                      <p:cBhvr>
                                        <p:cTn id="18" dur="1000" fill="hold"/>
                                        <p:tgtEl>
                                          <p:spTgt spid="34823"/>
                                        </p:tgtEl>
                                        <p:attrNameLst>
                                          <p:attrName>ppt_w</p:attrName>
                                        </p:attrNameLst>
                                      </p:cBhvr>
                                      <p:tavLst>
                                        <p:tav tm="0">
                                          <p:val>
                                            <p:strVal val="#ppt_w*0.70"/>
                                          </p:val>
                                        </p:tav>
                                        <p:tav tm="100000">
                                          <p:val>
                                            <p:strVal val="#ppt_w"/>
                                          </p:val>
                                        </p:tav>
                                      </p:tavLst>
                                    </p:anim>
                                    <p:anim calcmode="lin" valueType="num">
                                      <p:cBhvr>
                                        <p:cTn id="19" dur="1000" fill="hold"/>
                                        <p:tgtEl>
                                          <p:spTgt spid="34823"/>
                                        </p:tgtEl>
                                        <p:attrNameLst>
                                          <p:attrName>ppt_h</p:attrName>
                                        </p:attrNameLst>
                                      </p:cBhvr>
                                      <p:tavLst>
                                        <p:tav tm="0">
                                          <p:val>
                                            <p:strVal val="#ppt_h"/>
                                          </p:val>
                                        </p:tav>
                                        <p:tav tm="100000">
                                          <p:val>
                                            <p:strVal val="#ppt_h"/>
                                          </p:val>
                                        </p:tav>
                                      </p:tavLst>
                                    </p:anim>
                                    <p:animEffect transition="in" filter="fade">
                                      <p:cBhvr>
                                        <p:cTn id="20" dur="1000"/>
                                        <p:tgtEl>
                                          <p:spTgt spid="34823"/>
                                        </p:tgtEl>
                                      </p:cBhvr>
                                    </p:animEffect>
                                  </p:childTnLst>
                                </p:cTn>
                              </p:par>
                            </p:childTnLst>
                          </p:cTn>
                        </p:par>
                        <p:par>
                          <p:cTn id="21" fill="hold">
                            <p:stCondLst>
                              <p:cond delay="3000"/>
                            </p:stCondLst>
                            <p:childTnLst>
                              <p:par>
                                <p:cTn id="22" presetID="6" presetClass="emph" presetSubtype="0" fill="hold" nodeType="afterEffect">
                                  <p:stCondLst>
                                    <p:cond delay="0"/>
                                  </p:stCondLst>
                                  <p:childTnLst>
                                    <p:animScale>
                                      <p:cBhvr>
                                        <p:cTn id="23" dur="2000" fill="hold"/>
                                        <p:tgtEl>
                                          <p:spTgt spid="34823"/>
                                        </p:tgtEl>
                                      </p:cBhvr>
                                      <p:by x="60000" y="60000"/>
                                    </p:animScale>
                                  </p:childTnLst>
                                </p:cTn>
                              </p:par>
                            </p:childTnLst>
                          </p:cTn>
                        </p:par>
                        <p:par>
                          <p:cTn id="24" fill="hold">
                            <p:stCondLst>
                              <p:cond delay="5000"/>
                            </p:stCondLst>
                            <p:childTnLst>
                              <p:par>
                                <p:cTn id="25" presetID="56" presetClass="path" presetSubtype="0" accel="50000" decel="50000" fill="hold" nodeType="afterEffect">
                                  <p:stCondLst>
                                    <p:cond delay="0"/>
                                  </p:stCondLst>
                                  <p:childTnLst>
                                    <p:animMotion origin="layout" path="M 3.61111E-6 -1.48148E-6 L 0.42899 -0.42129 " pathEditMode="relative" rAng="0" ptsTypes="AA">
                                      <p:cBhvr>
                                        <p:cTn id="26" dur="2000" fill="hold"/>
                                        <p:tgtEl>
                                          <p:spTgt spid="34823"/>
                                        </p:tgtEl>
                                        <p:attrNameLst>
                                          <p:attrName>ppt_x</p:attrName>
                                          <p:attrName>ppt_y</p:attrName>
                                        </p:attrNameLst>
                                      </p:cBhvr>
                                      <p:rCtr x="214" y="-211"/>
                                    </p:animMotion>
                                  </p:childTnLst>
                                </p:cTn>
                              </p:par>
                            </p:childTnLst>
                          </p:cTn>
                        </p:par>
                        <p:par>
                          <p:cTn id="27" fill="hold">
                            <p:stCondLst>
                              <p:cond delay="7000"/>
                            </p:stCondLst>
                            <p:childTnLst>
                              <p:par>
                                <p:cTn id="28" presetID="23" presetClass="entr" presetSubtype="16" fill="hold" nodeType="afterEffect">
                                  <p:stCondLst>
                                    <p:cond delay="0"/>
                                  </p:stCondLst>
                                  <p:childTnLst>
                                    <p:set>
                                      <p:cBhvr>
                                        <p:cTn id="29" dur="1" fill="hold">
                                          <p:stCondLst>
                                            <p:cond delay="0"/>
                                          </p:stCondLst>
                                        </p:cTn>
                                        <p:tgtEl>
                                          <p:spTgt spid="39939">
                                            <p:txEl>
                                              <p:pRg st="0" end="0"/>
                                            </p:txEl>
                                          </p:spTgt>
                                        </p:tgtEl>
                                        <p:attrNameLst>
                                          <p:attrName>style.visibility</p:attrName>
                                        </p:attrNameLst>
                                      </p:cBhvr>
                                      <p:to>
                                        <p:strVal val="visible"/>
                                      </p:to>
                                    </p:set>
                                    <p:anim calcmode="lin" valueType="num">
                                      <p:cBhvr>
                                        <p:cTn id="30" dur="500" fill="hold"/>
                                        <p:tgtEl>
                                          <p:spTgt spid="3993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39939">
                                            <p:txEl>
                                              <p:pRg st="0" end="0"/>
                                            </p:txEl>
                                          </p:spTgt>
                                        </p:tgtEl>
                                        <p:attrNameLst>
                                          <p:attrName>ppt_h</p:attrName>
                                        </p:attrNameLst>
                                      </p:cBhvr>
                                      <p:tavLst>
                                        <p:tav tm="0">
                                          <p:val>
                                            <p:fltVal val="0"/>
                                          </p:val>
                                        </p:tav>
                                        <p:tav tm="100000">
                                          <p:val>
                                            <p:strVal val="#ppt_h"/>
                                          </p:val>
                                        </p:tav>
                                      </p:tavLst>
                                    </p:anim>
                                  </p:childTnLst>
                                </p:cTn>
                              </p:par>
                            </p:childTnLst>
                          </p:cTn>
                        </p:par>
                        <p:par>
                          <p:cTn id="32" fill="hold">
                            <p:stCondLst>
                              <p:cond delay="7500"/>
                            </p:stCondLst>
                            <p:childTnLst>
                              <p:par>
                                <p:cTn id="33" presetID="23" presetClass="entr" presetSubtype="16" fill="hold" nodeType="afterEffect">
                                  <p:stCondLst>
                                    <p:cond delay="0"/>
                                  </p:stCondLst>
                                  <p:childTnLst>
                                    <p:set>
                                      <p:cBhvr>
                                        <p:cTn id="34" dur="1" fill="hold">
                                          <p:stCondLst>
                                            <p:cond delay="0"/>
                                          </p:stCondLst>
                                        </p:cTn>
                                        <p:tgtEl>
                                          <p:spTgt spid="39939">
                                            <p:txEl>
                                              <p:pRg st="1" end="1"/>
                                            </p:txEl>
                                          </p:spTgt>
                                        </p:tgtEl>
                                        <p:attrNameLst>
                                          <p:attrName>style.visibility</p:attrName>
                                        </p:attrNameLst>
                                      </p:cBhvr>
                                      <p:to>
                                        <p:strVal val="visible"/>
                                      </p:to>
                                    </p:set>
                                    <p:anim calcmode="lin" valueType="num">
                                      <p:cBhvr>
                                        <p:cTn id="35" dur="500" fill="hold"/>
                                        <p:tgtEl>
                                          <p:spTgt spid="39939">
                                            <p:txEl>
                                              <p:pRg st="1" end="1"/>
                                            </p:txEl>
                                          </p:spTgt>
                                        </p:tgtEl>
                                        <p:attrNameLst>
                                          <p:attrName>ppt_w</p:attrName>
                                        </p:attrNameLst>
                                      </p:cBhvr>
                                      <p:tavLst>
                                        <p:tav tm="0">
                                          <p:val>
                                            <p:fltVal val="0"/>
                                          </p:val>
                                        </p:tav>
                                        <p:tav tm="100000">
                                          <p:val>
                                            <p:strVal val="#ppt_w"/>
                                          </p:val>
                                        </p:tav>
                                      </p:tavLst>
                                    </p:anim>
                                    <p:anim calcmode="lin" valueType="num">
                                      <p:cBhvr>
                                        <p:cTn id="36" dur="500" fill="hold"/>
                                        <p:tgtEl>
                                          <p:spTgt spid="39939">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3924300" y="188913"/>
            <a:ext cx="5040313" cy="3671887"/>
          </a:xfrm>
        </p:spPr>
        <p:txBody>
          <a:bodyPr/>
          <a:lstStyle/>
          <a:p>
            <a:pPr algn="just">
              <a:lnSpc>
                <a:spcPct val="80000"/>
              </a:lnSpc>
              <a:buFontTx/>
              <a:buNone/>
              <a:defRPr/>
            </a:pPr>
            <a:r>
              <a:rPr lang="ru-RU" sz="2000" b="1" dirty="0" smtClean="0">
                <a:solidFill>
                  <a:srgbClr val="003300"/>
                </a:solidFill>
                <a:latin typeface="Times New Roman" pitchFamily="18" charset="0"/>
              </a:rPr>
              <a:t>С  начала 2009 года погибли:</a:t>
            </a:r>
          </a:p>
          <a:p>
            <a:pPr algn="just">
              <a:lnSpc>
                <a:spcPct val="80000"/>
              </a:lnSpc>
              <a:buFontTx/>
              <a:buAutoNum type="arabicPeriod"/>
              <a:defRPr/>
            </a:pPr>
            <a:r>
              <a:rPr lang="ru-RU" sz="2000" b="1" dirty="0" err="1" smtClean="0">
                <a:solidFill>
                  <a:srgbClr val="0000FF"/>
                </a:solidFill>
                <a:effectLst>
                  <a:outerShdw blurRad="38100" dist="38100" dir="2700000" algn="tl">
                    <a:srgbClr val="000000"/>
                  </a:outerShdw>
                </a:effectLst>
                <a:latin typeface="Times New Roman" pitchFamily="18" charset="0"/>
              </a:rPr>
              <a:t>Шафиг</a:t>
            </a:r>
            <a:r>
              <a:rPr lang="ru-RU" sz="2000" b="1" dirty="0" smtClean="0">
                <a:solidFill>
                  <a:srgbClr val="0000FF"/>
                </a:solidFill>
                <a:effectLst>
                  <a:outerShdw blurRad="38100" dist="38100" dir="2700000" algn="tl">
                    <a:srgbClr val="000000"/>
                  </a:outerShdw>
                </a:effectLst>
                <a:latin typeface="Times New Roman" pitchFamily="18" charset="0"/>
              </a:rPr>
              <a:t> </a:t>
            </a:r>
            <a:r>
              <a:rPr lang="ru-RU" sz="2000" b="1" dirty="0" err="1" smtClean="0">
                <a:solidFill>
                  <a:srgbClr val="0000FF"/>
                </a:solidFill>
                <a:effectLst>
                  <a:outerShdw blurRad="38100" dist="38100" dir="2700000" algn="tl">
                    <a:srgbClr val="000000"/>
                  </a:outerShdw>
                </a:effectLst>
                <a:latin typeface="Times New Roman" pitchFamily="18" charset="0"/>
              </a:rPr>
              <a:t>Амрахов</a:t>
            </a:r>
            <a:r>
              <a:rPr lang="ru-RU" sz="2000" b="1" dirty="0" smtClean="0">
                <a:solidFill>
                  <a:srgbClr val="003300"/>
                </a:solidFill>
                <a:latin typeface="Times New Roman" pitchFamily="18" charset="0"/>
              </a:rPr>
              <a:t>, редактор информационного агентства RIA 51, скончался в Мурманске 5 января 2009 года после очередного покушения на его жизнь.</a:t>
            </a:r>
          </a:p>
          <a:p>
            <a:pPr algn="just">
              <a:lnSpc>
                <a:spcPct val="80000"/>
              </a:lnSpc>
              <a:buFontTx/>
              <a:buAutoNum type="arabicPeriod"/>
              <a:defRPr/>
            </a:pPr>
            <a:r>
              <a:rPr lang="ru-RU" sz="2000" b="1" dirty="0" smtClean="0">
                <a:solidFill>
                  <a:srgbClr val="0000FF"/>
                </a:solidFill>
                <a:effectLst>
                  <a:outerShdw blurRad="38100" dist="38100" dir="2700000" algn="tl">
                    <a:srgbClr val="000000"/>
                  </a:outerShdw>
                </a:effectLst>
                <a:latin typeface="Times New Roman" pitchFamily="18" charset="0"/>
              </a:rPr>
              <a:t>Анастасия </a:t>
            </a:r>
            <a:r>
              <a:rPr lang="ru-RU" sz="2000" b="1" dirty="0" err="1" smtClean="0">
                <a:solidFill>
                  <a:srgbClr val="0000FF"/>
                </a:solidFill>
                <a:effectLst>
                  <a:outerShdw blurRad="38100" dist="38100" dir="2700000" algn="tl">
                    <a:srgbClr val="000000"/>
                  </a:outerShdw>
                </a:effectLst>
                <a:latin typeface="Times New Roman" pitchFamily="18" charset="0"/>
              </a:rPr>
              <a:t>Бабурова</a:t>
            </a:r>
            <a:r>
              <a:rPr lang="ru-RU" sz="2000" b="1" dirty="0" smtClean="0">
                <a:solidFill>
                  <a:srgbClr val="003300"/>
                </a:solidFill>
                <a:latin typeface="Times New Roman" pitchFamily="18" charset="0"/>
              </a:rPr>
              <a:t>, журналист «Новой газеты», убита в Москве 19 января 2009 года вместе со </a:t>
            </a:r>
            <a:r>
              <a:rPr lang="ru-RU" sz="2000" b="1" dirty="0" smtClean="0">
                <a:solidFill>
                  <a:srgbClr val="0000FF"/>
                </a:solidFill>
                <a:effectLst>
                  <a:outerShdw blurRad="38100" dist="38100" dir="2700000" algn="tl">
                    <a:srgbClr val="000000"/>
                  </a:outerShdw>
                </a:effectLst>
                <a:latin typeface="Times New Roman" pitchFamily="18" charset="0"/>
              </a:rPr>
              <a:t>Станиславом Маркеловым</a:t>
            </a:r>
            <a:r>
              <a:rPr lang="ru-RU" sz="2000" b="1" dirty="0" smtClean="0">
                <a:solidFill>
                  <a:srgbClr val="0000FF"/>
                </a:solidFill>
                <a:latin typeface="Times New Roman" pitchFamily="18" charset="0"/>
              </a:rPr>
              <a:t>.</a:t>
            </a:r>
          </a:p>
          <a:p>
            <a:pPr algn="just">
              <a:lnSpc>
                <a:spcPct val="80000"/>
              </a:lnSpc>
              <a:buFontTx/>
              <a:buAutoNum type="arabicPeriod"/>
              <a:defRPr/>
            </a:pPr>
            <a:r>
              <a:rPr lang="ru-RU" sz="2000" b="1" dirty="0" smtClean="0">
                <a:solidFill>
                  <a:srgbClr val="0000FF"/>
                </a:solidFill>
                <a:effectLst>
                  <a:outerShdw blurRad="38100" dist="38100" dir="2700000" algn="tl">
                    <a:srgbClr val="000000"/>
                  </a:outerShdw>
                </a:effectLst>
                <a:latin typeface="Times New Roman" pitchFamily="18" charset="0"/>
              </a:rPr>
              <a:t>Вячеслав Ярошенко</a:t>
            </a:r>
            <a:r>
              <a:rPr lang="ru-RU" sz="2000" b="1" dirty="0" smtClean="0">
                <a:solidFill>
                  <a:srgbClr val="003300"/>
                </a:solidFill>
                <a:latin typeface="Times New Roman" pitchFamily="18" charset="0"/>
              </a:rPr>
              <a:t>, главный редактор газеты «Коррупция и преступность» в Ростове-на-Дону, избит неизвестными и умер.</a:t>
            </a:r>
          </a:p>
          <a:p>
            <a:pPr algn="just">
              <a:lnSpc>
                <a:spcPct val="80000"/>
              </a:lnSpc>
              <a:buFontTx/>
              <a:buAutoNum type="arabicPeriod"/>
              <a:defRPr/>
            </a:pPr>
            <a:r>
              <a:rPr lang="ru-RU" sz="2000" b="1" dirty="0" smtClean="0">
                <a:solidFill>
                  <a:srgbClr val="0000FF"/>
                </a:solidFill>
                <a:effectLst>
                  <a:outerShdw blurRad="38100" dist="38100" dir="2700000" algn="tl">
                    <a:srgbClr val="000000"/>
                  </a:outerShdw>
                </a:effectLst>
                <a:latin typeface="Times New Roman" pitchFamily="18" charset="0"/>
              </a:rPr>
              <a:t>Наталья </a:t>
            </a:r>
            <a:r>
              <a:rPr lang="ru-RU" sz="2000" b="1" dirty="0" err="1" smtClean="0">
                <a:solidFill>
                  <a:srgbClr val="0000FF"/>
                </a:solidFill>
                <a:effectLst>
                  <a:outerShdw blurRad="38100" dist="38100" dir="2700000" algn="tl">
                    <a:srgbClr val="000000"/>
                  </a:outerShdw>
                </a:effectLst>
                <a:latin typeface="Times New Roman" pitchFamily="18" charset="0"/>
              </a:rPr>
              <a:t>Эстемирова</a:t>
            </a:r>
            <a:r>
              <a:rPr lang="ru-RU" sz="2000" b="1" dirty="0" smtClean="0">
                <a:solidFill>
                  <a:srgbClr val="003300"/>
                </a:solidFill>
                <a:latin typeface="Times New Roman" pitchFamily="18" charset="0"/>
              </a:rPr>
              <a:t>, журналист-правозащитник, сотрудница представительства Правозащитного центра «Мемориал» в Грозном, убита в Ингушетии 15 июля 2009</a:t>
            </a:r>
          </a:p>
        </p:txBody>
      </p:sp>
      <p:pic>
        <p:nvPicPr>
          <p:cNvPr id="28675" name="Picture 6" descr="115"/>
          <p:cNvPicPr>
            <a:picLocks noChangeAspect="1" noChangeArrowheads="1" noCrop="1"/>
          </p:cNvPicPr>
          <p:nvPr/>
        </p:nvPicPr>
        <p:blipFill>
          <a:blip r:embed="rId3"/>
          <a:srcRect/>
          <a:stretch>
            <a:fillRect/>
          </a:stretch>
        </p:blipFill>
        <p:spPr bwMode="auto">
          <a:xfrm>
            <a:off x="0" y="2420938"/>
            <a:ext cx="2111375" cy="2111375"/>
          </a:xfrm>
          <a:prstGeom prst="rect">
            <a:avLst/>
          </a:prstGeom>
          <a:noFill/>
          <a:ln w="9525">
            <a:noFill/>
            <a:miter lim="800000"/>
            <a:headEnd/>
            <a:tailEnd/>
          </a:ln>
        </p:spPr>
      </p:pic>
      <p:pic>
        <p:nvPicPr>
          <p:cNvPr id="35844" name="Picture 4" descr="pics"/>
          <p:cNvPicPr>
            <a:picLocks noChangeAspect="1" noChangeArrowheads="1"/>
          </p:cNvPicPr>
          <p:nvPr/>
        </p:nvPicPr>
        <p:blipFill>
          <a:blip r:embed="rId4"/>
          <a:srcRect/>
          <a:stretch>
            <a:fillRect/>
          </a:stretch>
        </p:blipFill>
        <p:spPr bwMode="auto">
          <a:xfrm>
            <a:off x="0" y="0"/>
            <a:ext cx="3890963" cy="5992813"/>
          </a:xfrm>
          <a:prstGeom prst="rect">
            <a:avLst/>
          </a:prstGeom>
          <a:noFill/>
          <a:ln w="9525">
            <a:noFill/>
            <a:miter lim="800000"/>
            <a:headEnd/>
            <a:tailEnd/>
          </a:ln>
        </p:spPr>
      </p:pic>
      <p:sp>
        <p:nvSpPr>
          <p:cNvPr id="13" name="Управляющая кнопка: далее 12">
            <a:hlinkClick r:id="rId5" action="ppaction://hlinksldjump"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5724525" y="5949950"/>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6" action="ppaction://hlinksldjump" highlightClick="1"/>
          </p:cNvPr>
          <p:cNvSpPr/>
          <p:nvPr/>
        </p:nvSpPr>
        <p:spPr>
          <a:xfrm>
            <a:off x="6804025" y="594995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35844"/>
                                        </p:tgtEl>
                                        <p:attrNameLst>
                                          <p:attrName>style.visibility</p:attrName>
                                        </p:attrNameLst>
                                      </p:cBhvr>
                                      <p:to>
                                        <p:strVal val="visible"/>
                                      </p:to>
                                    </p:set>
                                    <p:animScale>
                                      <p:cBhvr>
                                        <p:cTn id="7" dur="1000" decel="50000" fill="hold">
                                          <p:stCondLst>
                                            <p:cond delay="0"/>
                                          </p:stCondLst>
                                        </p:cTn>
                                        <p:tgtEl>
                                          <p:spTgt spid="358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5844"/>
                                        </p:tgtEl>
                                        <p:attrNameLst>
                                          <p:attrName>ppt_x</p:attrName>
                                          <p:attrName>ppt_y</p:attrName>
                                        </p:attrNameLst>
                                      </p:cBhvr>
                                    </p:animMotion>
                                    <p:animEffect transition="in" filter="fade">
                                      <p:cBhvr>
                                        <p:cTn id="9" dur="1000"/>
                                        <p:tgtEl>
                                          <p:spTgt spid="35844"/>
                                        </p:tgtEl>
                                      </p:cBhvr>
                                    </p:animEffect>
                                  </p:childTnLst>
                                </p:cTn>
                              </p:par>
                            </p:childTnLst>
                          </p:cTn>
                        </p:par>
                        <p:par>
                          <p:cTn id="10" fill="hold">
                            <p:stCondLst>
                              <p:cond delay="1000"/>
                            </p:stCondLst>
                            <p:childTnLst>
                              <p:par>
                                <p:cTn id="11" presetID="53" presetClass="entr" presetSubtype="0" fill="hold" nodeType="afterEffect">
                                  <p:stCondLst>
                                    <p:cond delay="0"/>
                                  </p:stCondLst>
                                  <p:childTnLst>
                                    <p:set>
                                      <p:cBhvr>
                                        <p:cTn id="12" dur="1" fill="hold">
                                          <p:stCondLst>
                                            <p:cond delay="0"/>
                                          </p:stCondLst>
                                        </p:cTn>
                                        <p:tgtEl>
                                          <p:spTgt spid="37891">
                                            <p:txEl>
                                              <p:pRg st="0" end="0"/>
                                            </p:txEl>
                                          </p:spTgt>
                                        </p:tgtEl>
                                        <p:attrNameLst>
                                          <p:attrName>style.visibility</p:attrName>
                                        </p:attrNameLst>
                                      </p:cBhvr>
                                      <p:to>
                                        <p:strVal val="visible"/>
                                      </p:to>
                                    </p:set>
                                    <p:anim calcmode="lin" valueType="num">
                                      <p:cBhvr>
                                        <p:cTn id="13" dur="500" fill="hold"/>
                                        <p:tgtEl>
                                          <p:spTgt spid="37891">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37891">
                                            <p:txEl>
                                              <p:pRg st="0" end="0"/>
                                            </p:txEl>
                                          </p:spTgt>
                                        </p:tgtEl>
                                        <p:attrNameLst>
                                          <p:attrName>ppt_h</p:attrName>
                                        </p:attrNameLst>
                                      </p:cBhvr>
                                      <p:tavLst>
                                        <p:tav tm="0">
                                          <p:val>
                                            <p:fltVal val="0"/>
                                          </p:val>
                                        </p:tav>
                                        <p:tav tm="100000">
                                          <p:val>
                                            <p:strVal val="#ppt_h"/>
                                          </p:val>
                                        </p:tav>
                                      </p:tavLst>
                                    </p:anim>
                                    <p:animEffect transition="in" filter="fade">
                                      <p:cBhvr>
                                        <p:cTn id="15" dur="500"/>
                                        <p:tgtEl>
                                          <p:spTgt spid="37891">
                                            <p:txEl>
                                              <p:pRg st="0" end="0"/>
                                            </p:txEl>
                                          </p:spTgt>
                                        </p:tgtEl>
                                      </p:cBhvr>
                                    </p:animEffect>
                                  </p:childTnLst>
                                </p:cTn>
                              </p:par>
                            </p:childTnLst>
                          </p:cTn>
                        </p:par>
                        <p:par>
                          <p:cTn id="16" fill="hold">
                            <p:stCondLst>
                              <p:cond delay="1500"/>
                            </p:stCondLst>
                            <p:childTnLst>
                              <p:par>
                                <p:cTn id="17" presetID="53" presetClass="entr" presetSubtype="0" fill="hold" nodeType="afterEffect">
                                  <p:stCondLst>
                                    <p:cond delay="0"/>
                                  </p:stCondLst>
                                  <p:childTnLst>
                                    <p:set>
                                      <p:cBhvr>
                                        <p:cTn id="18" dur="1" fill="hold">
                                          <p:stCondLst>
                                            <p:cond delay="0"/>
                                          </p:stCondLst>
                                        </p:cTn>
                                        <p:tgtEl>
                                          <p:spTgt spid="37891">
                                            <p:txEl>
                                              <p:pRg st="1" end="1"/>
                                            </p:txEl>
                                          </p:spTgt>
                                        </p:tgtEl>
                                        <p:attrNameLst>
                                          <p:attrName>style.visibility</p:attrName>
                                        </p:attrNameLst>
                                      </p:cBhvr>
                                      <p:to>
                                        <p:strVal val="visible"/>
                                      </p:to>
                                    </p:set>
                                    <p:anim calcmode="lin" valueType="num">
                                      <p:cBhvr>
                                        <p:cTn id="19" dur="500" fill="hold"/>
                                        <p:tgtEl>
                                          <p:spTgt spid="37891">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7891">
                                            <p:txEl>
                                              <p:pRg st="1" end="1"/>
                                            </p:txEl>
                                          </p:spTgt>
                                        </p:tgtEl>
                                        <p:attrNameLst>
                                          <p:attrName>ppt_h</p:attrName>
                                        </p:attrNameLst>
                                      </p:cBhvr>
                                      <p:tavLst>
                                        <p:tav tm="0">
                                          <p:val>
                                            <p:fltVal val="0"/>
                                          </p:val>
                                        </p:tav>
                                        <p:tav tm="100000">
                                          <p:val>
                                            <p:strVal val="#ppt_h"/>
                                          </p:val>
                                        </p:tav>
                                      </p:tavLst>
                                    </p:anim>
                                    <p:animEffect transition="in" filter="fade">
                                      <p:cBhvr>
                                        <p:cTn id="21" dur="500"/>
                                        <p:tgtEl>
                                          <p:spTgt spid="37891">
                                            <p:txEl>
                                              <p:pRg st="1" end="1"/>
                                            </p:txEl>
                                          </p:spTgt>
                                        </p:tgtEl>
                                      </p:cBhvr>
                                    </p:animEffect>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37891">
                                            <p:txEl>
                                              <p:pRg st="2" end="2"/>
                                            </p:txEl>
                                          </p:spTgt>
                                        </p:tgtEl>
                                        <p:attrNameLst>
                                          <p:attrName>style.visibility</p:attrName>
                                        </p:attrNameLst>
                                      </p:cBhvr>
                                      <p:to>
                                        <p:strVal val="visible"/>
                                      </p:to>
                                    </p:set>
                                    <p:anim calcmode="lin" valueType="num">
                                      <p:cBhvr>
                                        <p:cTn id="25" dur="500" fill="hold"/>
                                        <p:tgtEl>
                                          <p:spTgt spid="37891">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37891">
                                            <p:txEl>
                                              <p:pRg st="2" end="2"/>
                                            </p:txEl>
                                          </p:spTgt>
                                        </p:tgtEl>
                                        <p:attrNameLst>
                                          <p:attrName>ppt_h</p:attrName>
                                        </p:attrNameLst>
                                      </p:cBhvr>
                                      <p:tavLst>
                                        <p:tav tm="0">
                                          <p:val>
                                            <p:fltVal val="0"/>
                                          </p:val>
                                        </p:tav>
                                        <p:tav tm="100000">
                                          <p:val>
                                            <p:strVal val="#ppt_h"/>
                                          </p:val>
                                        </p:tav>
                                      </p:tavLst>
                                    </p:anim>
                                    <p:animEffect transition="in" filter="fade">
                                      <p:cBhvr>
                                        <p:cTn id="27" dur="500"/>
                                        <p:tgtEl>
                                          <p:spTgt spid="37891">
                                            <p:txEl>
                                              <p:pRg st="2" end="2"/>
                                            </p:txEl>
                                          </p:spTgt>
                                        </p:tgtEl>
                                      </p:cBhvr>
                                    </p:animEffect>
                                  </p:childTnLst>
                                </p:cTn>
                              </p:par>
                            </p:childTnLst>
                          </p:cTn>
                        </p:par>
                        <p:par>
                          <p:cTn id="28" fill="hold">
                            <p:stCondLst>
                              <p:cond delay="2500"/>
                            </p:stCondLst>
                            <p:childTnLst>
                              <p:par>
                                <p:cTn id="29" presetID="53" presetClass="entr" presetSubtype="0" fill="hold" nodeType="afterEffect">
                                  <p:stCondLst>
                                    <p:cond delay="0"/>
                                  </p:stCondLst>
                                  <p:childTnLst>
                                    <p:set>
                                      <p:cBhvr>
                                        <p:cTn id="30" dur="1" fill="hold">
                                          <p:stCondLst>
                                            <p:cond delay="0"/>
                                          </p:stCondLst>
                                        </p:cTn>
                                        <p:tgtEl>
                                          <p:spTgt spid="37891">
                                            <p:txEl>
                                              <p:pRg st="3" end="3"/>
                                            </p:txEl>
                                          </p:spTgt>
                                        </p:tgtEl>
                                        <p:attrNameLst>
                                          <p:attrName>style.visibility</p:attrName>
                                        </p:attrNameLst>
                                      </p:cBhvr>
                                      <p:to>
                                        <p:strVal val="visible"/>
                                      </p:to>
                                    </p:set>
                                    <p:anim calcmode="lin" valueType="num">
                                      <p:cBhvr>
                                        <p:cTn id="31" dur="500" fill="hold"/>
                                        <p:tgtEl>
                                          <p:spTgt spid="37891">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37891">
                                            <p:txEl>
                                              <p:pRg st="3" end="3"/>
                                            </p:txEl>
                                          </p:spTgt>
                                        </p:tgtEl>
                                        <p:attrNameLst>
                                          <p:attrName>ppt_h</p:attrName>
                                        </p:attrNameLst>
                                      </p:cBhvr>
                                      <p:tavLst>
                                        <p:tav tm="0">
                                          <p:val>
                                            <p:fltVal val="0"/>
                                          </p:val>
                                        </p:tav>
                                        <p:tav tm="100000">
                                          <p:val>
                                            <p:strVal val="#ppt_h"/>
                                          </p:val>
                                        </p:tav>
                                      </p:tavLst>
                                    </p:anim>
                                    <p:animEffect transition="in" filter="fade">
                                      <p:cBhvr>
                                        <p:cTn id="33" dur="500"/>
                                        <p:tgtEl>
                                          <p:spTgt spid="37891">
                                            <p:txEl>
                                              <p:pRg st="3" end="3"/>
                                            </p:txEl>
                                          </p:spTgt>
                                        </p:tgtEl>
                                      </p:cBhvr>
                                    </p:animEffect>
                                  </p:childTnLst>
                                </p:cTn>
                              </p:par>
                            </p:childTnLst>
                          </p:cTn>
                        </p:par>
                        <p:par>
                          <p:cTn id="34" fill="hold">
                            <p:stCondLst>
                              <p:cond delay="3000"/>
                            </p:stCondLst>
                            <p:childTnLst>
                              <p:par>
                                <p:cTn id="35" presetID="53" presetClass="entr" presetSubtype="0" fill="hold" nodeType="afterEffect">
                                  <p:stCondLst>
                                    <p:cond delay="0"/>
                                  </p:stCondLst>
                                  <p:childTnLst>
                                    <p:set>
                                      <p:cBhvr>
                                        <p:cTn id="36" dur="1" fill="hold">
                                          <p:stCondLst>
                                            <p:cond delay="0"/>
                                          </p:stCondLst>
                                        </p:cTn>
                                        <p:tgtEl>
                                          <p:spTgt spid="37891">
                                            <p:txEl>
                                              <p:pRg st="4" end="4"/>
                                            </p:txEl>
                                          </p:spTgt>
                                        </p:tgtEl>
                                        <p:attrNameLst>
                                          <p:attrName>style.visibility</p:attrName>
                                        </p:attrNameLst>
                                      </p:cBhvr>
                                      <p:to>
                                        <p:strVal val="visible"/>
                                      </p:to>
                                    </p:set>
                                    <p:anim calcmode="lin" valueType="num">
                                      <p:cBhvr>
                                        <p:cTn id="37" dur="500" fill="hold"/>
                                        <p:tgtEl>
                                          <p:spTgt spid="37891">
                                            <p:txEl>
                                              <p:pRg st="4" end="4"/>
                                            </p:txEl>
                                          </p:spTgt>
                                        </p:tgtEl>
                                        <p:attrNameLst>
                                          <p:attrName>ppt_w</p:attrName>
                                        </p:attrNameLst>
                                      </p:cBhvr>
                                      <p:tavLst>
                                        <p:tav tm="0">
                                          <p:val>
                                            <p:fltVal val="0"/>
                                          </p:val>
                                        </p:tav>
                                        <p:tav tm="100000">
                                          <p:val>
                                            <p:strVal val="#ppt_w"/>
                                          </p:val>
                                        </p:tav>
                                      </p:tavLst>
                                    </p:anim>
                                    <p:anim calcmode="lin" valueType="num">
                                      <p:cBhvr>
                                        <p:cTn id="38" dur="500" fill="hold"/>
                                        <p:tgtEl>
                                          <p:spTgt spid="37891">
                                            <p:txEl>
                                              <p:pRg st="4" end="4"/>
                                            </p:txEl>
                                          </p:spTgt>
                                        </p:tgtEl>
                                        <p:attrNameLst>
                                          <p:attrName>ppt_h</p:attrName>
                                        </p:attrNameLst>
                                      </p:cBhvr>
                                      <p:tavLst>
                                        <p:tav tm="0">
                                          <p:val>
                                            <p:fltVal val="0"/>
                                          </p:val>
                                        </p:tav>
                                        <p:tav tm="100000">
                                          <p:val>
                                            <p:strVal val="#ppt_h"/>
                                          </p:val>
                                        </p:tav>
                                      </p:tavLst>
                                    </p:anim>
                                    <p:animEffect transition="in" filter="fade">
                                      <p:cBhvr>
                                        <p:cTn id="39" dur="500"/>
                                        <p:tgtEl>
                                          <p:spTgt spid="378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8" name="Picture 6"/>
          <p:cNvPicPr>
            <a:picLocks noChangeAspect="1" noChangeArrowheads="1"/>
          </p:cNvPicPr>
          <p:nvPr/>
        </p:nvPicPr>
        <p:blipFill>
          <a:blip r:embed="rId2"/>
          <a:srcRect/>
          <a:stretch>
            <a:fillRect/>
          </a:stretch>
        </p:blipFill>
        <p:spPr bwMode="auto">
          <a:xfrm>
            <a:off x="0" y="1808163"/>
            <a:ext cx="6732588" cy="5049837"/>
          </a:xfrm>
          <a:prstGeom prst="rect">
            <a:avLst/>
          </a:prstGeom>
          <a:noFill/>
          <a:ln w="9525">
            <a:noFill/>
            <a:miter lim="800000"/>
            <a:headEnd/>
            <a:tailEnd/>
          </a:ln>
        </p:spPr>
      </p:pic>
      <p:sp>
        <p:nvSpPr>
          <p:cNvPr id="44035" name="Rectangle 3"/>
          <p:cNvSpPr>
            <a:spLocks noGrp="1" noChangeArrowheads="1"/>
          </p:cNvSpPr>
          <p:nvPr>
            <p:ph type="body" idx="1"/>
          </p:nvPr>
        </p:nvSpPr>
        <p:spPr>
          <a:xfrm>
            <a:off x="0" y="1989138"/>
            <a:ext cx="6840538" cy="4679950"/>
          </a:xfrm>
        </p:spPr>
        <p:txBody>
          <a:bodyPr/>
          <a:lstStyle/>
          <a:p>
            <a:pPr marL="268288" indent="-268288" algn="just">
              <a:lnSpc>
                <a:spcPct val="80000"/>
              </a:lnSpc>
              <a:buClr>
                <a:srgbClr val="003300"/>
              </a:buClr>
              <a:buSzPct val="150000"/>
              <a:buFont typeface="Wingdings" pitchFamily="2" charset="2"/>
              <a:buChar char="ü"/>
              <a:defRPr/>
            </a:pPr>
            <a:r>
              <a:rPr lang="ru-RU" sz="2000" b="1" dirty="0" smtClean="0">
                <a:latin typeface="Times New Roman" pitchFamily="18" charset="0"/>
              </a:rPr>
              <a:t>Впервые этот термин ввел в употребление в </a:t>
            </a:r>
            <a:r>
              <a:rPr lang="ru-RU" sz="2000" b="1" dirty="0" smtClean="0">
                <a:solidFill>
                  <a:srgbClr val="0000FF"/>
                </a:solidFill>
                <a:effectLst>
                  <a:outerShdw blurRad="38100" dist="38100" dir="2700000" algn="tl">
                    <a:srgbClr val="000000"/>
                  </a:outerShdw>
                </a:effectLst>
                <a:latin typeface="Times New Roman" pitchFamily="18" charset="0"/>
              </a:rPr>
              <a:t>1900 </a:t>
            </a:r>
            <a:r>
              <a:rPr lang="ru-RU" sz="2000" b="1" dirty="0" smtClean="0">
                <a:latin typeface="Times New Roman" pitchFamily="18" charset="0"/>
              </a:rPr>
              <a:t>году военный </a:t>
            </a:r>
            <a:r>
              <a:rPr lang="ru-RU" sz="2000" b="1" dirty="0" smtClean="0">
                <a:solidFill>
                  <a:srgbClr val="0000FF"/>
                </a:solidFill>
                <a:effectLst>
                  <a:outerShdw blurRad="38100" dist="38100" dir="2700000" algn="tl">
                    <a:srgbClr val="000000"/>
                  </a:outerShdw>
                </a:effectLst>
                <a:latin typeface="Times New Roman" pitchFamily="18" charset="0"/>
              </a:rPr>
              <a:t>инженер</a:t>
            </a:r>
            <a:r>
              <a:rPr lang="ru-RU" sz="2000" b="1" dirty="0" smtClean="0">
                <a:latin typeface="Times New Roman" pitchFamily="18" charset="0"/>
              </a:rPr>
              <a:t> русской армии и </a:t>
            </a:r>
            <a:r>
              <a:rPr lang="ru-RU" sz="2000" b="1" dirty="0" smtClean="0">
                <a:solidFill>
                  <a:srgbClr val="0000FF"/>
                </a:solidFill>
                <a:effectLst>
                  <a:outerShdw blurRad="38100" dist="38100" dir="2700000" algn="tl">
                    <a:srgbClr val="000000"/>
                  </a:outerShdw>
                </a:effectLst>
                <a:latin typeface="Times New Roman" pitchFamily="18" charset="0"/>
              </a:rPr>
              <a:t>преподаватель</a:t>
            </a:r>
            <a:r>
              <a:rPr lang="ru-RU" sz="2000" b="1" dirty="0" smtClean="0">
                <a:latin typeface="Times New Roman" pitchFamily="18" charset="0"/>
              </a:rPr>
              <a:t> Артиллерийской академии </a:t>
            </a:r>
            <a:r>
              <a:rPr lang="ru-RU" sz="2000" b="1" dirty="0" smtClean="0">
                <a:solidFill>
                  <a:srgbClr val="0000FF"/>
                </a:solidFill>
                <a:effectLst>
                  <a:outerShdw blurRad="38100" dist="38100" dir="2700000" algn="tl">
                    <a:srgbClr val="000000"/>
                  </a:outerShdw>
                </a:effectLst>
                <a:latin typeface="Times New Roman" pitchFamily="18" charset="0"/>
              </a:rPr>
              <a:t>Константин </a:t>
            </a:r>
            <a:r>
              <a:rPr lang="ru-RU" sz="2000" b="1" dirty="0" err="1" smtClean="0">
                <a:solidFill>
                  <a:srgbClr val="0000FF"/>
                </a:solidFill>
                <a:effectLst>
                  <a:outerShdw blurRad="38100" dist="38100" dir="2700000" algn="tl">
                    <a:srgbClr val="000000"/>
                  </a:outerShdw>
                </a:effectLst>
                <a:latin typeface="Times New Roman" pitchFamily="18" charset="0"/>
              </a:rPr>
              <a:t>Перский</a:t>
            </a:r>
            <a:r>
              <a:rPr lang="ru-RU" sz="2000" b="1" dirty="0" smtClean="0">
                <a:latin typeface="Times New Roman" pitchFamily="18" charset="0"/>
              </a:rPr>
              <a:t>. В переводе с греческого один из корней этого слова означает «вдаль», «далеко».</a:t>
            </a:r>
          </a:p>
          <a:p>
            <a:pPr marL="268288" indent="-268288" algn="just">
              <a:lnSpc>
                <a:spcPct val="80000"/>
              </a:lnSpc>
              <a:buClr>
                <a:srgbClr val="003300"/>
              </a:buClr>
              <a:buSzPct val="150000"/>
              <a:buFont typeface="Wingdings" pitchFamily="2" charset="2"/>
              <a:buChar char="ü"/>
              <a:defRPr/>
            </a:pPr>
            <a:r>
              <a:rPr lang="ru-RU" sz="2000" b="1" dirty="0" smtClean="0">
                <a:latin typeface="Times New Roman" pitchFamily="18" charset="0"/>
              </a:rPr>
              <a:t>В </a:t>
            </a:r>
            <a:r>
              <a:rPr lang="ru-RU" sz="2000" b="1" dirty="0" smtClean="0">
                <a:solidFill>
                  <a:srgbClr val="0000FF"/>
                </a:solidFill>
                <a:effectLst>
                  <a:outerShdw blurRad="38100" dist="38100" dir="2700000" algn="tl">
                    <a:srgbClr val="000000"/>
                  </a:outerShdw>
                </a:effectLst>
                <a:latin typeface="Times New Roman" pitchFamily="18" charset="0"/>
              </a:rPr>
              <a:t>1907</a:t>
            </a:r>
            <a:r>
              <a:rPr lang="ru-RU" sz="2000" b="1" dirty="0" smtClean="0">
                <a:latin typeface="Times New Roman" pitchFamily="18" charset="0"/>
              </a:rPr>
              <a:t> году запатентовал свое открытие, связанное с этим видом СМИ, русский </a:t>
            </a:r>
            <a:r>
              <a:rPr lang="ru-RU" sz="2000" b="1" dirty="0" smtClean="0">
                <a:solidFill>
                  <a:srgbClr val="0000FF"/>
                </a:solidFill>
                <a:effectLst>
                  <a:outerShdw blurRad="38100" dist="38100" dir="2700000" algn="tl">
                    <a:srgbClr val="000000"/>
                  </a:outerShdw>
                </a:effectLst>
                <a:latin typeface="Times New Roman" pitchFamily="18" charset="0"/>
              </a:rPr>
              <a:t>изобретатель Борис Львович </a:t>
            </a:r>
            <a:r>
              <a:rPr lang="ru-RU" sz="2000" b="1" dirty="0" err="1" smtClean="0">
                <a:solidFill>
                  <a:srgbClr val="0000FF"/>
                </a:solidFill>
                <a:effectLst>
                  <a:outerShdw blurRad="38100" dist="38100" dir="2700000" algn="tl">
                    <a:srgbClr val="000000"/>
                  </a:outerShdw>
                </a:effectLst>
                <a:latin typeface="Times New Roman" pitchFamily="18" charset="0"/>
              </a:rPr>
              <a:t>Розинг</a:t>
            </a:r>
            <a:r>
              <a:rPr lang="ru-RU" sz="2000" b="1" dirty="0" smtClean="0">
                <a:latin typeface="Times New Roman" pitchFamily="18" charset="0"/>
              </a:rPr>
              <a:t>. (Он сформулировал принцип устройства и работы современного телевидения.)</a:t>
            </a:r>
          </a:p>
          <a:p>
            <a:pPr marL="268288" indent="-268288" algn="just">
              <a:lnSpc>
                <a:spcPct val="80000"/>
              </a:lnSpc>
              <a:buClr>
                <a:srgbClr val="003300"/>
              </a:buClr>
              <a:buSzPct val="150000"/>
              <a:buFont typeface="Wingdings" pitchFamily="2" charset="2"/>
              <a:buChar char="ü"/>
              <a:defRPr/>
            </a:pPr>
            <a:r>
              <a:rPr lang="ru-RU" sz="2000" b="1" dirty="0" smtClean="0">
                <a:latin typeface="Times New Roman" pitchFamily="18" charset="0"/>
              </a:rPr>
              <a:t>В </a:t>
            </a:r>
            <a:r>
              <a:rPr lang="ru-RU" sz="2000" b="1" dirty="0" smtClean="0">
                <a:solidFill>
                  <a:srgbClr val="0000FF"/>
                </a:solidFill>
                <a:effectLst>
                  <a:outerShdw blurRad="38100" dist="38100" dir="2700000" algn="tl">
                    <a:srgbClr val="000000"/>
                  </a:outerShdw>
                </a:effectLst>
                <a:latin typeface="Times New Roman" pitchFamily="18" charset="0"/>
              </a:rPr>
              <a:t>1935</a:t>
            </a:r>
            <a:r>
              <a:rPr lang="ru-RU" sz="2000" b="1" dirty="0" smtClean="0">
                <a:latin typeface="Times New Roman" pitchFamily="18" charset="0"/>
              </a:rPr>
              <a:t> году </a:t>
            </a:r>
            <a:r>
              <a:rPr lang="ru-RU" sz="2000" b="1" dirty="0" smtClean="0">
                <a:solidFill>
                  <a:srgbClr val="0000FF"/>
                </a:solidFill>
                <a:effectLst>
                  <a:outerShdw blurRad="38100" dist="38100" dir="2700000" algn="tl">
                    <a:srgbClr val="000000"/>
                  </a:outerShdw>
                </a:effectLst>
                <a:latin typeface="Times New Roman" pitchFamily="18" charset="0"/>
              </a:rPr>
              <a:t>в Нью-Йорке</a:t>
            </a:r>
            <a:r>
              <a:rPr lang="ru-RU" sz="2000" b="1" dirty="0" smtClean="0">
                <a:latin typeface="Times New Roman" pitchFamily="18" charset="0"/>
              </a:rPr>
              <a:t> этот вид СМИ стал доступен многим жителям города. Второе и третье место заняли соответственно </a:t>
            </a:r>
            <a:r>
              <a:rPr lang="ru-RU" sz="2000" b="1" dirty="0" smtClean="0">
                <a:solidFill>
                  <a:srgbClr val="0000FF"/>
                </a:solidFill>
                <a:effectLst>
                  <a:outerShdw blurRad="38100" dist="38100" dir="2700000" algn="tl">
                    <a:srgbClr val="000000"/>
                  </a:outerShdw>
                </a:effectLst>
                <a:latin typeface="Times New Roman" pitchFamily="18" charset="0"/>
              </a:rPr>
              <a:t>Берлин</a:t>
            </a:r>
            <a:r>
              <a:rPr lang="ru-RU" sz="2000" b="1" dirty="0" smtClean="0">
                <a:latin typeface="Times New Roman" pitchFamily="18" charset="0"/>
              </a:rPr>
              <a:t> и </a:t>
            </a:r>
            <a:r>
              <a:rPr lang="ru-RU" sz="2000" b="1" dirty="0" smtClean="0">
                <a:solidFill>
                  <a:srgbClr val="0000FF"/>
                </a:solidFill>
                <a:effectLst>
                  <a:outerShdw blurRad="38100" dist="38100" dir="2700000" algn="tl">
                    <a:srgbClr val="000000"/>
                  </a:outerShdw>
                </a:effectLst>
                <a:latin typeface="Times New Roman" pitchFamily="18" charset="0"/>
              </a:rPr>
              <a:t>Лондон</a:t>
            </a:r>
            <a:r>
              <a:rPr lang="ru-RU" sz="2000" b="1" dirty="0" smtClean="0">
                <a:latin typeface="Times New Roman" pitchFamily="18" charset="0"/>
              </a:rPr>
              <a:t>.</a:t>
            </a:r>
          </a:p>
          <a:p>
            <a:pPr marL="268288" indent="-268288" algn="just">
              <a:lnSpc>
                <a:spcPct val="80000"/>
              </a:lnSpc>
              <a:buClr>
                <a:srgbClr val="003300"/>
              </a:buClr>
              <a:buSzPct val="150000"/>
              <a:buFont typeface="Wingdings" pitchFamily="2" charset="2"/>
              <a:buChar char="ü"/>
              <a:defRPr/>
            </a:pPr>
            <a:r>
              <a:rPr lang="ru-RU" sz="2000" b="1" dirty="0" smtClean="0">
                <a:latin typeface="Times New Roman" pitchFamily="18" charset="0"/>
              </a:rPr>
              <a:t>Деятельностью в этих СМИ прославились </a:t>
            </a:r>
            <a:r>
              <a:rPr lang="ru-RU" sz="2000" b="1" dirty="0" smtClean="0">
                <a:solidFill>
                  <a:srgbClr val="0000FF"/>
                </a:solidFill>
                <a:effectLst>
                  <a:outerShdw blurRad="38100" dist="38100" dir="2700000" algn="tl">
                    <a:srgbClr val="000000"/>
                  </a:outerShdw>
                </a:effectLst>
                <a:latin typeface="Times New Roman" pitchFamily="18" charset="0"/>
              </a:rPr>
              <a:t>Игорь Кириллов и Ангелина Вовк, Александр Масляков и Владимир Познер, Владислав Листьев</a:t>
            </a:r>
            <a:r>
              <a:rPr lang="ru-RU" sz="2000" b="1" dirty="0" smtClean="0">
                <a:latin typeface="Times New Roman" pitchFamily="18" charset="0"/>
              </a:rPr>
              <a:t>  и многие-многие другие.</a:t>
            </a:r>
          </a:p>
          <a:p>
            <a:pPr marL="268288" indent="-268288" algn="just">
              <a:lnSpc>
                <a:spcPct val="80000"/>
              </a:lnSpc>
              <a:buClr>
                <a:srgbClr val="003300"/>
              </a:buClr>
              <a:buSzPct val="150000"/>
              <a:buFont typeface="Wingdings" pitchFamily="2" charset="2"/>
              <a:buChar char="ü"/>
              <a:defRPr/>
            </a:pPr>
            <a:r>
              <a:rPr lang="ru-RU" sz="2000" b="1" dirty="0" smtClean="0">
                <a:latin typeface="Times New Roman" pitchFamily="18" charset="0"/>
              </a:rPr>
              <a:t>В настоящее время, самый надежный способ заявить о себе миру — </a:t>
            </a:r>
            <a:r>
              <a:rPr lang="ru-RU" sz="2000" b="1" dirty="0" smtClean="0">
                <a:solidFill>
                  <a:srgbClr val="0000FF"/>
                </a:solidFill>
                <a:effectLst>
                  <a:outerShdw blurRad="38100" dist="38100" dir="2700000" algn="tl">
                    <a:srgbClr val="000000"/>
                  </a:outerShdw>
                </a:effectLst>
                <a:latin typeface="Times New Roman" pitchFamily="18" charset="0"/>
              </a:rPr>
              <a:t>«засветиться»</a:t>
            </a:r>
            <a:r>
              <a:rPr lang="ru-RU" sz="2000" b="1" dirty="0" smtClean="0">
                <a:latin typeface="Times New Roman" pitchFamily="18" charset="0"/>
              </a:rPr>
              <a:t> в этом виде СМИ.</a:t>
            </a:r>
            <a:endParaRPr lang="ru-RU" sz="2000" dirty="0" smtClean="0"/>
          </a:p>
        </p:txBody>
      </p:sp>
      <p:sp>
        <p:nvSpPr>
          <p:cNvPr id="44036" name="WordArt 4" descr="Бумажный пакет"/>
          <p:cNvSpPr>
            <a:spLocks noChangeArrowheads="1" noChangeShapeType="1" noTextEdit="1"/>
          </p:cNvSpPr>
          <p:nvPr/>
        </p:nvSpPr>
        <p:spPr bwMode="auto">
          <a:xfrm>
            <a:off x="179388" y="476250"/>
            <a:ext cx="5040312" cy="803275"/>
          </a:xfrm>
          <a:prstGeom prst="rect">
            <a:avLst/>
          </a:prstGeom>
        </p:spPr>
        <p:txBody>
          <a:bodyPr wrap="none" fromWordArt="1">
            <a:prstTxWarp prst="textCascadeUp">
              <a:avLst>
                <a:gd name="adj" fmla="val 91699"/>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3">
                    <a:alphaModFix amt="49000"/>
                  </a:blip>
                  <a:srcRect/>
                  <a:tile tx="0" ty="0" sx="100000" sy="100000" flip="none" algn="tl"/>
                </a:blipFill>
                <a:latin typeface="Times New Roman"/>
                <a:cs typeface="Times New Roman"/>
              </a:rPr>
              <a:t>ТЕЛЕВИДЕНИЕ</a:t>
            </a:r>
          </a:p>
        </p:txBody>
      </p:sp>
      <p:sp>
        <p:nvSpPr>
          <p:cNvPr id="44039" name="Rectangle 7"/>
          <p:cNvSpPr>
            <a:spLocks noChangeArrowheads="1"/>
          </p:cNvSpPr>
          <p:nvPr/>
        </p:nvSpPr>
        <p:spPr bwMode="auto">
          <a:xfrm>
            <a:off x="2484438" y="5661025"/>
            <a:ext cx="2376487" cy="215900"/>
          </a:xfrm>
          <a:prstGeom prst="rect">
            <a:avLst/>
          </a:prstGeom>
          <a:noFill/>
          <a:ln w="28575">
            <a:solidFill>
              <a:srgbClr val="000000"/>
            </a:solidFill>
            <a:miter lim="800000"/>
            <a:headEnd/>
            <a:tailEnd/>
          </a:ln>
        </p:spPr>
        <p:txBody>
          <a:bodyPr wrap="none" anchor="ctr"/>
          <a:lstStyle/>
          <a:p>
            <a:endParaRPr lang="ru-RU"/>
          </a:p>
        </p:txBody>
      </p:sp>
      <p:sp>
        <p:nvSpPr>
          <p:cNvPr id="15" name="Управляющая кнопка: возврат 14">
            <a:hlinkClick r:id="rId4" action="ppaction://hlinksldjump" highlightClick="1"/>
          </p:cNvPr>
          <p:cNvSpPr/>
          <p:nvPr/>
        </p:nvSpPr>
        <p:spPr>
          <a:xfrm>
            <a:off x="7885113" y="6021388"/>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4036"/>
                                        </p:tgtEl>
                                        <p:attrNameLst>
                                          <p:attrName>style.visibility</p:attrName>
                                        </p:attrNameLst>
                                      </p:cBhvr>
                                      <p:to>
                                        <p:strVal val="visible"/>
                                      </p:to>
                                    </p:set>
                                    <p:anim calcmode="lin" valueType="num">
                                      <p:cBhvr>
                                        <p:cTn id="7" dur="500" decel="50000" fill="hold">
                                          <p:stCondLst>
                                            <p:cond delay="0"/>
                                          </p:stCondLst>
                                        </p:cTn>
                                        <p:tgtEl>
                                          <p:spTgt spid="4403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403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4036"/>
                                        </p:tgtEl>
                                        <p:attrNameLst>
                                          <p:attrName>ppt_w</p:attrName>
                                        </p:attrNameLst>
                                      </p:cBhvr>
                                      <p:tavLst>
                                        <p:tav tm="0">
                                          <p:val>
                                            <p:strVal val="#ppt_w*.05"/>
                                          </p:val>
                                        </p:tav>
                                        <p:tav tm="100000">
                                          <p:val>
                                            <p:strVal val="#ppt_w"/>
                                          </p:val>
                                        </p:tav>
                                      </p:tavLst>
                                    </p:anim>
                                    <p:anim calcmode="lin" valueType="num">
                                      <p:cBhvr>
                                        <p:cTn id="10" dur="1000" fill="hold"/>
                                        <p:tgtEl>
                                          <p:spTgt spid="4403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403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403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403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4036"/>
                                        </p:tgtEl>
                                      </p:cBhvr>
                                    </p:animEffect>
                                  </p:childTnLst>
                                </p:cTn>
                              </p:par>
                            </p:childTnLst>
                          </p:cTn>
                        </p:par>
                        <p:par>
                          <p:cTn id="15" fill="hold">
                            <p:stCondLst>
                              <p:cond delay="1000"/>
                            </p:stCondLst>
                            <p:childTnLst>
                              <p:par>
                                <p:cTn id="16" presetID="25" presetClass="entr" presetSubtype="0" fill="hold" nodeType="afterEffect">
                                  <p:stCondLst>
                                    <p:cond delay="0"/>
                                  </p:stCondLst>
                                  <p:childTnLst>
                                    <p:set>
                                      <p:cBhvr>
                                        <p:cTn id="17" dur="1" fill="hold">
                                          <p:stCondLst>
                                            <p:cond delay="0"/>
                                          </p:stCondLst>
                                        </p:cTn>
                                        <p:tgtEl>
                                          <p:spTgt spid="44038"/>
                                        </p:tgtEl>
                                        <p:attrNameLst>
                                          <p:attrName>style.visibility</p:attrName>
                                        </p:attrNameLst>
                                      </p:cBhvr>
                                      <p:to>
                                        <p:strVal val="visible"/>
                                      </p:to>
                                    </p:set>
                                    <p:anim calcmode="lin" valueType="num">
                                      <p:cBhvr>
                                        <p:cTn id="18" dur="500" decel="50000" fill="hold">
                                          <p:stCondLst>
                                            <p:cond delay="0"/>
                                          </p:stCondLst>
                                        </p:cTn>
                                        <p:tgtEl>
                                          <p:spTgt spid="44038"/>
                                        </p:tgtEl>
                                        <p:attrNameLst>
                                          <p:attrName>style.rotation</p:attrName>
                                        </p:attrNameLst>
                                      </p:cBhvr>
                                      <p:tavLst>
                                        <p:tav tm="0">
                                          <p:val>
                                            <p:fltVal val="-90"/>
                                          </p:val>
                                        </p:tav>
                                        <p:tav tm="100000">
                                          <p:val>
                                            <p:fltVal val="0"/>
                                          </p:val>
                                        </p:tav>
                                      </p:tavLst>
                                    </p:anim>
                                    <p:anim calcmode="lin" valueType="num">
                                      <p:cBhvr>
                                        <p:cTn id="19" dur="500" decel="50000" fill="hold">
                                          <p:stCondLst>
                                            <p:cond delay="0"/>
                                          </p:stCondLst>
                                        </p:cTn>
                                        <p:tgtEl>
                                          <p:spTgt spid="44038"/>
                                        </p:tgtEl>
                                        <p:attrNameLst>
                                          <p:attrName>ppt_w</p:attrName>
                                        </p:attrNameLst>
                                      </p:cBhvr>
                                      <p:tavLst>
                                        <p:tav tm="0">
                                          <p:val>
                                            <p:strVal val="#ppt_w"/>
                                          </p:val>
                                        </p:tav>
                                        <p:tav tm="100000">
                                          <p:val>
                                            <p:strVal val="#ppt_w*.05"/>
                                          </p:val>
                                        </p:tav>
                                      </p:tavLst>
                                    </p:anim>
                                    <p:anim calcmode="lin" valueType="num">
                                      <p:cBhvr>
                                        <p:cTn id="20" dur="500" accel="50000" fill="hold">
                                          <p:stCondLst>
                                            <p:cond delay="500"/>
                                          </p:stCondLst>
                                        </p:cTn>
                                        <p:tgtEl>
                                          <p:spTgt spid="44038"/>
                                        </p:tgtEl>
                                        <p:attrNameLst>
                                          <p:attrName>ppt_w</p:attrName>
                                        </p:attrNameLst>
                                      </p:cBhvr>
                                      <p:tavLst>
                                        <p:tav tm="0">
                                          <p:val>
                                            <p:strVal val="#ppt_w*.05"/>
                                          </p:val>
                                        </p:tav>
                                        <p:tav tm="100000">
                                          <p:val>
                                            <p:strVal val="#ppt_w"/>
                                          </p:val>
                                        </p:tav>
                                      </p:tavLst>
                                    </p:anim>
                                    <p:anim calcmode="lin" valueType="num">
                                      <p:cBhvr>
                                        <p:cTn id="21" dur="1000" fill="hold"/>
                                        <p:tgtEl>
                                          <p:spTgt spid="44038"/>
                                        </p:tgtEl>
                                        <p:attrNameLst>
                                          <p:attrName>ppt_h</p:attrName>
                                        </p:attrNameLst>
                                      </p:cBhvr>
                                      <p:tavLst>
                                        <p:tav tm="0">
                                          <p:val>
                                            <p:strVal val="#ppt_h"/>
                                          </p:val>
                                        </p:tav>
                                        <p:tav tm="100000">
                                          <p:val>
                                            <p:strVal val="#ppt_h"/>
                                          </p:val>
                                        </p:tav>
                                      </p:tavLst>
                                    </p:anim>
                                    <p:anim calcmode="lin" valueType="num">
                                      <p:cBhvr>
                                        <p:cTn id="22" dur="500" decel="50000" fill="hold">
                                          <p:stCondLst>
                                            <p:cond delay="0"/>
                                          </p:stCondLst>
                                        </p:cTn>
                                        <p:tgtEl>
                                          <p:spTgt spid="44038"/>
                                        </p:tgtEl>
                                        <p:attrNameLst>
                                          <p:attrName>ppt_x</p:attrName>
                                        </p:attrNameLst>
                                      </p:cBhvr>
                                      <p:tavLst>
                                        <p:tav tm="0">
                                          <p:val>
                                            <p:strVal val="#ppt_x+.4"/>
                                          </p:val>
                                        </p:tav>
                                        <p:tav tm="100000">
                                          <p:val>
                                            <p:strVal val="#ppt_x"/>
                                          </p:val>
                                        </p:tav>
                                      </p:tavLst>
                                    </p:anim>
                                    <p:anim calcmode="lin" valueType="num">
                                      <p:cBhvr>
                                        <p:cTn id="23" dur="500" decel="50000" fill="hold">
                                          <p:stCondLst>
                                            <p:cond delay="0"/>
                                          </p:stCondLst>
                                        </p:cTn>
                                        <p:tgtEl>
                                          <p:spTgt spid="44038"/>
                                        </p:tgtEl>
                                        <p:attrNameLst>
                                          <p:attrName>ppt_y</p:attrName>
                                        </p:attrNameLst>
                                      </p:cBhvr>
                                      <p:tavLst>
                                        <p:tav tm="0">
                                          <p:val>
                                            <p:strVal val="#ppt_y-.2"/>
                                          </p:val>
                                        </p:tav>
                                        <p:tav tm="100000">
                                          <p:val>
                                            <p:strVal val="#ppt_y+.1"/>
                                          </p:val>
                                        </p:tav>
                                      </p:tavLst>
                                    </p:anim>
                                    <p:anim calcmode="lin" valueType="num">
                                      <p:cBhvr>
                                        <p:cTn id="24" dur="500" accel="50000" fill="hold">
                                          <p:stCondLst>
                                            <p:cond delay="500"/>
                                          </p:stCondLst>
                                        </p:cTn>
                                        <p:tgtEl>
                                          <p:spTgt spid="44038"/>
                                        </p:tgtEl>
                                        <p:attrNameLst>
                                          <p:attrName>ppt_y</p:attrName>
                                        </p:attrNameLst>
                                      </p:cBhvr>
                                      <p:tavLst>
                                        <p:tav tm="0">
                                          <p:val>
                                            <p:strVal val="#ppt_y+.1"/>
                                          </p:val>
                                        </p:tav>
                                        <p:tav tm="100000">
                                          <p:val>
                                            <p:strVal val="#ppt_y"/>
                                          </p:val>
                                        </p:tav>
                                      </p:tavLst>
                                    </p:anim>
                                    <p:animEffect transition="in" filter="fade">
                                      <p:cBhvr>
                                        <p:cTn id="25" dur="1000" decel="50000">
                                          <p:stCondLst>
                                            <p:cond delay="0"/>
                                          </p:stCondLst>
                                        </p:cTn>
                                        <p:tgtEl>
                                          <p:spTgt spid="44038"/>
                                        </p:tgtEl>
                                      </p:cBhvr>
                                    </p:animEffect>
                                  </p:childTnLst>
                                </p:cTn>
                              </p:par>
                            </p:childTnLst>
                          </p:cTn>
                        </p:par>
                        <p:par>
                          <p:cTn id="26" fill="hold">
                            <p:stCondLst>
                              <p:cond delay="2000"/>
                            </p:stCondLst>
                            <p:childTnLst>
                              <p:par>
                                <p:cTn id="27" presetID="6" presetClass="emph" presetSubtype="0" fill="hold" nodeType="afterEffect">
                                  <p:stCondLst>
                                    <p:cond delay="0"/>
                                  </p:stCondLst>
                                  <p:childTnLst>
                                    <p:animScale>
                                      <p:cBhvr>
                                        <p:cTn id="28" dur="2000" fill="hold"/>
                                        <p:tgtEl>
                                          <p:spTgt spid="44038"/>
                                        </p:tgtEl>
                                      </p:cBhvr>
                                      <p:by x="50000" y="50000"/>
                                    </p:animScale>
                                  </p:childTnLst>
                                </p:cTn>
                              </p:par>
                            </p:childTnLst>
                          </p:cTn>
                        </p:par>
                        <p:par>
                          <p:cTn id="29" fill="hold">
                            <p:stCondLst>
                              <p:cond delay="4000"/>
                            </p:stCondLst>
                            <p:childTnLst>
                              <p:par>
                                <p:cTn id="30" presetID="56" presetClass="path" presetSubtype="0" accel="50000" decel="50000" fill="hold" nodeType="afterEffect">
                                  <p:stCondLst>
                                    <p:cond delay="0"/>
                                  </p:stCondLst>
                                  <p:childTnLst>
                                    <p:animMotion origin="layout" path="M 4.44444E-6 -2.96296E-6 L 0.45486 -0.44676 " pathEditMode="relative" rAng="0" ptsTypes="AA">
                                      <p:cBhvr>
                                        <p:cTn id="31" dur="2000" fill="hold"/>
                                        <p:tgtEl>
                                          <p:spTgt spid="44038"/>
                                        </p:tgtEl>
                                        <p:attrNameLst>
                                          <p:attrName>ppt_x</p:attrName>
                                          <p:attrName>ppt_y</p:attrName>
                                        </p:attrNameLst>
                                      </p:cBhvr>
                                      <p:rCtr x="227" y="-223"/>
                                    </p:animMotion>
                                  </p:childTnLst>
                                </p:cTn>
                              </p:par>
                            </p:childTnLst>
                          </p:cTn>
                        </p:par>
                        <p:par>
                          <p:cTn id="32" fill="hold">
                            <p:stCondLst>
                              <p:cond delay="6000"/>
                            </p:stCondLst>
                            <p:childTnLst>
                              <p:par>
                                <p:cTn id="33" presetID="29" presetClass="entr" presetSubtype="0" fill="hold" nodeType="afterEffect">
                                  <p:stCondLst>
                                    <p:cond delay="0"/>
                                  </p:stCondLst>
                                  <p:childTnLst>
                                    <p:set>
                                      <p:cBhvr>
                                        <p:cTn id="34" dur="1" fill="hold">
                                          <p:stCondLst>
                                            <p:cond delay="0"/>
                                          </p:stCondLst>
                                        </p:cTn>
                                        <p:tgtEl>
                                          <p:spTgt spid="44035">
                                            <p:txEl>
                                              <p:pRg st="0" end="0"/>
                                            </p:txEl>
                                          </p:spTgt>
                                        </p:tgtEl>
                                        <p:attrNameLst>
                                          <p:attrName>style.visibility</p:attrName>
                                        </p:attrNameLst>
                                      </p:cBhvr>
                                      <p:to>
                                        <p:strVal val="visible"/>
                                      </p:to>
                                    </p:set>
                                    <p:anim calcmode="lin" valueType="num">
                                      <p:cBhvr>
                                        <p:cTn id="35" dur="1000" fill="hold"/>
                                        <p:tgtEl>
                                          <p:spTgt spid="44035">
                                            <p:txEl>
                                              <p:pRg st="0" end="0"/>
                                            </p:txEl>
                                          </p:spTgt>
                                        </p:tgtEl>
                                        <p:attrNameLst>
                                          <p:attrName>ppt_x</p:attrName>
                                        </p:attrNameLst>
                                      </p:cBhvr>
                                      <p:tavLst>
                                        <p:tav tm="0">
                                          <p:val>
                                            <p:strVal val="#ppt_x-.2"/>
                                          </p:val>
                                        </p:tav>
                                        <p:tav tm="100000">
                                          <p:val>
                                            <p:strVal val="#ppt_x"/>
                                          </p:val>
                                        </p:tav>
                                      </p:tavLst>
                                    </p:anim>
                                    <p:anim calcmode="lin" valueType="num">
                                      <p:cBhvr>
                                        <p:cTn id="36" dur="1000" fill="hold"/>
                                        <p:tgtEl>
                                          <p:spTgt spid="4403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7" dur="1000"/>
                                        <p:tgtEl>
                                          <p:spTgt spid="44035">
                                            <p:txEl>
                                              <p:pRg st="0" end="0"/>
                                            </p:txEl>
                                          </p:spTgt>
                                        </p:tgtEl>
                                      </p:cBhvr>
                                    </p:animEffect>
                                  </p:childTnLst>
                                </p:cTn>
                              </p:par>
                            </p:childTnLst>
                          </p:cTn>
                        </p:par>
                        <p:par>
                          <p:cTn id="38" fill="hold">
                            <p:stCondLst>
                              <p:cond delay="7000"/>
                            </p:stCondLst>
                            <p:childTnLst>
                              <p:par>
                                <p:cTn id="39" presetID="29" presetClass="entr" presetSubtype="0" fill="hold" nodeType="afterEffect">
                                  <p:stCondLst>
                                    <p:cond delay="0"/>
                                  </p:stCondLst>
                                  <p:childTnLst>
                                    <p:set>
                                      <p:cBhvr>
                                        <p:cTn id="40" dur="1" fill="hold">
                                          <p:stCondLst>
                                            <p:cond delay="0"/>
                                          </p:stCondLst>
                                        </p:cTn>
                                        <p:tgtEl>
                                          <p:spTgt spid="44035">
                                            <p:txEl>
                                              <p:pRg st="1" end="1"/>
                                            </p:txEl>
                                          </p:spTgt>
                                        </p:tgtEl>
                                        <p:attrNameLst>
                                          <p:attrName>style.visibility</p:attrName>
                                        </p:attrNameLst>
                                      </p:cBhvr>
                                      <p:to>
                                        <p:strVal val="visible"/>
                                      </p:to>
                                    </p:set>
                                    <p:anim calcmode="lin" valueType="num">
                                      <p:cBhvr>
                                        <p:cTn id="41" dur="1000" fill="hold"/>
                                        <p:tgtEl>
                                          <p:spTgt spid="44035">
                                            <p:txEl>
                                              <p:pRg st="1" end="1"/>
                                            </p:txEl>
                                          </p:spTgt>
                                        </p:tgtEl>
                                        <p:attrNameLst>
                                          <p:attrName>ppt_x</p:attrName>
                                        </p:attrNameLst>
                                      </p:cBhvr>
                                      <p:tavLst>
                                        <p:tav tm="0">
                                          <p:val>
                                            <p:strVal val="#ppt_x-.2"/>
                                          </p:val>
                                        </p:tav>
                                        <p:tav tm="100000">
                                          <p:val>
                                            <p:strVal val="#ppt_x"/>
                                          </p:val>
                                        </p:tav>
                                      </p:tavLst>
                                    </p:anim>
                                    <p:anim calcmode="lin" valueType="num">
                                      <p:cBhvr>
                                        <p:cTn id="42" dur="1000" fill="hold"/>
                                        <p:tgtEl>
                                          <p:spTgt spid="44035">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43" dur="1000"/>
                                        <p:tgtEl>
                                          <p:spTgt spid="44035">
                                            <p:txEl>
                                              <p:pRg st="1" end="1"/>
                                            </p:txEl>
                                          </p:spTgt>
                                        </p:tgtEl>
                                      </p:cBhvr>
                                    </p:animEffect>
                                  </p:childTnLst>
                                </p:cTn>
                              </p:par>
                            </p:childTnLst>
                          </p:cTn>
                        </p:par>
                        <p:par>
                          <p:cTn id="44" fill="hold">
                            <p:stCondLst>
                              <p:cond delay="8000"/>
                            </p:stCondLst>
                            <p:childTnLst>
                              <p:par>
                                <p:cTn id="45" presetID="29" presetClass="entr" presetSubtype="0" fill="hold" nodeType="afterEffect">
                                  <p:stCondLst>
                                    <p:cond delay="0"/>
                                  </p:stCondLst>
                                  <p:childTnLst>
                                    <p:set>
                                      <p:cBhvr>
                                        <p:cTn id="46" dur="1" fill="hold">
                                          <p:stCondLst>
                                            <p:cond delay="0"/>
                                          </p:stCondLst>
                                        </p:cTn>
                                        <p:tgtEl>
                                          <p:spTgt spid="44035">
                                            <p:txEl>
                                              <p:pRg st="2" end="2"/>
                                            </p:txEl>
                                          </p:spTgt>
                                        </p:tgtEl>
                                        <p:attrNameLst>
                                          <p:attrName>style.visibility</p:attrName>
                                        </p:attrNameLst>
                                      </p:cBhvr>
                                      <p:to>
                                        <p:strVal val="visible"/>
                                      </p:to>
                                    </p:set>
                                    <p:anim calcmode="lin" valueType="num">
                                      <p:cBhvr>
                                        <p:cTn id="47" dur="1000" fill="hold"/>
                                        <p:tgtEl>
                                          <p:spTgt spid="44035">
                                            <p:txEl>
                                              <p:pRg st="2" end="2"/>
                                            </p:txEl>
                                          </p:spTgt>
                                        </p:tgtEl>
                                        <p:attrNameLst>
                                          <p:attrName>ppt_x</p:attrName>
                                        </p:attrNameLst>
                                      </p:cBhvr>
                                      <p:tavLst>
                                        <p:tav tm="0">
                                          <p:val>
                                            <p:strVal val="#ppt_x-.2"/>
                                          </p:val>
                                        </p:tav>
                                        <p:tav tm="100000">
                                          <p:val>
                                            <p:strVal val="#ppt_x"/>
                                          </p:val>
                                        </p:tav>
                                      </p:tavLst>
                                    </p:anim>
                                    <p:anim calcmode="lin" valueType="num">
                                      <p:cBhvr>
                                        <p:cTn id="48" dur="1000" fill="hold"/>
                                        <p:tgtEl>
                                          <p:spTgt spid="4403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49" dur="1000"/>
                                        <p:tgtEl>
                                          <p:spTgt spid="44035">
                                            <p:txEl>
                                              <p:pRg st="2" end="2"/>
                                            </p:txEl>
                                          </p:spTgt>
                                        </p:tgtEl>
                                      </p:cBhvr>
                                    </p:animEffect>
                                  </p:childTnLst>
                                </p:cTn>
                              </p:par>
                            </p:childTnLst>
                          </p:cTn>
                        </p:par>
                        <p:par>
                          <p:cTn id="50" fill="hold">
                            <p:stCondLst>
                              <p:cond delay="9000"/>
                            </p:stCondLst>
                            <p:childTnLst>
                              <p:par>
                                <p:cTn id="51" presetID="29" presetClass="entr" presetSubtype="0" fill="hold" nodeType="afterEffect">
                                  <p:stCondLst>
                                    <p:cond delay="0"/>
                                  </p:stCondLst>
                                  <p:childTnLst>
                                    <p:set>
                                      <p:cBhvr>
                                        <p:cTn id="52" dur="1" fill="hold">
                                          <p:stCondLst>
                                            <p:cond delay="0"/>
                                          </p:stCondLst>
                                        </p:cTn>
                                        <p:tgtEl>
                                          <p:spTgt spid="44035">
                                            <p:txEl>
                                              <p:pRg st="3" end="3"/>
                                            </p:txEl>
                                          </p:spTgt>
                                        </p:tgtEl>
                                        <p:attrNameLst>
                                          <p:attrName>style.visibility</p:attrName>
                                        </p:attrNameLst>
                                      </p:cBhvr>
                                      <p:to>
                                        <p:strVal val="visible"/>
                                      </p:to>
                                    </p:set>
                                    <p:anim calcmode="lin" valueType="num">
                                      <p:cBhvr>
                                        <p:cTn id="53" dur="1000" fill="hold"/>
                                        <p:tgtEl>
                                          <p:spTgt spid="44035">
                                            <p:txEl>
                                              <p:pRg st="3" end="3"/>
                                            </p:txEl>
                                          </p:spTgt>
                                        </p:tgtEl>
                                        <p:attrNameLst>
                                          <p:attrName>ppt_x</p:attrName>
                                        </p:attrNameLst>
                                      </p:cBhvr>
                                      <p:tavLst>
                                        <p:tav tm="0">
                                          <p:val>
                                            <p:strVal val="#ppt_x-.2"/>
                                          </p:val>
                                        </p:tav>
                                        <p:tav tm="100000">
                                          <p:val>
                                            <p:strVal val="#ppt_x"/>
                                          </p:val>
                                        </p:tav>
                                      </p:tavLst>
                                    </p:anim>
                                    <p:anim calcmode="lin" valueType="num">
                                      <p:cBhvr>
                                        <p:cTn id="54" dur="1000" fill="hold"/>
                                        <p:tgtEl>
                                          <p:spTgt spid="4403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55" dur="1000"/>
                                        <p:tgtEl>
                                          <p:spTgt spid="44035">
                                            <p:txEl>
                                              <p:pRg st="3" end="3"/>
                                            </p:txEl>
                                          </p:spTgt>
                                        </p:tgtEl>
                                      </p:cBhvr>
                                    </p:animEffect>
                                  </p:childTnLst>
                                </p:cTn>
                              </p:par>
                            </p:childTnLst>
                          </p:cTn>
                        </p:par>
                        <p:par>
                          <p:cTn id="56" fill="hold">
                            <p:stCondLst>
                              <p:cond delay="10000"/>
                            </p:stCondLst>
                            <p:childTnLst>
                              <p:par>
                                <p:cTn id="57" presetID="29" presetClass="entr" presetSubtype="0" fill="hold" nodeType="afterEffect">
                                  <p:stCondLst>
                                    <p:cond delay="0"/>
                                  </p:stCondLst>
                                  <p:childTnLst>
                                    <p:set>
                                      <p:cBhvr>
                                        <p:cTn id="58" dur="1" fill="hold">
                                          <p:stCondLst>
                                            <p:cond delay="0"/>
                                          </p:stCondLst>
                                        </p:cTn>
                                        <p:tgtEl>
                                          <p:spTgt spid="44035">
                                            <p:txEl>
                                              <p:pRg st="4" end="4"/>
                                            </p:txEl>
                                          </p:spTgt>
                                        </p:tgtEl>
                                        <p:attrNameLst>
                                          <p:attrName>style.visibility</p:attrName>
                                        </p:attrNameLst>
                                      </p:cBhvr>
                                      <p:to>
                                        <p:strVal val="visible"/>
                                      </p:to>
                                    </p:set>
                                    <p:anim calcmode="lin" valueType="num">
                                      <p:cBhvr>
                                        <p:cTn id="59" dur="1000" fill="hold"/>
                                        <p:tgtEl>
                                          <p:spTgt spid="44035">
                                            <p:txEl>
                                              <p:pRg st="4" end="4"/>
                                            </p:txEl>
                                          </p:spTgt>
                                        </p:tgtEl>
                                        <p:attrNameLst>
                                          <p:attrName>ppt_x</p:attrName>
                                        </p:attrNameLst>
                                      </p:cBhvr>
                                      <p:tavLst>
                                        <p:tav tm="0">
                                          <p:val>
                                            <p:strVal val="#ppt_x-.2"/>
                                          </p:val>
                                        </p:tav>
                                        <p:tav tm="100000">
                                          <p:val>
                                            <p:strVal val="#ppt_x"/>
                                          </p:val>
                                        </p:tav>
                                      </p:tavLst>
                                    </p:anim>
                                    <p:anim calcmode="lin" valueType="num">
                                      <p:cBhvr>
                                        <p:cTn id="60" dur="1000" fill="hold"/>
                                        <p:tgtEl>
                                          <p:spTgt spid="4403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61" dur="1000"/>
                                        <p:tgtEl>
                                          <p:spTgt spid="44035">
                                            <p:txEl>
                                              <p:pRg st="4" end="4"/>
                                            </p:txEl>
                                          </p:spTgt>
                                        </p:tgtEl>
                                      </p:cBhvr>
                                    </p:animEffect>
                                  </p:childTnLst>
                                </p:cTn>
                              </p:par>
                            </p:childTnLst>
                          </p:cTn>
                        </p:par>
                        <p:par>
                          <p:cTn id="62" fill="hold">
                            <p:stCondLst>
                              <p:cond delay="11000"/>
                            </p:stCondLst>
                            <p:childTnLst>
                              <p:par>
                                <p:cTn id="63" presetID="22" presetClass="entr" presetSubtype="4" fill="hold" grpId="0" nodeType="afterEffect">
                                  <p:stCondLst>
                                    <p:cond delay="0"/>
                                  </p:stCondLst>
                                  <p:childTnLst>
                                    <p:set>
                                      <p:cBhvr>
                                        <p:cTn id="64" dur="1" fill="hold">
                                          <p:stCondLst>
                                            <p:cond delay="0"/>
                                          </p:stCondLst>
                                        </p:cTn>
                                        <p:tgtEl>
                                          <p:spTgt spid="44039"/>
                                        </p:tgtEl>
                                        <p:attrNameLst>
                                          <p:attrName>style.visibility</p:attrName>
                                        </p:attrNameLst>
                                      </p:cBhvr>
                                      <p:to>
                                        <p:strVal val="visible"/>
                                      </p:to>
                                    </p:set>
                                    <p:animEffect transition="in" filter="wipe(down)">
                                      <p:cBhvr>
                                        <p:cTn id="65" dur="500"/>
                                        <p:tgtEl>
                                          <p:spTgt spid="440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animBg="1"/>
      <p:bldP spid="4403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179388" y="1989138"/>
            <a:ext cx="6985000" cy="4679950"/>
          </a:xfrm>
        </p:spPr>
        <p:txBody>
          <a:bodyPr/>
          <a:lstStyle/>
          <a:p>
            <a:pPr algn="just">
              <a:lnSpc>
                <a:spcPct val="80000"/>
              </a:lnSpc>
              <a:buClr>
                <a:srgbClr val="003300"/>
              </a:buClr>
              <a:buSzPct val="150000"/>
              <a:buFont typeface="Wingdings" pitchFamily="2" charset="2"/>
              <a:buChar char="ü"/>
              <a:defRPr/>
            </a:pPr>
            <a:r>
              <a:rPr lang="ru-RU" sz="2000" b="1" dirty="0" smtClean="0">
                <a:latin typeface="Times New Roman" pitchFamily="18" charset="0"/>
              </a:rPr>
              <a:t>Его </a:t>
            </a:r>
            <a:r>
              <a:rPr lang="ru-RU" sz="2000" b="1" dirty="0" smtClean="0">
                <a:solidFill>
                  <a:srgbClr val="0000FF"/>
                </a:solidFill>
                <a:effectLst>
                  <a:outerShdw blurRad="38100" dist="38100" dir="2700000" algn="tl">
                    <a:srgbClr val="000000"/>
                  </a:outerShdw>
                </a:effectLst>
                <a:latin typeface="Times New Roman" pitchFamily="18" charset="0"/>
              </a:rPr>
              <a:t>изобретателем</a:t>
            </a:r>
            <a:r>
              <a:rPr lang="ru-RU" sz="2000" b="1" dirty="0" smtClean="0">
                <a:latin typeface="Times New Roman" pitchFamily="18" charset="0"/>
              </a:rPr>
              <a:t> в большинстве стран мира считается удачливый и предприимчивый итальянец </a:t>
            </a:r>
            <a:r>
              <a:rPr lang="ru-RU" sz="2000" b="1" dirty="0" err="1" smtClean="0">
                <a:solidFill>
                  <a:srgbClr val="0000FF"/>
                </a:solidFill>
                <a:effectLst>
                  <a:outerShdw blurRad="38100" dist="38100" dir="2700000" algn="tl">
                    <a:srgbClr val="000000"/>
                  </a:outerShdw>
                </a:effectLst>
                <a:latin typeface="Times New Roman" pitchFamily="18" charset="0"/>
              </a:rPr>
              <a:t>Гульельмо</a:t>
            </a:r>
            <a:r>
              <a:rPr lang="ru-RU" sz="2000" b="1" dirty="0" smtClean="0">
                <a:solidFill>
                  <a:srgbClr val="0000FF"/>
                </a:solidFill>
                <a:effectLst>
                  <a:outerShdw blurRad="38100" dist="38100" dir="2700000" algn="tl">
                    <a:srgbClr val="000000"/>
                  </a:outerShdw>
                </a:effectLst>
                <a:latin typeface="Times New Roman" pitchFamily="18" charset="0"/>
              </a:rPr>
              <a:t> Маркони.</a:t>
            </a:r>
          </a:p>
          <a:p>
            <a:pPr algn="just">
              <a:lnSpc>
                <a:spcPct val="80000"/>
              </a:lnSpc>
              <a:buClr>
                <a:srgbClr val="003300"/>
              </a:buClr>
              <a:buSzPct val="150000"/>
              <a:buFont typeface="Wingdings" pitchFamily="2" charset="2"/>
              <a:buChar char="ü"/>
              <a:defRPr/>
            </a:pPr>
            <a:r>
              <a:rPr lang="ru-RU" sz="2000" b="1" dirty="0" smtClean="0">
                <a:latin typeface="Times New Roman" pitchFamily="18" charset="0"/>
              </a:rPr>
              <a:t>В России традиционно пальму первенства в изобретении этого вида СМИ принято отдавать </a:t>
            </a:r>
            <a:r>
              <a:rPr lang="ru-RU" sz="2000" b="1" dirty="0" smtClean="0">
                <a:solidFill>
                  <a:srgbClr val="0000FF"/>
                </a:solidFill>
                <a:effectLst>
                  <a:outerShdw blurRad="38100" dist="38100" dir="2700000" algn="tl">
                    <a:srgbClr val="000000"/>
                  </a:outerShdw>
                </a:effectLst>
                <a:latin typeface="Times New Roman" pitchFamily="18" charset="0"/>
              </a:rPr>
              <a:t>Александру Попову.</a:t>
            </a:r>
          </a:p>
          <a:p>
            <a:pPr algn="just">
              <a:lnSpc>
                <a:spcPct val="80000"/>
              </a:lnSpc>
              <a:buClr>
                <a:srgbClr val="003300"/>
              </a:buClr>
              <a:buSzPct val="150000"/>
              <a:buFont typeface="Wingdings" pitchFamily="2" charset="2"/>
              <a:buChar char="ü"/>
              <a:defRPr/>
            </a:pPr>
            <a:r>
              <a:rPr lang="ru-RU" sz="2000" b="1" dirty="0" smtClean="0">
                <a:latin typeface="Times New Roman" pitchFamily="18" charset="0"/>
              </a:rPr>
              <a:t>Датой рождения этого СМИ в нашей стране считается </a:t>
            </a:r>
            <a:r>
              <a:rPr lang="ru-RU" sz="2000" b="1" dirty="0" smtClean="0">
                <a:solidFill>
                  <a:srgbClr val="0000FF"/>
                </a:solidFill>
                <a:effectLst>
                  <a:outerShdw blurRad="38100" dist="38100" dir="2700000" algn="tl">
                    <a:srgbClr val="000000"/>
                  </a:outerShdw>
                </a:effectLst>
                <a:latin typeface="Times New Roman" pitchFamily="18" charset="0"/>
              </a:rPr>
              <a:t>7 мая 1895 года.</a:t>
            </a:r>
          </a:p>
          <a:p>
            <a:pPr algn="just">
              <a:lnSpc>
                <a:spcPct val="80000"/>
              </a:lnSpc>
              <a:buClr>
                <a:srgbClr val="003300"/>
              </a:buClr>
              <a:buSzPct val="150000"/>
              <a:buFont typeface="Wingdings" pitchFamily="2" charset="2"/>
              <a:buChar char="ü"/>
              <a:defRPr/>
            </a:pPr>
            <a:r>
              <a:rPr lang="ru-RU" sz="2000" b="1" dirty="0" smtClean="0">
                <a:latin typeface="Times New Roman" pitchFamily="18" charset="0"/>
              </a:rPr>
              <a:t>С этим видом СМИ связаны диапазоны УКВ, СВ, ДВ.</a:t>
            </a:r>
          </a:p>
          <a:p>
            <a:pPr algn="just">
              <a:lnSpc>
                <a:spcPct val="80000"/>
              </a:lnSpc>
              <a:buClr>
                <a:srgbClr val="003300"/>
              </a:buClr>
              <a:buSzPct val="150000"/>
              <a:buFont typeface="Wingdings" pitchFamily="2" charset="2"/>
              <a:buChar char="ü"/>
              <a:defRPr/>
            </a:pPr>
            <a:r>
              <a:rPr lang="ru-RU" sz="2000" b="1" dirty="0" smtClean="0">
                <a:latin typeface="Times New Roman" pitchFamily="18" charset="0"/>
              </a:rPr>
              <a:t>Какие только названия радиостанций не встречаются в этих СМИ! Это и </a:t>
            </a:r>
            <a:r>
              <a:rPr lang="ru-RU" sz="2000" b="1" dirty="0" smtClean="0">
                <a:solidFill>
                  <a:srgbClr val="0000FF"/>
                </a:solidFill>
                <a:effectLst>
                  <a:outerShdw blurRad="38100" dist="38100" dir="2700000" algn="tl">
                    <a:srgbClr val="000000"/>
                  </a:outerShdw>
                </a:effectLst>
                <a:latin typeface="Times New Roman" pitchFamily="18" charset="0"/>
              </a:rPr>
              <a:t>«Юность»,</a:t>
            </a:r>
            <a:r>
              <a:rPr lang="ru-RU" sz="2000" b="1" dirty="0" smtClean="0">
                <a:latin typeface="Times New Roman" pitchFamily="18" charset="0"/>
              </a:rPr>
              <a:t> и </a:t>
            </a:r>
            <a:r>
              <a:rPr lang="ru-RU" sz="2000" b="1" dirty="0" smtClean="0">
                <a:solidFill>
                  <a:srgbClr val="0000FF"/>
                </a:solidFill>
                <a:effectLst>
                  <a:outerShdw blurRad="38100" dist="38100" dir="2700000" algn="tl">
                    <a:srgbClr val="000000"/>
                  </a:outerShdw>
                </a:effectLst>
                <a:latin typeface="Times New Roman" pitchFamily="18" charset="0"/>
              </a:rPr>
              <a:t>«Маяк»,</a:t>
            </a:r>
            <a:r>
              <a:rPr lang="ru-RU" sz="2000" b="1" dirty="0" smtClean="0">
                <a:latin typeface="Times New Roman" pitchFamily="18" charset="0"/>
              </a:rPr>
              <a:t> и </a:t>
            </a:r>
            <a:r>
              <a:rPr lang="ru-RU" sz="2000" b="1" dirty="0" smtClean="0">
                <a:solidFill>
                  <a:srgbClr val="0000FF"/>
                </a:solidFill>
                <a:effectLst>
                  <a:outerShdw blurRad="38100" dist="38100" dir="2700000" algn="tl">
                    <a:srgbClr val="000000"/>
                  </a:outerShdw>
                </a:effectLst>
                <a:latin typeface="Times New Roman" pitchFamily="18" charset="0"/>
              </a:rPr>
              <a:t>«Европа плюс»,</a:t>
            </a:r>
            <a:r>
              <a:rPr lang="ru-RU" sz="2000" b="1" dirty="0" smtClean="0">
                <a:latin typeface="Times New Roman" pitchFamily="18" charset="0"/>
              </a:rPr>
              <a:t> и </a:t>
            </a:r>
            <a:r>
              <a:rPr lang="ru-RU" sz="2000" b="1" dirty="0" smtClean="0">
                <a:solidFill>
                  <a:srgbClr val="0000FF"/>
                </a:solidFill>
                <a:effectLst>
                  <a:outerShdw blurRad="38100" dist="38100" dir="2700000" algn="tl">
                    <a:srgbClr val="000000"/>
                  </a:outerShdw>
                </a:effectLst>
                <a:latin typeface="Times New Roman" pitchFamily="18" charset="0"/>
              </a:rPr>
              <a:t>«Серебряный дождь»</a:t>
            </a:r>
            <a:r>
              <a:rPr lang="ru-RU" sz="2000" b="1" dirty="0" smtClean="0">
                <a:latin typeface="Times New Roman" pitchFamily="18" charset="0"/>
              </a:rPr>
              <a:t> и многие другие...</a:t>
            </a:r>
          </a:p>
          <a:p>
            <a:pPr algn="just">
              <a:lnSpc>
                <a:spcPct val="80000"/>
              </a:lnSpc>
              <a:buClr>
                <a:srgbClr val="003300"/>
              </a:buClr>
              <a:buSzPct val="150000"/>
              <a:buFont typeface="Wingdings" pitchFamily="2" charset="2"/>
              <a:buChar char="ü"/>
              <a:defRPr/>
            </a:pPr>
            <a:r>
              <a:rPr lang="ru-RU" sz="2000" b="1" dirty="0" smtClean="0">
                <a:latin typeface="Times New Roman" pitchFamily="18" charset="0"/>
              </a:rPr>
              <a:t>В основе изобретения этого вида СМИ лежит научное открытие немецкого физика </a:t>
            </a:r>
            <a:r>
              <a:rPr lang="ru-RU" sz="2000" b="1" dirty="0" smtClean="0">
                <a:solidFill>
                  <a:srgbClr val="0000FF"/>
                </a:solidFill>
                <a:effectLst>
                  <a:outerShdw blurRad="38100" dist="38100" dir="2700000" algn="tl">
                    <a:srgbClr val="000000"/>
                  </a:outerShdw>
                </a:effectLst>
                <a:latin typeface="Times New Roman" pitchFamily="18" charset="0"/>
              </a:rPr>
              <a:t>Генриха Герца.</a:t>
            </a:r>
          </a:p>
          <a:p>
            <a:pPr algn="just">
              <a:lnSpc>
                <a:spcPct val="80000"/>
              </a:lnSpc>
              <a:buClr>
                <a:srgbClr val="003300"/>
              </a:buClr>
              <a:buSzPct val="150000"/>
              <a:buFont typeface="Wingdings" pitchFamily="2" charset="2"/>
              <a:buChar char="ü"/>
              <a:defRPr/>
            </a:pPr>
            <a:r>
              <a:rPr lang="ru-RU" sz="2000" b="1" dirty="0" smtClean="0">
                <a:solidFill>
                  <a:srgbClr val="0000FF"/>
                </a:solidFill>
                <a:effectLst>
                  <a:outerShdw blurRad="38100" dist="38100" dir="2700000" algn="tl">
                    <a:srgbClr val="000000"/>
                  </a:outerShdw>
                </a:effectLst>
                <a:latin typeface="Times New Roman" pitchFamily="18" charset="0"/>
              </a:rPr>
              <a:t>Легендой </a:t>
            </a:r>
            <a:r>
              <a:rPr lang="ru-RU" sz="2000" b="1" dirty="0" smtClean="0">
                <a:latin typeface="Times New Roman" pitchFamily="18" charset="0"/>
              </a:rPr>
              <a:t>этого вида СМИ в Советском Союзе был </a:t>
            </a:r>
            <a:r>
              <a:rPr lang="ru-RU" sz="2000" b="1" dirty="0" smtClean="0">
                <a:solidFill>
                  <a:srgbClr val="0000FF"/>
                </a:solidFill>
                <a:effectLst>
                  <a:outerShdw blurRad="38100" dist="38100" dir="2700000" algn="tl">
                    <a:srgbClr val="000000"/>
                  </a:outerShdw>
                </a:effectLst>
                <a:latin typeface="Times New Roman" pitchFamily="18" charset="0"/>
              </a:rPr>
              <a:t>Юрий Левитан</a:t>
            </a:r>
            <a:r>
              <a:rPr lang="ru-RU" sz="2000" b="1" dirty="0" smtClean="0">
                <a:latin typeface="Times New Roman" pitchFamily="18" charset="0"/>
              </a:rPr>
              <a:t>, объявленный Гитлером в годы Великой Отечественной войны «личным врагом».</a:t>
            </a:r>
          </a:p>
          <a:p>
            <a:pPr>
              <a:lnSpc>
                <a:spcPct val="80000"/>
              </a:lnSpc>
              <a:buFontTx/>
              <a:buNone/>
              <a:defRPr/>
            </a:pPr>
            <a:endParaRPr lang="ru-RU" sz="2000" dirty="0" smtClean="0"/>
          </a:p>
        </p:txBody>
      </p:sp>
      <p:sp>
        <p:nvSpPr>
          <p:cNvPr id="45060" name="WordArt 4" descr="Бумажный пакет"/>
          <p:cNvSpPr>
            <a:spLocks noChangeArrowheads="1" noChangeShapeType="1" noTextEdit="1"/>
          </p:cNvSpPr>
          <p:nvPr/>
        </p:nvSpPr>
        <p:spPr bwMode="auto">
          <a:xfrm>
            <a:off x="179388" y="333375"/>
            <a:ext cx="2808287" cy="803275"/>
          </a:xfrm>
          <a:prstGeom prst="rect">
            <a:avLst/>
          </a:prstGeom>
        </p:spPr>
        <p:txBody>
          <a:bodyPr wrap="none" fromWordArt="1">
            <a:prstTxWarp prst="textCascadeUp">
              <a:avLst>
                <a:gd name="adj" fmla="val 90120"/>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2"/>
                  <a:srcRect/>
                  <a:tile tx="0" ty="0" sx="100000" sy="100000" flip="none" algn="tl"/>
                </a:blipFill>
                <a:latin typeface="Times New Roman"/>
                <a:cs typeface="Times New Roman"/>
              </a:rPr>
              <a:t>РАДИО</a:t>
            </a:r>
          </a:p>
        </p:txBody>
      </p:sp>
      <p:pic>
        <p:nvPicPr>
          <p:cNvPr id="45063" name="Picture 7"/>
          <p:cNvPicPr>
            <a:picLocks noChangeAspect="1" noChangeArrowheads="1"/>
          </p:cNvPicPr>
          <p:nvPr/>
        </p:nvPicPr>
        <p:blipFill>
          <a:blip r:embed="rId3"/>
          <a:srcRect/>
          <a:stretch>
            <a:fillRect/>
          </a:stretch>
        </p:blipFill>
        <p:spPr bwMode="auto">
          <a:xfrm>
            <a:off x="5148263" y="0"/>
            <a:ext cx="1804987" cy="1357313"/>
          </a:xfrm>
          <a:prstGeom prst="rect">
            <a:avLst/>
          </a:prstGeom>
          <a:noFill/>
          <a:ln w="9525">
            <a:noFill/>
            <a:miter lim="800000"/>
            <a:headEnd/>
            <a:tailEnd/>
          </a:ln>
        </p:spPr>
      </p:pic>
      <p:pic>
        <p:nvPicPr>
          <p:cNvPr id="45064" name="Picture 8"/>
          <p:cNvPicPr>
            <a:picLocks noChangeAspect="1" noChangeArrowheads="1"/>
          </p:cNvPicPr>
          <p:nvPr/>
        </p:nvPicPr>
        <p:blipFill>
          <a:blip r:embed="rId4"/>
          <a:srcRect/>
          <a:stretch>
            <a:fillRect/>
          </a:stretch>
        </p:blipFill>
        <p:spPr bwMode="auto">
          <a:xfrm>
            <a:off x="7164388" y="0"/>
            <a:ext cx="1763712" cy="1349375"/>
          </a:xfrm>
          <a:prstGeom prst="rect">
            <a:avLst/>
          </a:prstGeom>
          <a:noFill/>
          <a:ln w="9525">
            <a:noFill/>
            <a:miter lim="800000"/>
            <a:headEnd/>
            <a:tailEnd/>
          </a:ln>
        </p:spPr>
      </p:pic>
      <p:pic>
        <p:nvPicPr>
          <p:cNvPr id="45065" name="Picture 9"/>
          <p:cNvPicPr>
            <a:picLocks noChangeAspect="1" noChangeArrowheads="1"/>
          </p:cNvPicPr>
          <p:nvPr/>
        </p:nvPicPr>
        <p:blipFill>
          <a:blip r:embed="rId5"/>
          <a:srcRect/>
          <a:stretch>
            <a:fillRect/>
          </a:stretch>
        </p:blipFill>
        <p:spPr bwMode="auto">
          <a:xfrm>
            <a:off x="2843213" y="0"/>
            <a:ext cx="2078037" cy="1365250"/>
          </a:xfrm>
          <a:prstGeom prst="rect">
            <a:avLst/>
          </a:prstGeom>
          <a:noFill/>
          <a:ln w="9525">
            <a:noFill/>
            <a:miter lim="800000"/>
            <a:headEnd/>
            <a:tailEnd/>
          </a:ln>
        </p:spPr>
      </p:pic>
      <p:sp>
        <p:nvSpPr>
          <p:cNvPr id="15" name="Управляющая кнопка: возврат 14">
            <a:hlinkClick r:id="rId6" action="ppaction://hlinksldjump" highlightClick="1"/>
          </p:cNvPr>
          <p:cNvSpPr/>
          <p:nvPr/>
        </p:nvSpPr>
        <p:spPr>
          <a:xfrm>
            <a:off x="7885113" y="6021388"/>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5060"/>
                                        </p:tgtEl>
                                        <p:attrNameLst>
                                          <p:attrName>style.visibility</p:attrName>
                                        </p:attrNameLst>
                                      </p:cBhvr>
                                      <p:to>
                                        <p:strVal val="visible"/>
                                      </p:to>
                                    </p:set>
                                    <p:anim calcmode="lin" valueType="num">
                                      <p:cBhvr>
                                        <p:cTn id="7" dur="500" decel="50000" fill="hold">
                                          <p:stCondLst>
                                            <p:cond delay="0"/>
                                          </p:stCondLst>
                                        </p:cTn>
                                        <p:tgtEl>
                                          <p:spTgt spid="4506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506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5060"/>
                                        </p:tgtEl>
                                        <p:attrNameLst>
                                          <p:attrName>ppt_w</p:attrName>
                                        </p:attrNameLst>
                                      </p:cBhvr>
                                      <p:tavLst>
                                        <p:tav tm="0">
                                          <p:val>
                                            <p:strVal val="#ppt_w*.05"/>
                                          </p:val>
                                        </p:tav>
                                        <p:tav tm="100000">
                                          <p:val>
                                            <p:strVal val="#ppt_w"/>
                                          </p:val>
                                        </p:tav>
                                      </p:tavLst>
                                    </p:anim>
                                    <p:anim calcmode="lin" valueType="num">
                                      <p:cBhvr>
                                        <p:cTn id="10" dur="1000" fill="hold"/>
                                        <p:tgtEl>
                                          <p:spTgt spid="4506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506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506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506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5060"/>
                                        </p:tgtEl>
                                      </p:cBhvr>
                                    </p:animEffect>
                                  </p:childTnLst>
                                </p:cTn>
                              </p:par>
                            </p:childTnLst>
                          </p:cTn>
                        </p:par>
                        <p:par>
                          <p:cTn id="15" fill="hold">
                            <p:stCondLst>
                              <p:cond delay="1000"/>
                            </p:stCondLst>
                            <p:childTnLst>
                              <p:par>
                                <p:cTn id="16" presetID="31" presetClass="entr" presetSubtype="0" fill="hold" nodeType="afterEffect">
                                  <p:stCondLst>
                                    <p:cond delay="0"/>
                                  </p:stCondLst>
                                  <p:iterate type="lt">
                                    <p:tmPct val="5000"/>
                                  </p:iterate>
                                  <p:childTnLst>
                                    <p:set>
                                      <p:cBhvr>
                                        <p:cTn id="17" dur="1" fill="hold">
                                          <p:stCondLst>
                                            <p:cond delay="0"/>
                                          </p:stCondLst>
                                        </p:cTn>
                                        <p:tgtEl>
                                          <p:spTgt spid="45065"/>
                                        </p:tgtEl>
                                        <p:attrNameLst>
                                          <p:attrName>style.visibility</p:attrName>
                                        </p:attrNameLst>
                                      </p:cBhvr>
                                      <p:to>
                                        <p:strVal val="visible"/>
                                      </p:to>
                                    </p:set>
                                    <p:anim calcmode="lin" valueType="num">
                                      <p:cBhvr>
                                        <p:cTn id="18" dur="1000" fill="hold"/>
                                        <p:tgtEl>
                                          <p:spTgt spid="45065"/>
                                        </p:tgtEl>
                                        <p:attrNameLst>
                                          <p:attrName>ppt_w</p:attrName>
                                        </p:attrNameLst>
                                      </p:cBhvr>
                                      <p:tavLst>
                                        <p:tav tm="0">
                                          <p:val>
                                            <p:fltVal val="0"/>
                                          </p:val>
                                        </p:tav>
                                        <p:tav tm="100000">
                                          <p:val>
                                            <p:strVal val="#ppt_w"/>
                                          </p:val>
                                        </p:tav>
                                      </p:tavLst>
                                    </p:anim>
                                    <p:anim calcmode="lin" valueType="num">
                                      <p:cBhvr>
                                        <p:cTn id="19" dur="1000" fill="hold"/>
                                        <p:tgtEl>
                                          <p:spTgt spid="45065"/>
                                        </p:tgtEl>
                                        <p:attrNameLst>
                                          <p:attrName>ppt_h</p:attrName>
                                        </p:attrNameLst>
                                      </p:cBhvr>
                                      <p:tavLst>
                                        <p:tav tm="0">
                                          <p:val>
                                            <p:fltVal val="0"/>
                                          </p:val>
                                        </p:tav>
                                        <p:tav tm="100000">
                                          <p:val>
                                            <p:strVal val="#ppt_h"/>
                                          </p:val>
                                        </p:tav>
                                      </p:tavLst>
                                    </p:anim>
                                    <p:anim calcmode="lin" valueType="num">
                                      <p:cBhvr>
                                        <p:cTn id="20" dur="1000" fill="hold"/>
                                        <p:tgtEl>
                                          <p:spTgt spid="45065"/>
                                        </p:tgtEl>
                                        <p:attrNameLst>
                                          <p:attrName>style.rotation</p:attrName>
                                        </p:attrNameLst>
                                      </p:cBhvr>
                                      <p:tavLst>
                                        <p:tav tm="0">
                                          <p:val>
                                            <p:fltVal val="90"/>
                                          </p:val>
                                        </p:tav>
                                        <p:tav tm="100000">
                                          <p:val>
                                            <p:fltVal val="0"/>
                                          </p:val>
                                        </p:tav>
                                      </p:tavLst>
                                    </p:anim>
                                    <p:animEffect transition="in" filter="fade">
                                      <p:cBhvr>
                                        <p:cTn id="21" dur="1000"/>
                                        <p:tgtEl>
                                          <p:spTgt spid="45065"/>
                                        </p:tgtEl>
                                      </p:cBhvr>
                                    </p:animEffect>
                                  </p:childTnLst>
                                </p:cTn>
                              </p:par>
                            </p:childTnLst>
                          </p:cTn>
                        </p:par>
                        <p:par>
                          <p:cTn id="22" fill="hold">
                            <p:stCondLst>
                              <p:cond delay="2000"/>
                            </p:stCondLst>
                            <p:childTnLst>
                              <p:par>
                                <p:cTn id="23" presetID="31" presetClass="entr" presetSubtype="0" fill="hold" nodeType="afterEffect">
                                  <p:stCondLst>
                                    <p:cond delay="0"/>
                                  </p:stCondLst>
                                  <p:iterate type="lt">
                                    <p:tmPct val="5000"/>
                                  </p:iterate>
                                  <p:childTnLst>
                                    <p:set>
                                      <p:cBhvr>
                                        <p:cTn id="24" dur="1" fill="hold">
                                          <p:stCondLst>
                                            <p:cond delay="0"/>
                                          </p:stCondLst>
                                        </p:cTn>
                                        <p:tgtEl>
                                          <p:spTgt spid="45063"/>
                                        </p:tgtEl>
                                        <p:attrNameLst>
                                          <p:attrName>style.visibility</p:attrName>
                                        </p:attrNameLst>
                                      </p:cBhvr>
                                      <p:to>
                                        <p:strVal val="visible"/>
                                      </p:to>
                                    </p:set>
                                    <p:anim calcmode="lin" valueType="num">
                                      <p:cBhvr>
                                        <p:cTn id="25" dur="1000" fill="hold"/>
                                        <p:tgtEl>
                                          <p:spTgt spid="45063"/>
                                        </p:tgtEl>
                                        <p:attrNameLst>
                                          <p:attrName>ppt_w</p:attrName>
                                        </p:attrNameLst>
                                      </p:cBhvr>
                                      <p:tavLst>
                                        <p:tav tm="0">
                                          <p:val>
                                            <p:fltVal val="0"/>
                                          </p:val>
                                        </p:tav>
                                        <p:tav tm="100000">
                                          <p:val>
                                            <p:strVal val="#ppt_w"/>
                                          </p:val>
                                        </p:tav>
                                      </p:tavLst>
                                    </p:anim>
                                    <p:anim calcmode="lin" valueType="num">
                                      <p:cBhvr>
                                        <p:cTn id="26" dur="1000" fill="hold"/>
                                        <p:tgtEl>
                                          <p:spTgt spid="45063"/>
                                        </p:tgtEl>
                                        <p:attrNameLst>
                                          <p:attrName>ppt_h</p:attrName>
                                        </p:attrNameLst>
                                      </p:cBhvr>
                                      <p:tavLst>
                                        <p:tav tm="0">
                                          <p:val>
                                            <p:fltVal val="0"/>
                                          </p:val>
                                        </p:tav>
                                        <p:tav tm="100000">
                                          <p:val>
                                            <p:strVal val="#ppt_h"/>
                                          </p:val>
                                        </p:tav>
                                      </p:tavLst>
                                    </p:anim>
                                    <p:anim calcmode="lin" valueType="num">
                                      <p:cBhvr>
                                        <p:cTn id="27" dur="1000" fill="hold"/>
                                        <p:tgtEl>
                                          <p:spTgt spid="45063"/>
                                        </p:tgtEl>
                                        <p:attrNameLst>
                                          <p:attrName>style.rotation</p:attrName>
                                        </p:attrNameLst>
                                      </p:cBhvr>
                                      <p:tavLst>
                                        <p:tav tm="0">
                                          <p:val>
                                            <p:fltVal val="90"/>
                                          </p:val>
                                        </p:tav>
                                        <p:tav tm="100000">
                                          <p:val>
                                            <p:fltVal val="0"/>
                                          </p:val>
                                        </p:tav>
                                      </p:tavLst>
                                    </p:anim>
                                    <p:animEffect transition="in" filter="fade">
                                      <p:cBhvr>
                                        <p:cTn id="28" dur="1000"/>
                                        <p:tgtEl>
                                          <p:spTgt spid="45063"/>
                                        </p:tgtEl>
                                      </p:cBhvr>
                                    </p:animEffect>
                                  </p:childTnLst>
                                </p:cTn>
                              </p:par>
                            </p:childTnLst>
                          </p:cTn>
                        </p:par>
                        <p:par>
                          <p:cTn id="29" fill="hold">
                            <p:stCondLst>
                              <p:cond delay="3000"/>
                            </p:stCondLst>
                            <p:childTnLst>
                              <p:par>
                                <p:cTn id="30" presetID="31" presetClass="entr" presetSubtype="0" fill="hold" nodeType="afterEffect">
                                  <p:stCondLst>
                                    <p:cond delay="0"/>
                                  </p:stCondLst>
                                  <p:iterate type="lt">
                                    <p:tmPct val="5000"/>
                                  </p:iterate>
                                  <p:childTnLst>
                                    <p:set>
                                      <p:cBhvr>
                                        <p:cTn id="31" dur="1" fill="hold">
                                          <p:stCondLst>
                                            <p:cond delay="0"/>
                                          </p:stCondLst>
                                        </p:cTn>
                                        <p:tgtEl>
                                          <p:spTgt spid="45064"/>
                                        </p:tgtEl>
                                        <p:attrNameLst>
                                          <p:attrName>style.visibility</p:attrName>
                                        </p:attrNameLst>
                                      </p:cBhvr>
                                      <p:to>
                                        <p:strVal val="visible"/>
                                      </p:to>
                                    </p:set>
                                    <p:anim calcmode="lin" valueType="num">
                                      <p:cBhvr>
                                        <p:cTn id="32" dur="1000" fill="hold"/>
                                        <p:tgtEl>
                                          <p:spTgt spid="45064"/>
                                        </p:tgtEl>
                                        <p:attrNameLst>
                                          <p:attrName>ppt_w</p:attrName>
                                        </p:attrNameLst>
                                      </p:cBhvr>
                                      <p:tavLst>
                                        <p:tav tm="0">
                                          <p:val>
                                            <p:fltVal val="0"/>
                                          </p:val>
                                        </p:tav>
                                        <p:tav tm="100000">
                                          <p:val>
                                            <p:strVal val="#ppt_w"/>
                                          </p:val>
                                        </p:tav>
                                      </p:tavLst>
                                    </p:anim>
                                    <p:anim calcmode="lin" valueType="num">
                                      <p:cBhvr>
                                        <p:cTn id="33" dur="1000" fill="hold"/>
                                        <p:tgtEl>
                                          <p:spTgt spid="45064"/>
                                        </p:tgtEl>
                                        <p:attrNameLst>
                                          <p:attrName>ppt_h</p:attrName>
                                        </p:attrNameLst>
                                      </p:cBhvr>
                                      <p:tavLst>
                                        <p:tav tm="0">
                                          <p:val>
                                            <p:fltVal val="0"/>
                                          </p:val>
                                        </p:tav>
                                        <p:tav tm="100000">
                                          <p:val>
                                            <p:strVal val="#ppt_h"/>
                                          </p:val>
                                        </p:tav>
                                      </p:tavLst>
                                    </p:anim>
                                    <p:anim calcmode="lin" valueType="num">
                                      <p:cBhvr>
                                        <p:cTn id="34" dur="1000" fill="hold"/>
                                        <p:tgtEl>
                                          <p:spTgt spid="45064"/>
                                        </p:tgtEl>
                                        <p:attrNameLst>
                                          <p:attrName>style.rotation</p:attrName>
                                        </p:attrNameLst>
                                      </p:cBhvr>
                                      <p:tavLst>
                                        <p:tav tm="0">
                                          <p:val>
                                            <p:fltVal val="90"/>
                                          </p:val>
                                        </p:tav>
                                        <p:tav tm="100000">
                                          <p:val>
                                            <p:fltVal val="0"/>
                                          </p:val>
                                        </p:tav>
                                      </p:tavLst>
                                    </p:anim>
                                    <p:animEffect transition="in" filter="fade">
                                      <p:cBhvr>
                                        <p:cTn id="35" dur="1000"/>
                                        <p:tgtEl>
                                          <p:spTgt spid="45064"/>
                                        </p:tgtEl>
                                      </p:cBhvr>
                                    </p:animEffect>
                                  </p:childTnLst>
                                </p:cTn>
                              </p:par>
                            </p:childTnLst>
                          </p:cTn>
                        </p:par>
                        <p:par>
                          <p:cTn id="36" fill="hold">
                            <p:stCondLst>
                              <p:cond delay="4000"/>
                            </p:stCondLst>
                            <p:childTnLst>
                              <p:par>
                                <p:cTn id="37" presetID="52" presetClass="entr" presetSubtype="0" fill="hold" nodeType="afterEffect">
                                  <p:stCondLst>
                                    <p:cond delay="0"/>
                                  </p:stCondLst>
                                  <p:childTnLst>
                                    <p:set>
                                      <p:cBhvr>
                                        <p:cTn id="38" dur="1" fill="hold">
                                          <p:stCondLst>
                                            <p:cond delay="0"/>
                                          </p:stCondLst>
                                        </p:cTn>
                                        <p:tgtEl>
                                          <p:spTgt spid="45059">
                                            <p:txEl>
                                              <p:pRg st="0" end="0"/>
                                            </p:txEl>
                                          </p:spTgt>
                                        </p:tgtEl>
                                        <p:attrNameLst>
                                          <p:attrName>style.visibility</p:attrName>
                                        </p:attrNameLst>
                                      </p:cBhvr>
                                      <p:to>
                                        <p:strVal val="visible"/>
                                      </p:to>
                                    </p:set>
                                    <p:animScale>
                                      <p:cBhvr>
                                        <p:cTn id="39" dur="1000" decel="50000" fill="hold">
                                          <p:stCondLst>
                                            <p:cond delay="0"/>
                                          </p:stCondLst>
                                        </p:cTn>
                                        <p:tgtEl>
                                          <p:spTgt spid="4505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45059">
                                            <p:txEl>
                                              <p:pRg st="0" end="0"/>
                                            </p:txEl>
                                          </p:spTgt>
                                        </p:tgtEl>
                                        <p:attrNameLst>
                                          <p:attrName>ppt_x</p:attrName>
                                          <p:attrName>ppt_y</p:attrName>
                                        </p:attrNameLst>
                                      </p:cBhvr>
                                    </p:animMotion>
                                    <p:animEffect transition="in" filter="fade">
                                      <p:cBhvr>
                                        <p:cTn id="41" dur="1000"/>
                                        <p:tgtEl>
                                          <p:spTgt spid="45059">
                                            <p:txEl>
                                              <p:pRg st="0" end="0"/>
                                            </p:txEl>
                                          </p:spTgt>
                                        </p:tgtEl>
                                      </p:cBhvr>
                                    </p:animEffect>
                                  </p:childTnLst>
                                </p:cTn>
                              </p:par>
                            </p:childTnLst>
                          </p:cTn>
                        </p:par>
                        <p:par>
                          <p:cTn id="42" fill="hold">
                            <p:stCondLst>
                              <p:cond delay="5000"/>
                            </p:stCondLst>
                            <p:childTnLst>
                              <p:par>
                                <p:cTn id="43" presetID="52" presetClass="entr" presetSubtype="0" fill="hold" nodeType="afterEffect">
                                  <p:stCondLst>
                                    <p:cond delay="0"/>
                                  </p:stCondLst>
                                  <p:childTnLst>
                                    <p:set>
                                      <p:cBhvr>
                                        <p:cTn id="44" dur="1" fill="hold">
                                          <p:stCondLst>
                                            <p:cond delay="0"/>
                                          </p:stCondLst>
                                        </p:cTn>
                                        <p:tgtEl>
                                          <p:spTgt spid="45059">
                                            <p:txEl>
                                              <p:pRg st="1" end="1"/>
                                            </p:txEl>
                                          </p:spTgt>
                                        </p:tgtEl>
                                        <p:attrNameLst>
                                          <p:attrName>style.visibility</p:attrName>
                                        </p:attrNameLst>
                                      </p:cBhvr>
                                      <p:to>
                                        <p:strVal val="visible"/>
                                      </p:to>
                                    </p:set>
                                    <p:animScale>
                                      <p:cBhvr>
                                        <p:cTn id="45" dur="1000" decel="50000" fill="hold">
                                          <p:stCondLst>
                                            <p:cond delay="0"/>
                                          </p:stCondLst>
                                        </p:cTn>
                                        <p:tgtEl>
                                          <p:spTgt spid="45059">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45059">
                                            <p:txEl>
                                              <p:pRg st="1" end="1"/>
                                            </p:txEl>
                                          </p:spTgt>
                                        </p:tgtEl>
                                        <p:attrNameLst>
                                          <p:attrName>ppt_x</p:attrName>
                                          <p:attrName>ppt_y</p:attrName>
                                        </p:attrNameLst>
                                      </p:cBhvr>
                                    </p:animMotion>
                                    <p:animEffect transition="in" filter="fade">
                                      <p:cBhvr>
                                        <p:cTn id="47" dur="1000"/>
                                        <p:tgtEl>
                                          <p:spTgt spid="45059">
                                            <p:txEl>
                                              <p:pRg st="1" end="1"/>
                                            </p:txEl>
                                          </p:spTgt>
                                        </p:tgtEl>
                                      </p:cBhvr>
                                    </p:animEffect>
                                  </p:childTnLst>
                                </p:cTn>
                              </p:par>
                            </p:childTnLst>
                          </p:cTn>
                        </p:par>
                        <p:par>
                          <p:cTn id="48" fill="hold">
                            <p:stCondLst>
                              <p:cond delay="6000"/>
                            </p:stCondLst>
                            <p:childTnLst>
                              <p:par>
                                <p:cTn id="49" presetID="52" presetClass="entr" presetSubtype="0" fill="hold" nodeType="afterEffect">
                                  <p:stCondLst>
                                    <p:cond delay="0"/>
                                  </p:stCondLst>
                                  <p:childTnLst>
                                    <p:set>
                                      <p:cBhvr>
                                        <p:cTn id="50" dur="1" fill="hold">
                                          <p:stCondLst>
                                            <p:cond delay="0"/>
                                          </p:stCondLst>
                                        </p:cTn>
                                        <p:tgtEl>
                                          <p:spTgt spid="45059">
                                            <p:txEl>
                                              <p:pRg st="2" end="2"/>
                                            </p:txEl>
                                          </p:spTgt>
                                        </p:tgtEl>
                                        <p:attrNameLst>
                                          <p:attrName>style.visibility</p:attrName>
                                        </p:attrNameLst>
                                      </p:cBhvr>
                                      <p:to>
                                        <p:strVal val="visible"/>
                                      </p:to>
                                    </p:set>
                                    <p:animScale>
                                      <p:cBhvr>
                                        <p:cTn id="51" dur="1000" decel="50000" fill="hold">
                                          <p:stCondLst>
                                            <p:cond delay="0"/>
                                          </p:stCondLst>
                                        </p:cTn>
                                        <p:tgtEl>
                                          <p:spTgt spid="45059">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2" dur="1000" decel="50000" fill="hold">
                                          <p:stCondLst>
                                            <p:cond delay="0"/>
                                          </p:stCondLst>
                                        </p:cTn>
                                        <p:tgtEl>
                                          <p:spTgt spid="45059">
                                            <p:txEl>
                                              <p:pRg st="2" end="2"/>
                                            </p:txEl>
                                          </p:spTgt>
                                        </p:tgtEl>
                                        <p:attrNameLst>
                                          <p:attrName>ppt_x</p:attrName>
                                          <p:attrName>ppt_y</p:attrName>
                                        </p:attrNameLst>
                                      </p:cBhvr>
                                    </p:animMotion>
                                    <p:animEffect transition="in" filter="fade">
                                      <p:cBhvr>
                                        <p:cTn id="53" dur="1000"/>
                                        <p:tgtEl>
                                          <p:spTgt spid="45059">
                                            <p:txEl>
                                              <p:pRg st="2" end="2"/>
                                            </p:txEl>
                                          </p:spTgt>
                                        </p:tgtEl>
                                      </p:cBhvr>
                                    </p:animEffect>
                                  </p:childTnLst>
                                </p:cTn>
                              </p:par>
                            </p:childTnLst>
                          </p:cTn>
                        </p:par>
                        <p:par>
                          <p:cTn id="54" fill="hold">
                            <p:stCondLst>
                              <p:cond delay="7000"/>
                            </p:stCondLst>
                            <p:childTnLst>
                              <p:par>
                                <p:cTn id="55" presetID="52" presetClass="entr" presetSubtype="0" fill="hold" nodeType="afterEffect">
                                  <p:stCondLst>
                                    <p:cond delay="0"/>
                                  </p:stCondLst>
                                  <p:childTnLst>
                                    <p:set>
                                      <p:cBhvr>
                                        <p:cTn id="56" dur="1" fill="hold">
                                          <p:stCondLst>
                                            <p:cond delay="0"/>
                                          </p:stCondLst>
                                        </p:cTn>
                                        <p:tgtEl>
                                          <p:spTgt spid="45059">
                                            <p:txEl>
                                              <p:pRg st="3" end="3"/>
                                            </p:txEl>
                                          </p:spTgt>
                                        </p:tgtEl>
                                        <p:attrNameLst>
                                          <p:attrName>style.visibility</p:attrName>
                                        </p:attrNameLst>
                                      </p:cBhvr>
                                      <p:to>
                                        <p:strVal val="visible"/>
                                      </p:to>
                                    </p:set>
                                    <p:animScale>
                                      <p:cBhvr>
                                        <p:cTn id="57" dur="1000" decel="50000" fill="hold">
                                          <p:stCondLst>
                                            <p:cond delay="0"/>
                                          </p:stCondLst>
                                        </p:cTn>
                                        <p:tgtEl>
                                          <p:spTgt spid="45059">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45059">
                                            <p:txEl>
                                              <p:pRg st="3" end="3"/>
                                            </p:txEl>
                                          </p:spTgt>
                                        </p:tgtEl>
                                        <p:attrNameLst>
                                          <p:attrName>ppt_x</p:attrName>
                                          <p:attrName>ppt_y</p:attrName>
                                        </p:attrNameLst>
                                      </p:cBhvr>
                                    </p:animMotion>
                                    <p:animEffect transition="in" filter="fade">
                                      <p:cBhvr>
                                        <p:cTn id="59" dur="1000"/>
                                        <p:tgtEl>
                                          <p:spTgt spid="45059">
                                            <p:txEl>
                                              <p:pRg st="3" end="3"/>
                                            </p:txEl>
                                          </p:spTgt>
                                        </p:tgtEl>
                                      </p:cBhvr>
                                    </p:animEffect>
                                  </p:childTnLst>
                                </p:cTn>
                              </p:par>
                            </p:childTnLst>
                          </p:cTn>
                        </p:par>
                        <p:par>
                          <p:cTn id="60" fill="hold">
                            <p:stCondLst>
                              <p:cond delay="8000"/>
                            </p:stCondLst>
                            <p:childTnLst>
                              <p:par>
                                <p:cTn id="61" presetID="52" presetClass="entr" presetSubtype="0" fill="hold" nodeType="afterEffect">
                                  <p:stCondLst>
                                    <p:cond delay="0"/>
                                  </p:stCondLst>
                                  <p:childTnLst>
                                    <p:set>
                                      <p:cBhvr>
                                        <p:cTn id="62" dur="1" fill="hold">
                                          <p:stCondLst>
                                            <p:cond delay="0"/>
                                          </p:stCondLst>
                                        </p:cTn>
                                        <p:tgtEl>
                                          <p:spTgt spid="45059">
                                            <p:txEl>
                                              <p:pRg st="4" end="4"/>
                                            </p:txEl>
                                          </p:spTgt>
                                        </p:tgtEl>
                                        <p:attrNameLst>
                                          <p:attrName>style.visibility</p:attrName>
                                        </p:attrNameLst>
                                      </p:cBhvr>
                                      <p:to>
                                        <p:strVal val="visible"/>
                                      </p:to>
                                    </p:set>
                                    <p:animScale>
                                      <p:cBhvr>
                                        <p:cTn id="63" dur="1000" decel="50000" fill="hold">
                                          <p:stCondLst>
                                            <p:cond delay="0"/>
                                          </p:stCondLst>
                                        </p:cTn>
                                        <p:tgtEl>
                                          <p:spTgt spid="45059">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45059">
                                            <p:txEl>
                                              <p:pRg st="4" end="4"/>
                                            </p:txEl>
                                          </p:spTgt>
                                        </p:tgtEl>
                                        <p:attrNameLst>
                                          <p:attrName>ppt_x</p:attrName>
                                          <p:attrName>ppt_y</p:attrName>
                                        </p:attrNameLst>
                                      </p:cBhvr>
                                    </p:animMotion>
                                    <p:animEffect transition="in" filter="fade">
                                      <p:cBhvr>
                                        <p:cTn id="65" dur="1000"/>
                                        <p:tgtEl>
                                          <p:spTgt spid="45059">
                                            <p:txEl>
                                              <p:pRg st="4" end="4"/>
                                            </p:txEl>
                                          </p:spTgt>
                                        </p:tgtEl>
                                      </p:cBhvr>
                                    </p:animEffect>
                                  </p:childTnLst>
                                </p:cTn>
                              </p:par>
                            </p:childTnLst>
                          </p:cTn>
                        </p:par>
                        <p:par>
                          <p:cTn id="66" fill="hold">
                            <p:stCondLst>
                              <p:cond delay="9000"/>
                            </p:stCondLst>
                            <p:childTnLst>
                              <p:par>
                                <p:cTn id="67" presetID="52" presetClass="entr" presetSubtype="0" fill="hold" nodeType="afterEffect">
                                  <p:stCondLst>
                                    <p:cond delay="0"/>
                                  </p:stCondLst>
                                  <p:childTnLst>
                                    <p:set>
                                      <p:cBhvr>
                                        <p:cTn id="68" dur="1" fill="hold">
                                          <p:stCondLst>
                                            <p:cond delay="0"/>
                                          </p:stCondLst>
                                        </p:cTn>
                                        <p:tgtEl>
                                          <p:spTgt spid="45059">
                                            <p:txEl>
                                              <p:pRg st="5" end="5"/>
                                            </p:txEl>
                                          </p:spTgt>
                                        </p:tgtEl>
                                        <p:attrNameLst>
                                          <p:attrName>style.visibility</p:attrName>
                                        </p:attrNameLst>
                                      </p:cBhvr>
                                      <p:to>
                                        <p:strVal val="visible"/>
                                      </p:to>
                                    </p:set>
                                    <p:animScale>
                                      <p:cBhvr>
                                        <p:cTn id="69" dur="1000" decel="50000" fill="hold">
                                          <p:stCondLst>
                                            <p:cond delay="0"/>
                                          </p:stCondLst>
                                        </p:cTn>
                                        <p:tgtEl>
                                          <p:spTgt spid="45059">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1000" decel="50000" fill="hold">
                                          <p:stCondLst>
                                            <p:cond delay="0"/>
                                          </p:stCondLst>
                                        </p:cTn>
                                        <p:tgtEl>
                                          <p:spTgt spid="45059">
                                            <p:txEl>
                                              <p:pRg st="5" end="5"/>
                                            </p:txEl>
                                          </p:spTgt>
                                        </p:tgtEl>
                                        <p:attrNameLst>
                                          <p:attrName>ppt_x</p:attrName>
                                          <p:attrName>ppt_y</p:attrName>
                                        </p:attrNameLst>
                                      </p:cBhvr>
                                    </p:animMotion>
                                    <p:animEffect transition="in" filter="fade">
                                      <p:cBhvr>
                                        <p:cTn id="71" dur="1000"/>
                                        <p:tgtEl>
                                          <p:spTgt spid="45059">
                                            <p:txEl>
                                              <p:pRg st="5" end="5"/>
                                            </p:txEl>
                                          </p:spTgt>
                                        </p:tgtEl>
                                      </p:cBhvr>
                                    </p:animEffect>
                                  </p:childTnLst>
                                </p:cTn>
                              </p:par>
                            </p:childTnLst>
                          </p:cTn>
                        </p:par>
                        <p:par>
                          <p:cTn id="72" fill="hold">
                            <p:stCondLst>
                              <p:cond delay="10000"/>
                            </p:stCondLst>
                            <p:childTnLst>
                              <p:par>
                                <p:cTn id="73" presetID="52" presetClass="entr" presetSubtype="0" fill="hold" nodeType="afterEffect">
                                  <p:stCondLst>
                                    <p:cond delay="0"/>
                                  </p:stCondLst>
                                  <p:childTnLst>
                                    <p:set>
                                      <p:cBhvr>
                                        <p:cTn id="74" dur="1" fill="hold">
                                          <p:stCondLst>
                                            <p:cond delay="0"/>
                                          </p:stCondLst>
                                        </p:cTn>
                                        <p:tgtEl>
                                          <p:spTgt spid="45059">
                                            <p:txEl>
                                              <p:pRg st="6" end="6"/>
                                            </p:txEl>
                                          </p:spTgt>
                                        </p:tgtEl>
                                        <p:attrNameLst>
                                          <p:attrName>style.visibility</p:attrName>
                                        </p:attrNameLst>
                                      </p:cBhvr>
                                      <p:to>
                                        <p:strVal val="visible"/>
                                      </p:to>
                                    </p:set>
                                    <p:animScale>
                                      <p:cBhvr>
                                        <p:cTn id="75" dur="1000" decel="50000" fill="hold">
                                          <p:stCondLst>
                                            <p:cond delay="0"/>
                                          </p:stCondLst>
                                        </p:cTn>
                                        <p:tgtEl>
                                          <p:spTgt spid="45059">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6" dur="1000" decel="50000" fill="hold">
                                          <p:stCondLst>
                                            <p:cond delay="0"/>
                                          </p:stCondLst>
                                        </p:cTn>
                                        <p:tgtEl>
                                          <p:spTgt spid="45059">
                                            <p:txEl>
                                              <p:pRg st="6" end="6"/>
                                            </p:txEl>
                                          </p:spTgt>
                                        </p:tgtEl>
                                        <p:attrNameLst>
                                          <p:attrName>ppt_x</p:attrName>
                                          <p:attrName>ppt_y</p:attrName>
                                        </p:attrNameLst>
                                      </p:cBhvr>
                                    </p:animMotion>
                                    <p:animEffect transition="in" filter="fade">
                                      <p:cBhvr>
                                        <p:cTn id="77" dur="1000"/>
                                        <p:tgtEl>
                                          <p:spTgt spid="4505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0"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Grp="1" noChangeArrowheads="1"/>
          </p:cNvSpPr>
          <p:nvPr>
            <p:ph type="body" idx="1"/>
          </p:nvPr>
        </p:nvSpPr>
        <p:spPr>
          <a:xfrm>
            <a:off x="250825" y="1989138"/>
            <a:ext cx="6408738" cy="4679950"/>
          </a:xfrm>
        </p:spPr>
        <p:txBody>
          <a:bodyPr/>
          <a:lstStyle/>
          <a:p>
            <a:pPr algn="just">
              <a:buClr>
                <a:srgbClr val="003300"/>
              </a:buClr>
              <a:buSzPct val="150000"/>
              <a:buFont typeface="Wingdings" pitchFamily="2" charset="2"/>
              <a:buChar char="ü"/>
              <a:defRPr/>
            </a:pPr>
            <a:r>
              <a:rPr lang="ru-RU" b="1" dirty="0" smtClean="0">
                <a:latin typeface="Times New Roman" pitchFamily="18" charset="0"/>
              </a:rPr>
              <a:t> Это самый </a:t>
            </a:r>
            <a:r>
              <a:rPr lang="ru-RU" b="1" dirty="0" smtClean="0">
                <a:solidFill>
                  <a:srgbClr val="0000FF"/>
                </a:solidFill>
                <a:effectLst>
                  <a:outerShdw blurRad="38100" dist="38100" dir="2700000" algn="tl">
                    <a:srgbClr val="000000"/>
                  </a:outerShdw>
                </a:effectLst>
                <a:latin typeface="Times New Roman" pitchFamily="18" charset="0"/>
              </a:rPr>
              <a:t>древний вид</a:t>
            </a:r>
            <a:r>
              <a:rPr lang="ru-RU" b="1" dirty="0" smtClean="0">
                <a:latin typeface="Times New Roman" pitchFamily="18" charset="0"/>
              </a:rPr>
              <a:t> СМИ.</a:t>
            </a:r>
          </a:p>
          <a:p>
            <a:pPr algn="just">
              <a:buClr>
                <a:srgbClr val="003300"/>
              </a:buClr>
              <a:buSzPct val="150000"/>
              <a:buFont typeface="Wingdings" pitchFamily="2" charset="2"/>
              <a:buChar char="ü"/>
              <a:defRPr/>
            </a:pPr>
            <a:r>
              <a:rPr lang="ru-RU" b="1" dirty="0" smtClean="0">
                <a:solidFill>
                  <a:srgbClr val="0000FF"/>
                </a:solidFill>
                <a:effectLst>
                  <a:outerShdw blurRad="38100" dist="38100" dir="2700000" algn="tl">
                    <a:srgbClr val="000000"/>
                  </a:outerShdw>
                </a:effectLst>
                <a:latin typeface="Times New Roman" pitchFamily="18" charset="0"/>
              </a:rPr>
              <a:t>Впервые</a:t>
            </a:r>
            <a:r>
              <a:rPr lang="ru-RU" b="1" dirty="0" smtClean="0">
                <a:latin typeface="Times New Roman" pitchFamily="18" charset="0"/>
              </a:rPr>
              <a:t> этот вид СМИ появился в </a:t>
            </a:r>
            <a:r>
              <a:rPr lang="ru-RU" b="1" dirty="0" smtClean="0">
                <a:solidFill>
                  <a:srgbClr val="0000FF"/>
                </a:solidFill>
                <a:effectLst>
                  <a:outerShdw blurRad="38100" dist="38100" dir="2700000" algn="tl">
                    <a:srgbClr val="000000"/>
                  </a:outerShdw>
                </a:effectLst>
                <a:latin typeface="Times New Roman" pitchFamily="18" charset="0"/>
              </a:rPr>
              <a:t>Китае</a:t>
            </a:r>
            <a:r>
              <a:rPr lang="ru-RU" b="1" dirty="0" smtClean="0">
                <a:latin typeface="Times New Roman" pitchFamily="18" charset="0"/>
              </a:rPr>
              <a:t> во втором веке нашей эры.</a:t>
            </a:r>
          </a:p>
          <a:p>
            <a:pPr algn="just">
              <a:buClr>
                <a:srgbClr val="003300"/>
              </a:buClr>
              <a:buSzPct val="150000"/>
              <a:buFont typeface="Wingdings" pitchFamily="2" charset="2"/>
              <a:buChar char="ü"/>
              <a:defRPr/>
            </a:pPr>
            <a:r>
              <a:rPr lang="ru-RU" b="1" dirty="0" smtClean="0">
                <a:solidFill>
                  <a:srgbClr val="0000FF"/>
                </a:solidFill>
                <a:effectLst>
                  <a:outerShdw blurRad="38100" dist="38100" dir="2700000" algn="tl">
                    <a:srgbClr val="000000"/>
                  </a:outerShdw>
                </a:effectLst>
                <a:latin typeface="Times New Roman" pitchFamily="18" charset="0"/>
              </a:rPr>
              <a:t>В России</a:t>
            </a:r>
            <a:r>
              <a:rPr lang="ru-RU" b="1" dirty="0" smtClean="0">
                <a:latin typeface="Times New Roman" pitchFamily="18" charset="0"/>
              </a:rPr>
              <a:t> этот вид СМИ впервые появляется в период правления </a:t>
            </a:r>
            <a:r>
              <a:rPr lang="ru-RU" b="1" dirty="0" smtClean="0">
                <a:solidFill>
                  <a:srgbClr val="0000FF"/>
                </a:solidFill>
                <a:effectLst>
                  <a:outerShdw blurRad="38100" dist="38100" dir="2700000" algn="tl">
                    <a:srgbClr val="000000"/>
                  </a:outerShdw>
                </a:effectLst>
                <a:latin typeface="Times New Roman" pitchFamily="18" charset="0"/>
              </a:rPr>
              <a:t>царя Алексея Михайловича</a:t>
            </a:r>
            <a:r>
              <a:rPr lang="ru-RU" b="1" dirty="0" smtClean="0">
                <a:latin typeface="Times New Roman" pitchFamily="18" charset="0"/>
              </a:rPr>
              <a:t>.</a:t>
            </a:r>
          </a:p>
          <a:p>
            <a:pPr algn="just">
              <a:buClr>
                <a:srgbClr val="003300"/>
              </a:buClr>
              <a:buSzPct val="150000"/>
              <a:buFont typeface="Wingdings" pitchFamily="2" charset="2"/>
              <a:buChar char="ü"/>
              <a:defRPr/>
            </a:pPr>
            <a:r>
              <a:rPr lang="ru-RU" b="1" dirty="0" smtClean="0">
                <a:latin typeface="Times New Roman" pitchFamily="18" charset="0"/>
              </a:rPr>
              <a:t>С этим видом СМИ связанны такие понятия как: тираж, верстка, редакция, подписка, учредитель и т.д.</a:t>
            </a:r>
            <a:endParaRPr lang="ru-RU" dirty="0" smtClean="0"/>
          </a:p>
        </p:txBody>
      </p:sp>
      <p:sp>
        <p:nvSpPr>
          <p:cNvPr id="46084" name="WordArt 4" descr="Бумажный пакет"/>
          <p:cNvSpPr>
            <a:spLocks noChangeArrowheads="1" noChangeShapeType="1" noTextEdit="1"/>
          </p:cNvSpPr>
          <p:nvPr/>
        </p:nvSpPr>
        <p:spPr bwMode="auto">
          <a:xfrm>
            <a:off x="468313" y="404813"/>
            <a:ext cx="2590800" cy="803275"/>
          </a:xfrm>
          <a:prstGeom prst="rect">
            <a:avLst/>
          </a:prstGeom>
        </p:spPr>
        <p:txBody>
          <a:bodyPr wrap="none" fromWordArt="1">
            <a:prstTxWarp prst="textCascadeUp">
              <a:avLst>
                <a:gd name="adj" fmla="val 93083"/>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2"/>
                  <a:srcRect/>
                  <a:tile tx="0" ty="0" sx="100000" sy="100000" flip="none" algn="tl"/>
                </a:blipFill>
                <a:latin typeface="Times New Roman"/>
                <a:cs typeface="Times New Roman"/>
              </a:rPr>
              <a:t>ГАЗЕТА</a:t>
            </a:r>
          </a:p>
        </p:txBody>
      </p:sp>
      <p:pic>
        <p:nvPicPr>
          <p:cNvPr id="31748" name="Picture 3"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pic>
        <p:nvPicPr>
          <p:cNvPr id="46087" name="Picture 7"/>
          <p:cNvPicPr>
            <a:picLocks noChangeAspect="1" noChangeArrowheads="1"/>
          </p:cNvPicPr>
          <p:nvPr/>
        </p:nvPicPr>
        <p:blipFill>
          <a:blip r:embed="rId4"/>
          <a:srcRect/>
          <a:stretch>
            <a:fillRect/>
          </a:stretch>
        </p:blipFill>
        <p:spPr bwMode="auto">
          <a:xfrm>
            <a:off x="3059113" y="0"/>
            <a:ext cx="2376487" cy="1882775"/>
          </a:xfrm>
          <a:prstGeom prst="rect">
            <a:avLst/>
          </a:prstGeom>
          <a:noFill/>
          <a:ln w="9525">
            <a:noFill/>
            <a:miter lim="800000"/>
            <a:headEnd/>
            <a:tailEnd/>
          </a:ln>
        </p:spPr>
      </p:pic>
      <p:sp>
        <p:nvSpPr>
          <p:cNvPr id="15" name="Управляющая кнопка: возврат 14">
            <a:hlinkClick r:id="rId5" action="ppaction://hlinksldjump" highlightClick="1"/>
          </p:cNvPr>
          <p:cNvSpPr/>
          <p:nvPr/>
        </p:nvSpPr>
        <p:spPr>
          <a:xfrm>
            <a:off x="7885113" y="6021388"/>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6084"/>
                                        </p:tgtEl>
                                        <p:attrNameLst>
                                          <p:attrName>style.visibility</p:attrName>
                                        </p:attrNameLst>
                                      </p:cBhvr>
                                      <p:to>
                                        <p:strVal val="visible"/>
                                      </p:to>
                                    </p:set>
                                    <p:anim calcmode="lin" valueType="num">
                                      <p:cBhvr>
                                        <p:cTn id="7" dur="500" decel="50000" fill="hold">
                                          <p:stCondLst>
                                            <p:cond delay="0"/>
                                          </p:stCondLst>
                                        </p:cTn>
                                        <p:tgtEl>
                                          <p:spTgt spid="4608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608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6084"/>
                                        </p:tgtEl>
                                        <p:attrNameLst>
                                          <p:attrName>ppt_w</p:attrName>
                                        </p:attrNameLst>
                                      </p:cBhvr>
                                      <p:tavLst>
                                        <p:tav tm="0">
                                          <p:val>
                                            <p:strVal val="#ppt_w*.05"/>
                                          </p:val>
                                        </p:tav>
                                        <p:tav tm="100000">
                                          <p:val>
                                            <p:strVal val="#ppt_w"/>
                                          </p:val>
                                        </p:tav>
                                      </p:tavLst>
                                    </p:anim>
                                    <p:anim calcmode="lin" valueType="num">
                                      <p:cBhvr>
                                        <p:cTn id="10" dur="1000" fill="hold"/>
                                        <p:tgtEl>
                                          <p:spTgt spid="4608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608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608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608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6084"/>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6087"/>
                                        </p:tgtEl>
                                        <p:attrNameLst>
                                          <p:attrName>style.visibility</p:attrName>
                                        </p:attrNameLst>
                                      </p:cBhvr>
                                      <p:to>
                                        <p:strVal val="visible"/>
                                      </p:to>
                                    </p:set>
                                    <p:animEffect transition="in" filter="wipe(left)">
                                      <p:cBhvr>
                                        <p:cTn id="18" dur="500"/>
                                        <p:tgtEl>
                                          <p:spTgt spid="46087"/>
                                        </p:tgtEl>
                                      </p:cBhvr>
                                    </p:animEffect>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46083">
                                            <p:txEl>
                                              <p:pRg st="0" end="0"/>
                                            </p:txEl>
                                          </p:spTgt>
                                        </p:tgtEl>
                                        <p:attrNameLst>
                                          <p:attrName>style.visibility</p:attrName>
                                        </p:attrNameLst>
                                      </p:cBhvr>
                                      <p:to>
                                        <p:strVal val="visible"/>
                                      </p:to>
                                    </p:set>
                                    <p:animEffect transition="in" filter="fade">
                                      <p:cBhvr>
                                        <p:cTn id="22" dur="500"/>
                                        <p:tgtEl>
                                          <p:spTgt spid="46083">
                                            <p:txEl>
                                              <p:pRg st="0" end="0"/>
                                            </p:txEl>
                                          </p:spTgt>
                                        </p:tgtEl>
                                      </p:cBhvr>
                                    </p:animEffect>
                                    <p:anim calcmode="lin" valueType="num">
                                      <p:cBhvr>
                                        <p:cTn id="23" dur="500" fill="hold"/>
                                        <p:tgtEl>
                                          <p:spTgt spid="46083">
                                            <p:txEl>
                                              <p:pRg st="0" end="0"/>
                                            </p:txEl>
                                          </p:spTgt>
                                        </p:tgtEl>
                                        <p:attrNameLst>
                                          <p:attrName>ppt_x</p:attrName>
                                        </p:attrNameLst>
                                      </p:cBhvr>
                                      <p:tavLst>
                                        <p:tav tm="0">
                                          <p:val>
                                            <p:strVal val="#ppt_x"/>
                                          </p:val>
                                        </p:tav>
                                        <p:tav tm="100000">
                                          <p:val>
                                            <p:strVal val="#ppt_x"/>
                                          </p:val>
                                        </p:tav>
                                      </p:tavLst>
                                    </p:anim>
                                    <p:anim calcmode="lin" valueType="num">
                                      <p:cBhvr>
                                        <p:cTn id="24" dur="500" fill="hold"/>
                                        <p:tgtEl>
                                          <p:spTgt spid="46083">
                                            <p:txEl>
                                              <p:pRg st="0" end="0"/>
                                            </p:txEl>
                                          </p:spTgt>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7" presetClass="entr" presetSubtype="0" fill="hold" nodeType="afterEffect">
                                  <p:stCondLst>
                                    <p:cond delay="0"/>
                                  </p:stCondLst>
                                  <p:childTnLst>
                                    <p:set>
                                      <p:cBhvr>
                                        <p:cTn id="27" dur="1" fill="hold">
                                          <p:stCondLst>
                                            <p:cond delay="0"/>
                                          </p:stCondLst>
                                        </p:cTn>
                                        <p:tgtEl>
                                          <p:spTgt spid="46083">
                                            <p:txEl>
                                              <p:pRg st="1" end="1"/>
                                            </p:txEl>
                                          </p:spTgt>
                                        </p:tgtEl>
                                        <p:attrNameLst>
                                          <p:attrName>style.visibility</p:attrName>
                                        </p:attrNameLst>
                                      </p:cBhvr>
                                      <p:to>
                                        <p:strVal val="visible"/>
                                      </p:to>
                                    </p:set>
                                    <p:animEffect transition="in" filter="fade">
                                      <p:cBhvr>
                                        <p:cTn id="28" dur="500"/>
                                        <p:tgtEl>
                                          <p:spTgt spid="46083">
                                            <p:txEl>
                                              <p:pRg st="1" end="1"/>
                                            </p:txEl>
                                          </p:spTgt>
                                        </p:tgtEl>
                                      </p:cBhvr>
                                    </p:animEffect>
                                    <p:anim calcmode="lin" valueType="num">
                                      <p:cBhvr>
                                        <p:cTn id="29" dur="500" fill="hold"/>
                                        <p:tgtEl>
                                          <p:spTgt spid="46083">
                                            <p:txEl>
                                              <p:pRg st="1" end="1"/>
                                            </p:txEl>
                                          </p:spTgt>
                                        </p:tgtEl>
                                        <p:attrNameLst>
                                          <p:attrName>ppt_x</p:attrName>
                                        </p:attrNameLst>
                                      </p:cBhvr>
                                      <p:tavLst>
                                        <p:tav tm="0">
                                          <p:val>
                                            <p:strVal val="#ppt_x"/>
                                          </p:val>
                                        </p:tav>
                                        <p:tav tm="100000">
                                          <p:val>
                                            <p:strVal val="#ppt_x"/>
                                          </p:val>
                                        </p:tav>
                                      </p:tavLst>
                                    </p:anim>
                                    <p:anim calcmode="lin" valueType="num">
                                      <p:cBhvr>
                                        <p:cTn id="30" dur="500" fill="hold"/>
                                        <p:tgtEl>
                                          <p:spTgt spid="46083">
                                            <p:txEl>
                                              <p:pRg st="1" end="1"/>
                                            </p:txEl>
                                          </p:spTgt>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47" presetClass="entr" presetSubtype="0" fill="hold" nodeType="afterEffect">
                                  <p:stCondLst>
                                    <p:cond delay="0"/>
                                  </p:stCondLst>
                                  <p:childTnLst>
                                    <p:set>
                                      <p:cBhvr>
                                        <p:cTn id="33" dur="1" fill="hold">
                                          <p:stCondLst>
                                            <p:cond delay="0"/>
                                          </p:stCondLst>
                                        </p:cTn>
                                        <p:tgtEl>
                                          <p:spTgt spid="46083">
                                            <p:txEl>
                                              <p:pRg st="2" end="2"/>
                                            </p:txEl>
                                          </p:spTgt>
                                        </p:tgtEl>
                                        <p:attrNameLst>
                                          <p:attrName>style.visibility</p:attrName>
                                        </p:attrNameLst>
                                      </p:cBhvr>
                                      <p:to>
                                        <p:strVal val="visible"/>
                                      </p:to>
                                    </p:set>
                                    <p:animEffect transition="in" filter="fade">
                                      <p:cBhvr>
                                        <p:cTn id="34" dur="500"/>
                                        <p:tgtEl>
                                          <p:spTgt spid="46083">
                                            <p:txEl>
                                              <p:pRg st="2" end="2"/>
                                            </p:txEl>
                                          </p:spTgt>
                                        </p:tgtEl>
                                      </p:cBhvr>
                                    </p:animEffect>
                                    <p:anim calcmode="lin" valueType="num">
                                      <p:cBhvr>
                                        <p:cTn id="35" dur="500" fill="hold"/>
                                        <p:tgtEl>
                                          <p:spTgt spid="46083">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46083">
                                            <p:txEl>
                                              <p:pRg st="2" end="2"/>
                                            </p:txEl>
                                          </p:spTgt>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7" presetClass="entr" presetSubtype="0" fill="hold" nodeType="afterEffect">
                                  <p:stCondLst>
                                    <p:cond delay="0"/>
                                  </p:stCondLst>
                                  <p:childTnLst>
                                    <p:set>
                                      <p:cBhvr>
                                        <p:cTn id="39" dur="1" fill="hold">
                                          <p:stCondLst>
                                            <p:cond delay="0"/>
                                          </p:stCondLst>
                                        </p:cTn>
                                        <p:tgtEl>
                                          <p:spTgt spid="46083">
                                            <p:txEl>
                                              <p:pRg st="3" end="3"/>
                                            </p:txEl>
                                          </p:spTgt>
                                        </p:tgtEl>
                                        <p:attrNameLst>
                                          <p:attrName>style.visibility</p:attrName>
                                        </p:attrNameLst>
                                      </p:cBhvr>
                                      <p:to>
                                        <p:strVal val="visible"/>
                                      </p:to>
                                    </p:set>
                                    <p:animEffect transition="in" filter="fade">
                                      <p:cBhvr>
                                        <p:cTn id="40" dur="500"/>
                                        <p:tgtEl>
                                          <p:spTgt spid="46083">
                                            <p:txEl>
                                              <p:pRg st="3" end="3"/>
                                            </p:txEl>
                                          </p:spTgt>
                                        </p:tgtEl>
                                      </p:cBhvr>
                                    </p:animEffect>
                                    <p:anim calcmode="lin" valueType="num">
                                      <p:cBhvr>
                                        <p:cTn id="41" dur="500" fill="hold"/>
                                        <p:tgtEl>
                                          <p:spTgt spid="46083">
                                            <p:txEl>
                                              <p:pRg st="3" end="3"/>
                                            </p:txEl>
                                          </p:spTgt>
                                        </p:tgtEl>
                                        <p:attrNameLst>
                                          <p:attrName>ppt_x</p:attrName>
                                        </p:attrNameLst>
                                      </p:cBhvr>
                                      <p:tavLst>
                                        <p:tav tm="0">
                                          <p:val>
                                            <p:strVal val="#ppt_x"/>
                                          </p:val>
                                        </p:tav>
                                        <p:tav tm="100000">
                                          <p:val>
                                            <p:strVal val="#ppt_x"/>
                                          </p:val>
                                        </p:tav>
                                      </p:tavLst>
                                    </p:anim>
                                    <p:anim calcmode="lin" valueType="num">
                                      <p:cBhvr>
                                        <p:cTn id="42" dur="500" fill="hold"/>
                                        <p:tgtEl>
                                          <p:spTgt spid="4608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Скругленный прямоугольник 5"/>
          <p:cNvGrpSpPr>
            <a:grpSpLocks/>
          </p:cNvGrpSpPr>
          <p:nvPr/>
        </p:nvGrpSpPr>
        <p:grpSpPr bwMode="auto">
          <a:xfrm>
            <a:off x="0" y="2205038"/>
            <a:ext cx="8686800" cy="3756025"/>
            <a:chOff x="142" y="1820"/>
            <a:chExt cx="5472" cy="2366"/>
          </a:xfrm>
        </p:grpSpPr>
        <p:pic>
          <p:nvPicPr>
            <p:cNvPr id="5129" name="Скругленный прямоугольник 5"/>
            <p:cNvPicPr>
              <a:picLocks noChangeArrowheads="1"/>
            </p:cNvPicPr>
            <p:nvPr/>
          </p:nvPicPr>
          <p:blipFill>
            <a:blip r:embed="rId2"/>
            <a:srcRect/>
            <a:stretch>
              <a:fillRect/>
            </a:stretch>
          </p:blipFill>
          <p:spPr bwMode="auto">
            <a:xfrm>
              <a:off x="142" y="1820"/>
              <a:ext cx="5472" cy="2366"/>
            </a:xfrm>
            <a:prstGeom prst="rect">
              <a:avLst/>
            </a:prstGeom>
            <a:noFill/>
            <a:ln w="9525">
              <a:noFill/>
              <a:miter lim="800000"/>
              <a:headEnd/>
              <a:tailEnd/>
            </a:ln>
          </p:spPr>
        </p:pic>
        <p:sp>
          <p:nvSpPr>
            <p:cNvPr id="5130" name="Text Box 2"/>
            <p:cNvSpPr txBox="1">
              <a:spLocks noChangeArrowheads="1"/>
            </p:cNvSpPr>
            <p:nvPr/>
          </p:nvSpPr>
          <p:spPr bwMode="auto">
            <a:xfrm>
              <a:off x="292" y="1957"/>
              <a:ext cx="5176" cy="2071"/>
            </a:xfrm>
            <a:prstGeom prst="rect">
              <a:avLst/>
            </a:prstGeom>
            <a:noFill/>
            <a:ln w="9525">
              <a:noFill/>
              <a:miter lim="800000"/>
              <a:headEnd/>
              <a:tailEnd/>
            </a:ln>
          </p:spPr>
          <p:txBody>
            <a:bodyPr anchor="ctr"/>
            <a:lstStyle/>
            <a:p>
              <a:endParaRPr lang="ru-RU" sz="3600" b="1">
                <a:solidFill>
                  <a:srgbClr val="005656"/>
                </a:solidFill>
                <a:latin typeface="Century Schoolbook" pitchFamily="18" charset="0"/>
              </a:endParaRPr>
            </a:p>
            <a:p>
              <a:endParaRPr lang="ru-RU">
                <a:solidFill>
                  <a:srgbClr val="FFFFFF"/>
                </a:solidFill>
              </a:endParaRPr>
            </a:p>
            <a:p>
              <a:pPr algn="ctr"/>
              <a:endParaRPr lang="ru-RU">
                <a:solidFill>
                  <a:srgbClr val="FFFFFF"/>
                </a:solidFill>
              </a:endParaRPr>
            </a:p>
          </p:txBody>
        </p:sp>
      </p:grpSp>
      <p:pic>
        <p:nvPicPr>
          <p:cNvPr id="7" name="Прямоугольник 6"/>
          <p:cNvPicPr>
            <a:picLocks noChangeArrowheads="1"/>
          </p:cNvPicPr>
          <p:nvPr/>
        </p:nvPicPr>
        <p:blipFill>
          <a:blip r:embed="rId3"/>
          <a:srcRect/>
          <a:stretch>
            <a:fillRect/>
          </a:stretch>
        </p:blipFill>
        <p:spPr bwMode="auto">
          <a:xfrm>
            <a:off x="0" y="2276475"/>
            <a:ext cx="8613775" cy="3530600"/>
          </a:xfrm>
          <a:prstGeom prst="rect">
            <a:avLst/>
          </a:prstGeom>
          <a:noFill/>
          <a:ln w="9525">
            <a:noFill/>
            <a:miter lim="800000"/>
            <a:headEnd/>
            <a:tailEnd/>
          </a:ln>
        </p:spPr>
      </p:pic>
      <p:sp>
        <p:nvSpPr>
          <p:cNvPr id="16389" name="WordArt 7" descr="Бумажный пакет"/>
          <p:cNvSpPr>
            <a:spLocks noChangeArrowheads="1" noChangeShapeType="1" noTextEdit="1"/>
          </p:cNvSpPr>
          <p:nvPr/>
        </p:nvSpPr>
        <p:spPr bwMode="auto">
          <a:xfrm>
            <a:off x="468313" y="333375"/>
            <a:ext cx="3816350" cy="863600"/>
          </a:xfrm>
          <a:prstGeom prst="rect">
            <a:avLst/>
          </a:prstGeom>
        </p:spPr>
        <p:txBody>
          <a:bodyPr wrap="none" fromWordArt="1">
            <a:prstTxWarp prst="textCascadeUp">
              <a:avLst>
                <a:gd name="adj" fmla="val 100000"/>
              </a:avLst>
            </a:prstTxWarp>
            <a:scene3d>
              <a:camera prst="legacyPerspectiveTopLeft">
                <a:rot lat="0" lon="20519980"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4"/>
                  <a:srcRect/>
                  <a:tile tx="0" ty="0" sx="100000" sy="100000" flip="none" algn="tl"/>
                </a:blipFill>
                <a:latin typeface="Times New Roman"/>
                <a:cs typeface="Times New Roman"/>
              </a:rPr>
              <a:t>ЭПИГРАФ</a:t>
            </a:r>
          </a:p>
        </p:txBody>
      </p:sp>
      <p:pic>
        <p:nvPicPr>
          <p:cNvPr id="5125" name="Picture 8" descr="115"/>
          <p:cNvPicPr>
            <a:picLocks noChangeAspect="1" noChangeArrowheads="1" noCrop="1"/>
          </p:cNvPicPr>
          <p:nvPr/>
        </p:nvPicPr>
        <p:blipFill>
          <a:blip r:embed="rId5"/>
          <a:srcRect/>
          <a:stretch>
            <a:fillRect/>
          </a:stretch>
        </p:blipFill>
        <p:spPr bwMode="auto">
          <a:xfrm>
            <a:off x="6372225" y="714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12088" y="6092825"/>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5435600" y="6092825"/>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6" action="ppaction://hlinksldjump" highlightClick="1"/>
          </p:cNvPr>
          <p:cNvSpPr/>
          <p:nvPr/>
        </p:nvSpPr>
        <p:spPr>
          <a:xfrm>
            <a:off x="6588125" y="6092825"/>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500" decel="50000" fill="hold">
                                          <p:stCondLst>
                                            <p:cond delay="0"/>
                                          </p:stCondLst>
                                        </p:cTn>
                                        <p:tgtEl>
                                          <p:spTgt spid="1638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638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6389"/>
                                        </p:tgtEl>
                                        <p:attrNameLst>
                                          <p:attrName>ppt_w</p:attrName>
                                        </p:attrNameLst>
                                      </p:cBhvr>
                                      <p:tavLst>
                                        <p:tav tm="0">
                                          <p:val>
                                            <p:strVal val="#ppt_w*.05"/>
                                          </p:val>
                                        </p:tav>
                                        <p:tav tm="100000">
                                          <p:val>
                                            <p:strVal val="#ppt_w"/>
                                          </p:val>
                                        </p:tav>
                                      </p:tavLst>
                                    </p:anim>
                                    <p:anim calcmode="lin" valueType="num">
                                      <p:cBhvr>
                                        <p:cTn id="10" dur="1000" fill="hold"/>
                                        <p:tgtEl>
                                          <p:spTgt spid="1638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638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638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638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6389"/>
                                        </p:tgtEl>
                                      </p:cBhvr>
                                    </p:animEffect>
                                  </p:childTnLst>
                                </p:cTn>
                              </p:par>
                            </p:childTnLst>
                          </p:cTn>
                        </p:par>
                        <p:par>
                          <p:cTn id="15" fill="hold">
                            <p:stCondLst>
                              <p:cond delay="1000"/>
                            </p:stCondLst>
                            <p:childTnLst>
                              <p:par>
                                <p:cTn id="16" presetID="55"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1000" fill="hold"/>
                                        <p:tgtEl>
                                          <p:spTgt spid="2"/>
                                        </p:tgtEl>
                                        <p:attrNameLst>
                                          <p:attrName>ppt_w</p:attrName>
                                        </p:attrNameLst>
                                      </p:cBhvr>
                                      <p:tavLst>
                                        <p:tav tm="0">
                                          <p:val>
                                            <p:strVal val="#ppt_w*0.70"/>
                                          </p:val>
                                        </p:tav>
                                        <p:tav tm="100000">
                                          <p:val>
                                            <p:strVal val="#ppt_w"/>
                                          </p:val>
                                        </p:tav>
                                      </p:tavLst>
                                    </p:anim>
                                    <p:anim calcmode="lin" valueType="num">
                                      <p:cBhvr>
                                        <p:cTn id="19" dur="1000" fill="hold"/>
                                        <p:tgtEl>
                                          <p:spTgt spid="2"/>
                                        </p:tgtEl>
                                        <p:attrNameLst>
                                          <p:attrName>ppt_h</p:attrName>
                                        </p:attrNameLst>
                                      </p:cBhvr>
                                      <p:tavLst>
                                        <p:tav tm="0">
                                          <p:val>
                                            <p:strVal val="#ppt_h"/>
                                          </p:val>
                                        </p:tav>
                                        <p:tav tm="100000">
                                          <p:val>
                                            <p:strVal val="#ppt_h"/>
                                          </p:val>
                                        </p:tav>
                                      </p:tavLst>
                                    </p:anim>
                                    <p:animEffect transition="in" filter="fade">
                                      <p:cBhvr>
                                        <p:cTn id="20" dur="1000"/>
                                        <p:tgtEl>
                                          <p:spTgt spid="2"/>
                                        </p:tgtEl>
                                      </p:cBhvr>
                                    </p:animEffect>
                                  </p:childTnLst>
                                </p:cTn>
                              </p:par>
                            </p:childTnLst>
                          </p:cTn>
                        </p:par>
                        <p:par>
                          <p:cTn id="21" fill="hold">
                            <p:stCondLst>
                              <p:cond delay="2000"/>
                            </p:stCondLst>
                            <p:childTnLst>
                              <p:par>
                                <p:cTn id="22" presetID="4" presetClass="entr" presetSubtype="16"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ox(in)">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3"/>
          <p:cNvSpPr>
            <a:spLocks noGrp="1" noChangeArrowheads="1"/>
          </p:cNvSpPr>
          <p:nvPr>
            <p:ph type="body" idx="1"/>
          </p:nvPr>
        </p:nvSpPr>
        <p:spPr>
          <a:xfrm>
            <a:off x="0" y="2060575"/>
            <a:ext cx="6357938" cy="4608513"/>
          </a:xfrm>
        </p:spPr>
        <p:txBody>
          <a:bodyPr/>
          <a:lstStyle/>
          <a:p>
            <a:pPr marL="446088" indent="-446088" algn="just">
              <a:lnSpc>
                <a:spcPct val="80000"/>
              </a:lnSpc>
              <a:buClr>
                <a:srgbClr val="003300"/>
              </a:buClr>
              <a:buSzPct val="150000"/>
              <a:buFont typeface="Wingdings" pitchFamily="2" charset="2"/>
              <a:buChar char="ü"/>
              <a:defRPr/>
            </a:pPr>
            <a:r>
              <a:rPr lang="ru-RU" sz="2400" b="1" dirty="0" smtClean="0">
                <a:solidFill>
                  <a:srgbClr val="0000FF"/>
                </a:solidFill>
                <a:effectLst>
                  <a:outerShdw blurRad="38100" dist="38100" dir="2700000" algn="tl">
                    <a:srgbClr val="000000"/>
                  </a:outerShdw>
                </a:effectLst>
                <a:latin typeface="Times New Roman" pitchFamily="18" charset="0"/>
              </a:rPr>
              <a:t>Самое молодое</a:t>
            </a:r>
            <a:r>
              <a:rPr lang="ru-RU" sz="2400" b="1" dirty="0" smtClean="0">
                <a:latin typeface="Times New Roman" pitchFamily="18" charset="0"/>
              </a:rPr>
              <a:t> из всех СМИ (на русском языке появилось всего 11 лет назад).</a:t>
            </a:r>
          </a:p>
          <a:p>
            <a:pPr marL="446088" indent="-446088" algn="just">
              <a:lnSpc>
                <a:spcPct val="80000"/>
              </a:lnSpc>
              <a:buClr>
                <a:srgbClr val="003300"/>
              </a:buClr>
              <a:buSzPct val="150000"/>
              <a:buFont typeface="Wingdings" pitchFamily="2" charset="2"/>
              <a:buChar char="ü"/>
              <a:defRPr/>
            </a:pPr>
            <a:r>
              <a:rPr lang="ru-RU" sz="2400" b="1" dirty="0" smtClean="0">
                <a:latin typeface="Times New Roman" pitchFamily="18" charset="0"/>
              </a:rPr>
              <a:t>Попав в сети этой мировой </a:t>
            </a:r>
            <a:r>
              <a:rPr lang="ru-RU" sz="2400" b="1" dirty="0" smtClean="0">
                <a:solidFill>
                  <a:srgbClr val="0000FF"/>
                </a:solidFill>
                <a:effectLst>
                  <a:outerShdw blurRad="38100" dist="38100" dir="2700000" algn="tl">
                    <a:srgbClr val="000000"/>
                  </a:outerShdw>
                </a:effectLst>
                <a:latin typeface="Times New Roman" pitchFamily="18" charset="0"/>
              </a:rPr>
              <a:t>«паутины»</a:t>
            </a:r>
            <a:r>
              <a:rPr lang="ru-RU" sz="2400" b="1" dirty="0" smtClean="0">
                <a:latin typeface="Times New Roman" pitchFamily="18" charset="0"/>
              </a:rPr>
              <a:t> из нее так не просто вырваться!</a:t>
            </a:r>
          </a:p>
          <a:p>
            <a:pPr marL="446088" indent="-446088" algn="just">
              <a:lnSpc>
                <a:spcPct val="80000"/>
              </a:lnSpc>
              <a:buClr>
                <a:srgbClr val="003300"/>
              </a:buClr>
              <a:buSzPct val="150000"/>
              <a:buFont typeface="Wingdings" pitchFamily="2" charset="2"/>
              <a:buChar char="ü"/>
              <a:defRPr/>
            </a:pPr>
            <a:r>
              <a:rPr lang="ru-RU" sz="2400" b="1" dirty="0" smtClean="0">
                <a:latin typeface="Times New Roman" pitchFamily="18" charset="0"/>
              </a:rPr>
              <a:t>Чтобы иметь этот вид СМИ у себя дома, надо воспользоваться услугами </a:t>
            </a:r>
            <a:r>
              <a:rPr lang="ru-RU" sz="2400" b="1" dirty="0" smtClean="0">
                <a:solidFill>
                  <a:srgbClr val="0000FF"/>
                </a:solidFill>
                <a:effectLst>
                  <a:outerShdw blurRad="38100" dist="38100" dir="2700000" algn="tl">
                    <a:srgbClr val="000000"/>
                  </a:outerShdw>
                </a:effectLst>
                <a:latin typeface="Times New Roman" pitchFamily="18" charset="0"/>
              </a:rPr>
              <a:t>провайдера</a:t>
            </a:r>
            <a:r>
              <a:rPr lang="ru-RU" sz="2400" b="1" dirty="0" smtClean="0">
                <a:latin typeface="Times New Roman" pitchFamily="18" charset="0"/>
              </a:rPr>
              <a:t>.</a:t>
            </a:r>
          </a:p>
          <a:p>
            <a:pPr marL="446088" indent="-446088" algn="just">
              <a:lnSpc>
                <a:spcPct val="80000"/>
              </a:lnSpc>
              <a:buClr>
                <a:srgbClr val="003300"/>
              </a:buClr>
              <a:buSzPct val="150000"/>
              <a:buFont typeface="Wingdings" pitchFamily="2" charset="2"/>
              <a:buChar char="ü"/>
              <a:defRPr/>
            </a:pPr>
            <a:r>
              <a:rPr lang="ru-RU" sz="2400" b="1" dirty="0" smtClean="0">
                <a:latin typeface="Times New Roman" pitchFamily="18" charset="0"/>
              </a:rPr>
              <a:t>С деятельностью этого СМИ связаны термины: баннер, сервер, сайт, браузер, модем...</a:t>
            </a:r>
          </a:p>
          <a:p>
            <a:pPr marL="446088" indent="-446088" algn="just">
              <a:lnSpc>
                <a:spcPct val="80000"/>
              </a:lnSpc>
              <a:buClr>
                <a:srgbClr val="003300"/>
              </a:buClr>
              <a:buSzPct val="150000"/>
              <a:buFont typeface="Wingdings" pitchFamily="2" charset="2"/>
              <a:buChar char="ü"/>
              <a:defRPr/>
            </a:pPr>
            <a:r>
              <a:rPr lang="ru-RU" sz="2400" b="1" dirty="0" smtClean="0">
                <a:latin typeface="Times New Roman" pitchFamily="18" charset="0"/>
              </a:rPr>
              <a:t>Этот вид СМИ способен </a:t>
            </a:r>
            <a:r>
              <a:rPr lang="ru-RU" sz="2400" b="1" dirty="0" smtClean="0">
                <a:solidFill>
                  <a:srgbClr val="0000FF"/>
                </a:solidFill>
                <a:effectLst>
                  <a:outerShdw blurRad="38100" dist="38100" dir="2700000" algn="tl">
                    <a:srgbClr val="000000"/>
                  </a:outerShdw>
                </a:effectLst>
                <a:latin typeface="Times New Roman" pitchFamily="18" charset="0"/>
              </a:rPr>
              <a:t>«занести заразу»</a:t>
            </a:r>
            <a:r>
              <a:rPr lang="ru-RU" sz="2400" b="1" dirty="0" smtClean="0">
                <a:latin typeface="Times New Roman" pitchFamily="18" charset="0"/>
              </a:rPr>
              <a:t> в виде какого-нибудь вируса.</a:t>
            </a:r>
          </a:p>
          <a:p>
            <a:pPr marL="446088" indent="-446088" algn="just">
              <a:lnSpc>
                <a:spcPct val="80000"/>
              </a:lnSpc>
              <a:buClr>
                <a:srgbClr val="003300"/>
              </a:buClr>
              <a:buSzPct val="150000"/>
              <a:buFont typeface="Wingdings" pitchFamily="2" charset="2"/>
              <a:buChar char="ü"/>
              <a:defRPr/>
            </a:pPr>
            <a:r>
              <a:rPr lang="ru-RU" sz="2400" b="1" dirty="0" smtClean="0">
                <a:latin typeface="Times New Roman" pitchFamily="18" charset="0"/>
              </a:rPr>
              <a:t>Настоящим бичом этого СМИ стал </a:t>
            </a:r>
            <a:r>
              <a:rPr lang="ru-RU" sz="2400" b="1" dirty="0" smtClean="0">
                <a:solidFill>
                  <a:srgbClr val="0000FF"/>
                </a:solidFill>
                <a:effectLst>
                  <a:outerShdw blurRad="38100" dist="38100" dir="2700000" algn="tl">
                    <a:srgbClr val="000000"/>
                  </a:outerShdw>
                </a:effectLst>
                <a:latin typeface="Times New Roman" pitchFamily="18" charset="0"/>
              </a:rPr>
              <a:t>спам</a:t>
            </a:r>
            <a:r>
              <a:rPr lang="ru-RU" sz="2400" b="1" dirty="0" smtClean="0">
                <a:latin typeface="Times New Roman" pitchFamily="18" charset="0"/>
              </a:rPr>
              <a:t>.</a:t>
            </a:r>
            <a:r>
              <a:rPr lang="ru-RU" sz="2400" dirty="0" smtClean="0"/>
              <a:t> </a:t>
            </a:r>
          </a:p>
        </p:txBody>
      </p:sp>
      <p:sp>
        <p:nvSpPr>
          <p:cNvPr id="47108" name="WordArt 4" descr="Бумажный пакет"/>
          <p:cNvSpPr>
            <a:spLocks noChangeArrowheads="1" noChangeShapeType="1" noTextEdit="1"/>
          </p:cNvSpPr>
          <p:nvPr/>
        </p:nvSpPr>
        <p:spPr bwMode="auto">
          <a:xfrm>
            <a:off x="250825" y="333375"/>
            <a:ext cx="3436938" cy="803275"/>
          </a:xfrm>
          <a:prstGeom prst="rect">
            <a:avLst/>
          </a:prstGeom>
        </p:spPr>
        <p:txBody>
          <a:bodyPr wrap="none" fromWordArt="1">
            <a:prstTxWarp prst="textCascadeUp">
              <a:avLst>
                <a:gd name="adj" fmla="val 83398"/>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2"/>
                  <a:srcRect/>
                  <a:tile tx="0" ty="0" sx="100000" sy="100000" flip="none" algn="tl"/>
                </a:blipFill>
                <a:latin typeface="Times New Roman"/>
                <a:cs typeface="Times New Roman"/>
              </a:rPr>
              <a:t>ИНТЕРНЕТ</a:t>
            </a:r>
          </a:p>
        </p:txBody>
      </p:sp>
      <p:pic>
        <p:nvPicPr>
          <p:cNvPr id="32772" name="Picture 3"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pic>
        <p:nvPicPr>
          <p:cNvPr id="47110" name="Picture 6"/>
          <p:cNvPicPr>
            <a:picLocks noChangeAspect="1" noChangeArrowheads="1"/>
          </p:cNvPicPr>
          <p:nvPr/>
        </p:nvPicPr>
        <p:blipFill>
          <a:blip r:embed="rId4"/>
          <a:srcRect/>
          <a:stretch>
            <a:fillRect/>
          </a:stretch>
        </p:blipFill>
        <p:spPr bwMode="auto">
          <a:xfrm>
            <a:off x="3708400" y="0"/>
            <a:ext cx="2519363" cy="1920875"/>
          </a:xfrm>
          <a:prstGeom prst="rect">
            <a:avLst/>
          </a:prstGeom>
          <a:noFill/>
          <a:ln w="9525">
            <a:noFill/>
            <a:miter lim="800000"/>
            <a:headEnd/>
            <a:tailEnd/>
          </a:ln>
        </p:spPr>
      </p:pic>
      <p:pic>
        <p:nvPicPr>
          <p:cNvPr id="47111" name="Picture 7"/>
          <p:cNvPicPr>
            <a:picLocks noChangeAspect="1" noChangeArrowheads="1"/>
          </p:cNvPicPr>
          <p:nvPr/>
        </p:nvPicPr>
        <p:blipFill>
          <a:blip r:embed="rId5"/>
          <a:srcRect r="4630" b="8417"/>
          <a:stretch>
            <a:fillRect/>
          </a:stretch>
        </p:blipFill>
        <p:spPr bwMode="auto">
          <a:xfrm>
            <a:off x="6464300" y="260350"/>
            <a:ext cx="2679700" cy="3429000"/>
          </a:xfrm>
          <a:prstGeom prst="rect">
            <a:avLst/>
          </a:prstGeom>
          <a:noFill/>
          <a:ln w="9525">
            <a:noFill/>
            <a:miter lim="800000"/>
            <a:headEnd/>
            <a:tailEnd/>
          </a:ln>
        </p:spPr>
      </p:pic>
      <p:sp>
        <p:nvSpPr>
          <p:cNvPr id="47112" name="Text Box 8"/>
          <p:cNvSpPr txBox="1">
            <a:spLocks noChangeArrowheads="1"/>
          </p:cNvSpPr>
          <p:nvPr/>
        </p:nvSpPr>
        <p:spPr bwMode="auto">
          <a:xfrm>
            <a:off x="6732588" y="3789363"/>
            <a:ext cx="2411412" cy="366712"/>
          </a:xfrm>
          <a:prstGeom prst="rect">
            <a:avLst/>
          </a:prstGeom>
          <a:noFill/>
          <a:ln w="9525">
            <a:noFill/>
            <a:miter lim="800000"/>
            <a:headEnd/>
            <a:tailEnd/>
          </a:ln>
          <a:effectLst/>
        </p:spPr>
        <p:txBody>
          <a:bodyPr>
            <a:spAutoFit/>
          </a:bodyPr>
          <a:lstStyle/>
          <a:p>
            <a:pPr>
              <a:spcBef>
                <a:spcPct val="50000"/>
              </a:spcBef>
              <a:defRPr/>
            </a:pPr>
            <a:r>
              <a:rPr lang="ru-RU" b="1">
                <a:solidFill>
                  <a:schemeClr val="accent1"/>
                </a:solidFill>
                <a:effectLst>
                  <a:outerShdw blurRad="38100" dist="38100" dir="2700000" algn="tl">
                    <a:srgbClr val="000000"/>
                  </a:outerShdw>
                </a:effectLst>
                <a:latin typeface="Times New Roman" pitchFamily="18" charset="0"/>
              </a:rPr>
              <a:t>Интернету – 40 лет.</a:t>
            </a:r>
          </a:p>
        </p:txBody>
      </p:sp>
      <p:sp>
        <p:nvSpPr>
          <p:cNvPr id="15" name="Управляющая кнопка: возврат 14">
            <a:hlinkClick r:id="rId6" action="ppaction://hlinksldjump" highlightClick="1"/>
          </p:cNvPr>
          <p:cNvSpPr/>
          <p:nvPr/>
        </p:nvSpPr>
        <p:spPr>
          <a:xfrm>
            <a:off x="7885113" y="6021388"/>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7108"/>
                                        </p:tgtEl>
                                        <p:attrNameLst>
                                          <p:attrName>style.visibility</p:attrName>
                                        </p:attrNameLst>
                                      </p:cBhvr>
                                      <p:to>
                                        <p:strVal val="visible"/>
                                      </p:to>
                                    </p:set>
                                    <p:anim calcmode="lin" valueType="num">
                                      <p:cBhvr>
                                        <p:cTn id="7" dur="500" decel="50000" fill="hold">
                                          <p:stCondLst>
                                            <p:cond delay="0"/>
                                          </p:stCondLst>
                                        </p:cTn>
                                        <p:tgtEl>
                                          <p:spTgt spid="4710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710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7108"/>
                                        </p:tgtEl>
                                        <p:attrNameLst>
                                          <p:attrName>ppt_w</p:attrName>
                                        </p:attrNameLst>
                                      </p:cBhvr>
                                      <p:tavLst>
                                        <p:tav tm="0">
                                          <p:val>
                                            <p:strVal val="#ppt_w*.05"/>
                                          </p:val>
                                        </p:tav>
                                        <p:tav tm="100000">
                                          <p:val>
                                            <p:strVal val="#ppt_w"/>
                                          </p:val>
                                        </p:tav>
                                      </p:tavLst>
                                    </p:anim>
                                    <p:anim calcmode="lin" valueType="num">
                                      <p:cBhvr>
                                        <p:cTn id="10" dur="1000" fill="hold"/>
                                        <p:tgtEl>
                                          <p:spTgt spid="4710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710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710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710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7108"/>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7110"/>
                                        </p:tgtEl>
                                        <p:attrNameLst>
                                          <p:attrName>style.visibility</p:attrName>
                                        </p:attrNameLst>
                                      </p:cBhvr>
                                      <p:to>
                                        <p:strVal val="visible"/>
                                      </p:to>
                                    </p:set>
                                    <p:animEffect transition="in" filter="wipe(left)">
                                      <p:cBhvr>
                                        <p:cTn id="18" dur="500"/>
                                        <p:tgtEl>
                                          <p:spTgt spid="47110"/>
                                        </p:tgtEl>
                                      </p:cBhvr>
                                    </p:animEffect>
                                  </p:childTnLst>
                                </p:cTn>
                              </p:par>
                            </p:childTnLst>
                          </p:cTn>
                        </p:par>
                        <p:par>
                          <p:cTn id="19" fill="hold">
                            <p:stCondLst>
                              <p:cond delay="1500"/>
                            </p:stCondLst>
                            <p:childTnLst>
                              <p:par>
                                <p:cTn id="20" presetID="29" presetClass="entr" presetSubtype="0" fill="hold" nodeType="afterEffect">
                                  <p:stCondLst>
                                    <p:cond delay="0"/>
                                  </p:stCondLst>
                                  <p:childTnLst>
                                    <p:set>
                                      <p:cBhvr>
                                        <p:cTn id="21" dur="1" fill="hold">
                                          <p:stCondLst>
                                            <p:cond delay="0"/>
                                          </p:stCondLst>
                                        </p:cTn>
                                        <p:tgtEl>
                                          <p:spTgt spid="47107">
                                            <p:txEl>
                                              <p:pRg st="0" end="0"/>
                                            </p:txEl>
                                          </p:spTgt>
                                        </p:tgtEl>
                                        <p:attrNameLst>
                                          <p:attrName>style.visibility</p:attrName>
                                        </p:attrNameLst>
                                      </p:cBhvr>
                                      <p:to>
                                        <p:strVal val="visible"/>
                                      </p:to>
                                    </p:set>
                                    <p:anim calcmode="lin" valueType="num">
                                      <p:cBhvr>
                                        <p:cTn id="22" dur="1000" fill="hold"/>
                                        <p:tgtEl>
                                          <p:spTgt spid="47107">
                                            <p:txEl>
                                              <p:pRg st="0" end="0"/>
                                            </p:txEl>
                                          </p:spTgt>
                                        </p:tgtEl>
                                        <p:attrNameLst>
                                          <p:attrName>ppt_x</p:attrName>
                                        </p:attrNameLst>
                                      </p:cBhvr>
                                      <p:tavLst>
                                        <p:tav tm="0">
                                          <p:val>
                                            <p:strVal val="#ppt_x-.2"/>
                                          </p:val>
                                        </p:tav>
                                        <p:tav tm="100000">
                                          <p:val>
                                            <p:strVal val="#ppt_x"/>
                                          </p:val>
                                        </p:tav>
                                      </p:tavLst>
                                    </p:anim>
                                    <p:anim calcmode="lin" valueType="num">
                                      <p:cBhvr>
                                        <p:cTn id="23" dur="1000" fill="hold"/>
                                        <p:tgtEl>
                                          <p:spTgt spid="4710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47107">
                                            <p:txEl>
                                              <p:pRg st="0" end="0"/>
                                            </p:txEl>
                                          </p:spTgt>
                                        </p:tgtEl>
                                      </p:cBhvr>
                                    </p:animEffect>
                                  </p:childTnLst>
                                </p:cTn>
                              </p:par>
                            </p:childTnLst>
                          </p:cTn>
                        </p:par>
                        <p:par>
                          <p:cTn id="25" fill="hold">
                            <p:stCondLst>
                              <p:cond delay="2500"/>
                            </p:stCondLst>
                            <p:childTnLst>
                              <p:par>
                                <p:cTn id="26" presetID="29" presetClass="entr" presetSubtype="0" fill="hold" nodeType="afterEffect">
                                  <p:stCondLst>
                                    <p:cond delay="0"/>
                                  </p:stCondLst>
                                  <p:childTnLst>
                                    <p:set>
                                      <p:cBhvr>
                                        <p:cTn id="27" dur="1" fill="hold">
                                          <p:stCondLst>
                                            <p:cond delay="0"/>
                                          </p:stCondLst>
                                        </p:cTn>
                                        <p:tgtEl>
                                          <p:spTgt spid="47107">
                                            <p:txEl>
                                              <p:pRg st="1" end="1"/>
                                            </p:txEl>
                                          </p:spTgt>
                                        </p:tgtEl>
                                        <p:attrNameLst>
                                          <p:attrName>style.visibility</p:attrName>
                                        </p:attrNameLst>
                                      </p:cBhvr>
                                      <p:to>
                                        <p:strVal val="visible"/>
                                      </p:to>
                                    </p:set>
                                    <p:anim calcmode="lin" valueType="num">
                                      <p:cBhvr>
                                        <p:cTn id="28" dur="1000" fill="hold"/>
                                        <p:tgtEl>
                                          <p:spTgt spid="47107">
                                            <p:txEl>
                                              <p:pRg st="1" end="1"/>
                                            </p:txEl>
                                          </p:spTgt>
                                        </p:tgtEl>
                                        <p:attrNameLst>
                                          <p:attrName>ppt_x</p:attrName>
                                        </p:attrNameLst>
                                      </p:cBhvr>
                                      <p:tavLst>
                                        <p:tav tm="0">
                                          <p:val>
                                            <p:strVal val="#ppt_x-.2"/>
                                          </p:val>
                                        </p:tav>
                                        <p:tav tm="100000">
                                          <p:val>
                                            <p:strVal val="#ppt_x"/>
                                          </p:val>
                                        </p:tav>
                                      </p:tavLst>
                                    </p:anim>
                                    <p:anim calcmode="lin" valueType="num">
                                      <p:cBhvr>
                                        <p:cTn id="29" dur="1000" fill="hold"/>
                                        <p:tgtEl>
                                          <p:spTgt spid="4710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47107">
                                            <p:txEl>
                                              <p:pRg st="1" end="1"/>
                                            </p:txEl>
                                          </p:spTgt>
                                        </p:tgtEl>
                                      </p:cBhvr>
                                    </p:animEffect>
                                  </p:childTnLst>
                                </p:cTn>
                              </p:par>
                            </p:childTnLst>
                          </p:cTn>
                        </p:par>
                        <p:par>
                          <p:cTn id="31" fill="hold">
                            <p:stCondLst>
                              <p:cond delay="3500"/>
                            </p:stCondLst>
                            <p:childTnLst>
                              <p:par>
                                <p:cTn id="32" presetID="29" presetClass="entr" presetSubtype="0" fill="hold" nodeType="afterEffect">
                                  <p:stCondLst>
                                    <p:cond delay="0"/>
                                  </p:stCondLst>
                                  <p:childTnLst>
                                    <p:set>
                                      <p:cBhvr>
                                        <p:cTn id="33" dur="1" fill="hold">
                                          <p:stCondLst>
                                            <p:cond delay="0"/>
                                          </p:stCondLst>
                                        </p:cTn>
                                        <p:tgtEl>
                                          <p:spTgt spid="47107">
                                            <p:txEl>
                                              <p:pRg st="2" end="2"/>
                                            </p:txEl>
                                          </p:spTgt>
                                        </p:tgtEl>
                                        <p:attrNameLst>
                                          <p:attrName>style.visibility</p:attrName>
                                        </p:attrNameLst>
                                      </p:cBhvr>
                                      <p:to>
                                        <p:strVal val="visible"/>
                                      </p:to>
                                    </p:set>
                                    <p:anim calcmode="lin" valueType="num">
                                      <p:cBhvr>
                                        <p:cTn id="34" dur="1000" fill="hold"/>
                                        <p:tgtEl>
                                          <p:spTgt spid="47107">
                                            <p:txEl>
                                              <p:pRg st="2" end="2"/>
                                            </p:txEl>
                                          </p:spTgt>
                                        </p:tgtEl>
                                        <p:attrNameLst>
                                          <p:attrName>ppt_x</p:attrName>
                                        </p:attrNameLst>
                                      </p:cBhvr>
                                      <p:tavLst>
                                        <p:tav tm="0">
                                          <p:val>
                                            <p:strVal val="#ppt_x-.2"/>
                                          </p:val>
                                        </p:tav>
                                        <p:tav tm="100000">
                                          <p:val>
                                            <p:strVal val="#ppt_x"/>
                                          </p:val>
                                        </p:tav>
                                      </p:tavLst>
                                    </p:anim>
                                    <p:anim calcmode="lin" valueType="num">
                                      <p:cBhvr>
                                        <p:cTn id="35" dur="1000" fill="hold"/>
                                        <p:tgtEl>
                                          <p:spTgt spid="4710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6" dur="1000"/>
                                        <p:tgtEl>
                                          <p:spTgt spid="47107">
                                            <p:txEl>
                                              <p:pRg st="2" end="2"/>
                                            </p:txEl>
                                          </p:spTgt>
                                        </p:tgtEl>
                                      </p:cBhvr>
                                    </p:animEffect>
                                  </p:childTnLst>
                                </p:cTn>
                              </p:par>
                            </p:childTnLst>
                          </p:cTn>
                        </p:par>
                        <p:par>
                          <p:cTn id="37" fill="hold">
                            <p:stCondLst>
                              <p:cond delay="4500"/>
                            </p:stCondLst>
                            <p:childTnLst>
                              <p:par>
                                <p:cTn id="38" presetID="29" presetClass="entr" presetSubtype="0" fill="hold" nodeType="afterEffect">
                                  <p:stCondLst>
                                    <p:cond delay="0"/>
                                  </p:stCondLst>
                                  <p:childTnLst>
                                    <p:set>
                                      <p:cBhvr>
                                        <p:cTn id="39" dur="1" fill="hold">
                                          <p:stCondLst>
                                            <p:cond delay="0"/>
                                          </p:stCondLst>
                                        </p:cTn>
                                        <p:tgtEl>
                                          <p:spTgt spid="47107">
                                            <p:txEl>
                                              <p:pRg st="3" end="3"/>
                                            </p:txEl>
                                          </p:spTgt>
                                        </p:tgtEl>
                                        <p:attrNameLst>
                                          <p:attrName>style.visibility</p:attrName>
                                        </p:attrNameLst>
                                      </p:cBhvr>
                                      <p:to>
                                        <p:strVal val="visible"/>
                                      </p:to>
                                    </p:set>
                                    <p:anim calcmode="lin" valueType="num">
                                      <p:cBhvr>
                                        <p:cTn id="40" dur="1000" fill="hold"/>
                                        <p:tgtEl>
                                          <p:spTgt spid="47107">
                                            <p:txEl>
                                              <p:pRg st="3" end="3"/>
                                            </p:txEl>
                                          </p:spTgt>
                                        </p:tgtEl>
                                        <p:attrNameLst>
                                          <p:attrName>ppt_x</p:attrName>
                                        </p:attrNameLst>
                                      </p:cBhvr>
                                      <p:tavLst>
                                        <p:tav tm="0">
                                          <p:val>
                                            <p:strVal val="#ppt_x-.2"/>
                                          </p:val>
                                        </p:tav>
                                        <p:tav tm="100000">
                                          <p:val>
                                            <p:strVal val="#ppt_x"/>
                                          </p:val>
                                        </p:tav>
                                      </p:tavLst>
                                    </p:anim>
                                    <p:anim calcmode="lin" valueType="num">
                                      <p:cBhvr>
                                        <p:cTn id="41" dur="1000" fill="hold"/>
                                        <p:tgtEl>
                                          <p:spTgt spid="47107">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2" dur="1000"/>
                                        <p:tgtEl>
                                          <p:spTgt spid="47107">
                                            <p:txEl>
                                              <p:pRg st="3" end="3"/>
                                            </p:txEl>
                                          </p:spTgt>
                                        </p:tgtEl>
                                      </p:cBhvr>
                                    </p:animEffect>
                                  </p:childTnLst>
                                </p:cTn>
                              </p:par>
                            </p:childTnLst>
                          </p:cTn>
                        </p:par>
                        <p:par>
                          <p:cTn id="43" fill="hold">
                            <p:stCondLst>
                              <p:cond delay="5500"/>
                            </p:stCondLst>
                            <p:childTnLst>
                              <p:par>
                                <p:cTn id="44" presetID="29" presetClass="entr" presetSubtype="0" fill="hold" nodeType="afterEffect">
                                  <p:stCondLst>
                                    <p:cond delay="0"/>
                                  </p:stCondLst>
                                  <p:childTnLst>
                                    <p:set>
                                      <p:cBhvr>
                                        <p:cTn id="45" dur="1" fill="hold">
                                          <p:stCondLst>
                                            <p:cond delay="0"/>
                                          </p:stCondLst>
                                        </p:cTn>
                                        <p:tgtEl>
                                          <p:spTgt spid="47107">
                                            <p:txEl>
                                              <p:pRg st="4" end="4"/>
                                            </p:txEl>
                                          </p:spTgt>
                                        </p:tgtEl>
                                        <p:attrNameLst>
                                          <p:attrName>style.visibility</p:attrName>
                                        </p:attrNameLst>
                                      </p:cBhvr>
                                      <p:to>
                                        <p:strVal val="visible"/>
                                      </p:to>
                                    </p:set>
                                    <p:anim calcmode="lin" valueType="num">
                                      <p:cBhvr>
                                        <p:cTn id="46" dur="1000" fill="hold"/>
                                        <p:tgtEl>
                                          <p:spTgt spid="47107">
                                            <p:txEl>
                                              <p:pRg st="4" end="4"/>
                                            </p:txEl>
                                          </p:spTgt>
                                        </p:tgtEl>
                                        <p:attrNameLst>
                                          <p:attrName>ppt_x</p:attrName>
                                        </p:attrNameLst>
                                      </p:cBhvr>
                                      <p:tavLst>
                                        <p:tav tm="0">
                                          <p:val>
                                            <p:strVal val="#ppt_x-.2"/>
                                          </p:val>
                                        </p:tav>
                                        <p:tav tm="100000">
                                          <p:val>
                                            <p:strVal val="#ppt_x"/>
                                          </p:val>
                                        </p:tav>
                                      </p:tavLst>
                                    </p:anim>
                                    <p:anim calcmode="lin" valueType="num">
                                      <p:cBhvr>
                                        <p:cTn id="47" dur="1000" fill="hold"/>
                                        <p:tgtEl>
                                          <p:spTgt spid="47107">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8" dur="1000"/>
                                        <p:tgtEl>
                                          <p:spTgt spid="47107">
                                            <p:txEl>
                                              <p:pRg st="4" end="4"/>
                                            </p:txEl>
                                          </p:spTgt>
                                        </p:tgtEl>
                                      </p:cBhvr>
                                    </p:animEffect>
                                  </p:childTnLst>
                                </p:cTn>
                              </p:par>
                            </p:childTnLst>
                          </p:cTn>
                        </p:par>
                        <p:par>
                          <p:cTn id="49" fill="hold">
                            <p:stCondLst>
                              <p:cond delay="6500"/>
                            </p:stCondLst>
                            <p:childTnLst>
                              <p:par>
                                <p:cTn id="50" presetID="29" presetClass="entr" presetSubtype="0" fill="hold" nodeType="afterEffect">
                                  <p:stCondLst>
                                    <p:cond delay="0"/>
                                  </p:stCondLst>
                                  <p:childTnLst>
                                    <p:set>
                                      <p:cBhvr>
                                        <p:cTn id="51" dur="1" fill="hold">
                                          <p:stCondLst>
                                            <p:cond delay="0"/>
                                          </p:stCondLst>
                                        </p:cTn>
                                        <p:tgtEl>
                                          <p:spTgt spid="47107">
                                            <p:txEl>
                                              <p:pRg st="5" end="5"/>
                                            </p:txEl>
                                          </p:spTgt>
                                        </p:tgtEl>
                                        <p:attrNameLst>
                                          <p:attrName>style.visibility</p:attrName>
                                        </p:attrNameLst>
                                      </p:cBhvr>
                                      <p:to>
                                        <p:strVal val="visible"/>
                                      </p:to>
                                    </p:set>
                                    <p:anim calcmode="lin" valueType="num">
                                      <p:cBhvr>
                                        <p:cTn id="52" dur="1000" fill="hold"/>
                                        <p:tgtEl>
                                          <p:spTgt spid="47107">
                                            <p:txEl>
                                              <p:pRg st="5" end="5"/>
                                            </p:txEl>
                                          </p:spTgt>
                                        </p:tgtEl>
                                        <p:attrNameLst>
                                          <p:attrName>ppt_x</p:attrName>
                                        </p:attrNameLst>
                                      </p:cBhvr>
                                      <p:tavLst>
                                        <p:tav tm="0">
                                          <p:val>
                                            <p:strVal val="#ppt_x-.2"/>
                                          </p:val>
                                        </p:tav>
                                        <p:tav tm="100000">
                                          <p:val>
                                            <p:strVal val="#ppt_x"/>
                                          </p:val>
                                        </p:tav>
                                      </p:tavLst>
                                    </p:anim>
                                    <p:anim calcmode="lin" valueType="num">
                                      <p:cBhvr>
                                        <p:cTn id="53" dur="1000" fill="hold"/>
                                        <p:tgtEl>
                                          <p:spTgt spid="47107">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54" dur="1000"/>
                                        <p:tgtEl>
                                          <p:spTgt spid="47107">
                                            <p:txEl>
                                              <p:pRg st="5" end="5"/>
                                            </p:txEl>
                                          </p:spTgt>
                                        </p:tgtEl>
                                      </p:cBhvr>
                                    </p:animEffect>
                                  </p:childTnLst>
                                </p:cTn>
                              </p:par>
                            </p:childTnLst>
                          </p:cTn>
                        </p:par>
                        <p:par>
                          <p:cTn id="55" fill="hold">
                            <p:stCondLst>
                              <p:cond delay="7500"/>
                            </p:stCondLst>
                            <p:childTnLst>
                              <p:par>
                                <p:cTn id="56" presetID="52" presetClass="entr" presetSubtype="0" fill="hold" nodeType="afterEffect">
                                  <p:stCondLst>
                                    <p:cond delay="0"/>
                                  </p:stCondLst>
                                  <p:childTnLst>
                                    <p:set>
                                      <p:cBhvr>
                                        <p:cTn id="57" dur="1" fill="hold">
                                          <p:stCondLst>
                                            <p:cond delay="0"/>
                                          </p:stCondLst>
                                        </p:cTn>
                                        <p:tgtEl>
                                          <p:spTgt spid="47111"/>
                                        </p:tgtEl>
                                        <p:attrNameLst>
                                          <p:attrName>style.visibility</p:attrName>
                                        </p:attrNameLst>
                                      </p:cBhvr>
                                      <p:to>
                                        <p:strVal val="visible"/>
                                      </p:to>
                                    </p:set>
                                    <p:animScale>
                                      <p:cBhvr>
                                        <p:cTn id="58" dur="1000" decel="50000" fill="hold">
                                          <p:stCondLst>
                                            <p:cond delay="0"/>
                                          </p:stCondLst>
                                        </p:cTn>
                                        <p:tgtEl>
                                          <p:spTgt spid="471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1000" decel="50000" fill="hold">
                                          <p:stCondLst>
                                            <p:cond delay="0"/>
                                          </p:stCondLst>
                                        </p:cTn>
                                        <p:tgtEl>
                                          <p:spTgt spid="47111"/>
                                        </p:tgtEl>
                                        <p:attrNameLst>
                                          <p:attrName>ppt_x</p:attrName>
                                          <p:attrName>ppt_y</p:attrName>
                                        </p:attrNameLst>
                                      </p:cBhvr>
                                    </p:animMotion>
                                    <p:animEffect transition="in" filter="fade">
                                      <p:cBhvr>
                                        <p:cTn id="60" dur="1000"/>
                                        <p:tgtEl>
                                          <p:spTgt spid="47111"/>
                                        </p:tgtEl>
                                      </p:cBhvr>
                                    </p:animEffect>
                                  </p:childTnLst>
                                </p:cTn>
                              </p:par>
                            </p:childTnLst>
                          </p:cTn>
                        </p:par>
                        <p:par>
                          <p:cTn id="61" fill="hold">
                            <p:stCondLst>
                              <p:cond delay="8500"/>
                            </p:stCondLst>
                            <p:childTnLst>
                              <p:par>
                                <p:cTn id="62" presetID="55" presetClass="entr" presetSubtype="0" fill="hold" nodeType="afterEffect">
                                  <p:stCondLst>
                                    <p:cond delay="0"/>
                                  </p:stCondLst>
                                  <p:childTnLst>
                                    <p:set>
                                      <p:cBhvr>
                                        <p:cTn id="63" dur="1" fill="hold">
                                          <p:stCondLst>
                                            <p:cond delay="0"/>
                                          </p:stCondLst>
                                        </p:cTn>
                                        <p:tgtEl>
                                          <p:spTgt spid="47112">
                                            <p:txEl>
                                              <p:pRg st="0" end="0"/>
                                            </p:txEl>
                                          </p:spTgt>
                                        </p:tgtEl>
                                        <p:attrNameLst>
                                          <p:attrName>style.visibility</p:attrName>
                                        </p:attrNameLst>
                                      </p:cBhvr>
                                      <p:to>
                                        <p:strVal val="visible"/>
                                      </p:to>
                                    </p:set>
                                    <p:anim calcmode="lin" valueType="num">
                                      <p:cBhvr>
                                        <p:cTn id="64" dur="1000" fill="hold"/>
                                        <p:tgtEl>
                                          <p:spTgt spid="47112">
                                            <p:txEl>
                                              <p:pRg st="0" end="0"/>
                                            </p:txEl>
                                          </p:spTgt>
                                        </p:tgtEl>
                                        <p:attrNameLst>
                                          <p:attrName>ppt_w</p:attrName>
                                        </p:attrNameLst>
                                      </p:cBhvr>
                                      <p:tavLst>
                                        <p:tav tm="0">
                                          <p:val>
                                            <p:strVal val="#ppt_w*0.70"/>
                                          </p:val>
                                        </p:tav>
                                        <p:tav tm="100000">
                                          <p:val>
                                            <p:strVal val="#ppt_w"/>
                                          </p:val>
                                        </p:tav>
                                      </p:tavLst>
                                    </p:anim>
                                    <p:anim calcmode="lin" valueType="num">
                                      <p:cBhvr>
                                        <p:cTn id="65" dur="1000" fill="hold"/>
                                        <p:tgtEl>
                                          <p:spTgt spid="47112">
                                            <p:txEl>
                                              <p:pRg st="0" end="0"/>
                                            </p:txEl>
                                          </p:spTgt>
                                        </p:tgtEl>
                                        <p:attrNameLst>
                                          <p:attrName>ppt_h</p:attrName>
                                        </p:attrNameLst>
                                      </p:cBhvr>
                                      <p:tavLst>
                                        <p:tav tm="0">
                                          <p:val>
                                            <p:strVal val="#ppt_h"/>
                                          </p:val>
                                        </p:tav>
                                        <p:tav tm="100000">
                                          <p:val>
                                            <p:strVal val="#ppt_h"/>
                                          </p:val>
                                        </p:tav>
                                      </p:tavLst>
                                    </p:anim>
                                    <p:animEffect transition="in" filter="fade">
                                      <p:cBhvr>
                                        <p:cTn id="66" dur="1000"/>
                                        <p:tgtEl>
                                          <p:spTgt spid="471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6866" name="Содержимое 2"/>
          <p:cNvSpPr>
            <a:spLocks noGrp="1"/>
          </p:cNvSpPr>
          <p:nvPr>
            <p:ph idx="1"/>
          </p:nvPr>
        </p:nvSpPr>
        <p:spPr>
          <a:xfrm>
            <a:off x="2000250" y="0"/>
            <a:ext cx="6929438" cy="3068638"/>
          </a:xfrm>
        </p:spPr>
        <p:txBody>
          <a:bodyPr/>
          <a:lstStyle/>
          <a:p>
            <a:pPr marL="0" indent="354013" algn="just" eaLnBrk="1" hangingPunct="1">
              <a:buFontTx/>
              <a:buNone/>
            </a:pPr>
            <a:r>
              <a:rPr lang="ru-RU" sz="2400" b="1" smtClean="0">
                <a:solidFill>
                  <a:srgbClr val="003300"/>
                </a:solidFill>
                <a:latin typeface="Times New Roman" pitchFamily="18" charset="0"/>
                <a:cs typeface="Times New Roman" pitchFamily="18" charset="0"/>
              </a:rPr>
              <a:t>Постоянная смена событий, общение с людьми и активный образ жизни способны заменить журналистам и сон, и отдых.</a:t>
            </a:r>
            <a:endParaRPr lang="ru-RU" sz="2400" smtClean="0">
              <a:solidFill>
                <a:srgbClr val="003300"/>
              </a:solidFill>
            </a:endParaRPr>
          </a:p>
          <a:p>
            <a:pPr marL="0" indent="354013" algn="just" eaLnBrk="1" hangingPunct="1">
              <a:buFontTx/>
              <a:buNone/>
            </a:pPr>
            <a:r>
              <a:rPr lang="ru-RU" sz="2400" b="1" smtClean="0">
                <a:solidFill>
                  <a:srgbClr val="003300"/>
                </a:solidFill>
                <a:latin typeface="Times New Roman" pitchFamily="18" charset="0"/>
                <a:cs typeface="Times New Roman" pitchFamily="18" charset="0"/>
              </a:rPr>
              <a:t>Некоторые относят журналистику к творчеству, другие - к ремеслу, но достоверно известно одно: журналисты ни за что не променяют свою беспокойную, порой полную опасности  профессию на другую. </a:t>
            </a:r>
          </a:p>
        </p:txBody>
      </p:sp>
      <p:pic>
        <p:nvPicPr>
          <p:cNvPr id="36867" name="Picture 2" descr="H:\журналистика\1.jpg"/>
          <p:cNvPicPr>
            <a:picLocks noChangeAspect="1" noChangeArrowheads="1"/>
          </p:cNvPicPr>
          <p:nvPr/>
        </p:nvPicPr>
        <p:blipFill>
          <a:blip r:embed="rId3"/>
          <a:srcRect/>
          <a:stretch>
            <a:fillRect/>
          </a:stretch>
        </p:blipFill>
        <p:spPr bwMode="auto">
          <a:xfrm>
            <a:off x="2700338" y="3429000"/>
            <a:ext cx="4000500" cy="3000375"/>
          </a:xfrm>
          <a:prstGeom prst="rect">
            <a:avLst/>
          </a:prstGeom>
          <a:noFill/>
          <a:ln w="9525">
            <a:noFill/>
            <a:miter lim="800000"/>
            <a:headEnd/>
            <a:tailEnd/>
          </a:ln>
        </p:spPr>
      </p:pic>
      <p:pic>
        <p:nvPicPr>
          <p:cNvPr id="33796" name="Picture 4" descr="115"/>
          <p:cNvPicPr>
            <a:picLocks noChangeAspect="1" noChangeArrowheads="1" noCrop="1"/>
          </p:cNvPicPr>
          <p:nvPr/>
        </p:nvPicPr>
        <p:blipFill>
          <a:blip r:embed="rId4"/>
          <a:srcRect/>
          <a:stretch>
            <a:fillRect/>
          </a:stretch>
        </p:blipFill>
        <p:spPr bwMode="auto">
          <a:xfrm>
            <a:off x="0" y="24209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58125" y="43576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7858125" y="514350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36866">
                                            <p:txEl>
                                              <p:pRg st="1" end="1"/>
                                            </p:txEl>
                                          </p:spTgt>
                                        </p:tgtEl>
                                        <p:attrNameLst>
                                          <p:attrName>style.visibility</p:attrName>
                                        </p:attrNameLst>
                                      </p:cBhvr>
                                      <p:to>
                                        <p:strVal val="visible"/>
                                      </p:to>
                                    </p:set>
                                    <p:anim calcmode="lin" valueType="num">
                                      <p:cBhvr>
                                        <p:cTn id="7" dur="1000" fill="hold"/>
                                        <p:tgtEl>
                                          <p:spTgt spid="36866">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36866">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6866">
                                            <p:txEl>
                                              <p:pRg st="1" end="1"/>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36866">
                                            <p:txEl>
                                              <p:pRg st="0" end="0"/>
                                            </p:txEl>
                                          </p:spTgt>
                                        </p:tgtEl>
                                        <p:attrNameLst>
                                          <p:attrName>style.visibility</p:attrName>
                                        </p:attrNameLst>
                                      </p:cBhvr>
                                      <p:to>
                                        <p:strVal val="visible"/>
                                      </p:to>
                                    </p:set>
                                    <p:anim calcmode="lin" valueType="num">
                                      <p:cBhvr>
                                        <p:cTn id="12" dur="1000" fill="hold"/>
                                        <p:tgtEl>
                                          <p:spTgt spid="36866">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36866">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6866">
                                            <p:txEl>
                                              <p:pRg st="0" end="0"/>
                                            </p:txEl>
                                          </p:spTgt>
                                        </p:tgtEl>
                                      </p:cBhvr>
                                    </p:animEffect>
                                  </p:childTnLst>
                                </p:cTn>
                              </p:par>
                            </p:childTnLst>
                          </p:cTn>
                        </p:par>
                        <p:par>
                          <p:cTn id="15" fill="hold">
                            <p:stCondLst>
                              <p:cond delay="1000"/>
                            </p:stCondLst>
                            <p:childTnLst>
                              <p:par>
                                <p:cTn id="16" presetID="52" presetClass="entr" presetSubtype="0" fill="hold" nodeType="afterEffect">
                                  <p:stCondLst>
                                    <p:cond delay="0"/>
                                  </p:stCondLst>
                                  <p:childTnLst>
                                    <p:set>
                                      <p:cBhvr>
                                        <p:cTn id="17" dur="1" fill="hold">
                                          <p:stCondLst>
                                            <p:cond delay="0"/>
                                          </p:stCondLst>
                                        </p:cTn>
                                        <p:tgtEl>
                                          <p:spTgt spid="36867"/>
                                        </p:tgtEl>
                                        <p:attrNameLst>
                                          <p:attrName>style.visibility</p:attrName>
                                        </p:attrNameLst>
                                      </p:cBhvr>
                                      <p:to>
                                        <p:strVal val="visible"/>
                                      </p:to>
                                    </p:set>
                                    <p:animScale>
                                      <p:cBhvr>
                                        <p:cTn id="18" dur="1000" decel="50000" fill="hold">
                                          <p:stCondLst>
                                            <p:cond delay="0"/>
                                          </p:stCondLst>
                                        </p:cTn>
                                        <p:tgtEl>
                                          <p:spTgt spid="3686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6867"/>
                                        </p:tgtEl>
                                        <p:attrNameLst>
                                          <p:attrName>ppt_x</p:attrName>
                                          <p:attrName>ppt_y</p:attrName>
                                        </p:attrNameLst>
                                      </p:cBhvr>
                                    </p:animMotion>
                                    <p:animEffect transition="in" filter="fade">
                                      <p:cBhvr>
                                        <p:cTn id="20" dur="1000"/>
                                        <p:tgtEl>
                                          <p:spTgt spid="368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3"/>
          <p:cNvSpPr>
            <a:spLocks noGrp="1" noChangeArrowheads="1"/>
          </p:cNvSpPr>
          <p:nvPr>
            <p:ph type="body" idx="1"/>
          </p:nvPr>
        </p:nvSpPr>
        <p:spPr>
          <a:xfrm>
            <a:off x="179388" y="2133600"/>
            <a:ext cx="6913562" cy="3671888"/>
          </a:xfrm>
        </p:spPr>
        <p:txBody>
          <a:bodyPr/>
          <a:lstStyle/>
          <a:p>
            <a:pPr marL="357188" indent="-357188" eaLnBrk="1" hangingPunct="1">
              <a:lnSpc>
                <a:spcPct val="90000"/>
              </a:lnSpc>
              <a:buFontTx/>
              <a:buAutoNum type="arabicPeriod"/>
            </a:pPr>
            <a:r>
              <a:rPr lang="ru-RU" b="1" smtClean="0">
                <a:latin typeface="Times New Roman" pitchFamily="18" charset="0"/>
              </a:rPr>
              <a:t>Досуг в школе. – Газета для учителей и организаторов внеклассной работы начальных, средних и старших классов. - № 2, 2008 г.</a:t>
            </a:r>
          </a:p>
          <a:p>
            <a:pPr marL="357188" indent="-357188" eaLnBrk="1" hangingPunct="1">
              <a:lnSpc>
                <a:spcPct val="90000"/>
              </a:lnSpc>
              <a:buFontTx/>
              <a:buAutoNum type="arabicPeriod"/>
            </a:pPr>
            <a:r>
              <a:rPr lang="ru-RU" b="1" smtClean="0">
                <a:latin typeface="Times New Roman" pitchFamily="18" charset="0"/>
                <a:hlinkClick r:id="rId2"/>
              </a:rPr>
              <a:t>http://planetahr.ru/publication/2019</a:t>
            </a:r>
            <a:endParaRPr lang="ru-RU" b="1" smtClean="0">
              <a:latin typeface="Times New Roman" pitchFamily="18" charset="0"/>
            </a:endParaRPr>
          </a:p>
          <a:p>
            <a:pPr marL="357188" indent="-357188" eaLnBrk="1" hangingPunct="1">
              <a:lnSpc>
                <a:spcPct val="90000"/>
              </a:lnSpc>
              <a:buFontTx/>
              <a:buAutoNum type="arabicPeriod"/>
            </a:pPr>
            <a:r>
              <a:rPr lang="ru-RU" b="1" smtClean="0">
                <a:latin typeface="Times New Roman" pitchFamily="18" charset="0"/>
                <a:hlinkClick r:id="rId3"/>
              </a:rPr>
              <a:t>http://volkey.ru/index.php?newsid=81</a:t>
            </a:r>
            <a:endParaRPr lang="ru-RU" b="1" smtClean="0">
              <a:latin typeface="Times New Roman" pitchFamily="18" charset="0"/>
            </a:endParaRPr>
          </a:p>
          <a:p>
            <a:pPr marL="357188" indent="-357188" eaLnBrk="1" hangingPunct="1">
              <a:lnSpc>
                <a:spcPct val="90000"/>
              </a:lnSpc>
              <a:buFontTx/>
              <a:buAutoNum type="arabicPeriod"/>
            </a:pPr>
            <a:r>
              <a:rPr lang="ru-RU" b="1" smtClean="0">
                <a:latin typeface="Times New Roman" pitchFamily="18" charset="0"/>
                <a:hlinkClick r:id="rId4"/>
              </a:rPr>
              <a:t>http://ru.wikipedia.org/wiki/Список_журналистов,_убитых_в_России</a:t>
            </a:r>
            <a:r>
              <a:rPr lang="ru-RU" smtClean="0"/>
              <a:t>   </a:t>
            </a:r>
          </a:p>
        </p:txBody>
      </p:sp>
      <p:sp>
        <p:nvSpPr>
          <p:cNvPr id="37890" name="WordArt 4" descr="Бумажный пакет"/>
          <p:cNvSpPr>
            <a:spLocks noChangeArrowheads="1" noChangeShapeType="1" noTextEdit="1"/>
          </p:cNvSpPr>
          <p:nvPr/>
        </p:nvSpPr>
        <p:spPr bwMode="auto">
          <a:xfrm>
            <a:off x="250825" y="188913"/>
            <a:ext cx="4608513" cy="1439862"/>
          </a:xfrm>
          <a:prstGeom prst="rect">
            <a:avLst/>
          </a:prstGeom>
        </p:spPr>
        <p:txBody>
          <a:bodyPr wrap="none" fromWordArt="1">
            <a:prstTxWarp prst="textCascadeUp">
              <a:avLst>
                <a:gd name="adj" fmla="val 98153"/>
              </a:avLst>
            </a:prstTxWarp>
            <a:scene3d>
              <a:camera prst="legacyPerspectiveTopLeft">
                <a:rot lat="0" lon="20519980"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5"/>
                  <a:srcRect/>
                  <a:tile tx="0" ty="0" sx="100000" sy="100000" flip="none" algn="tl"/>
                </a:blipFill>
                <a:latin typeface="Times New Roman"/>
                <a:cs typeface="Times New Roman"/>
              </a:rPr>
              <a:t>ЛИТЕРАТУРА </a:t>
            </a:r>
          </a:p>
          <a:p>
            <a:pPr algn="ctr"/>
            <a:r>
              <a:rPr lang="ru-RU" sz="3600" b="1" kern="10">
                <a:ln w="9525">
                  <a:round/>
                  <a:headEnd/>
                  <a:tailEnd/>
                </a:ln>
                <a:blipFill dpi="0" rotWithShape="0">
                  <a:blip r:embed="rId5"/>
                  <a:srcRect/>
                  <a:tile tx="0" ty="0" sx="100000" sy="100000" flip="none" algn="tl"/>
                </a:blipFill>
                <a:latin typeface="Times New Roman"/>
                <a:cs typeface="Times New Roman"/>
              </a:rPr>
              <a:t>И </a:t>
            </a:r>
          </a:p>
          <a:p>
            <a:pPr algn="ctr"/>
            <a:r>
              <a:rPr lang="ru-RU" sz="3600" b="1" kern="10">
                <a:ln w="9525">
                  <a:round/>
                  <a:headEnd/>
                  <a:tailEnd/>
                </a:ln>
                <a:blipFill dpi="0" rotWithShape="0">
                  <a:blip r:embed="rId5"/>
                  <a:srcRect/>
                  <a:tile tx="0" ty="0" sx="100000" sy="100000" flip="none" algn="tl"/>
                </a:blipFill>
                <a:latin typeface="Times New Roman"/>
                <a:cs typeface="Times New Roman"/>
              </a:rPr>
              <a:t>ИСТОЧНИКИ</a:t>
            </a:r>
          </a:p>
        </p:txBody>
      </p:sp>
      <p:pic>
        <p:nvPicPr>
          <p:cNvPr id="34820" name="Picture 5" descr="115"/>
          <p:cNvPicPr>
            <a:picLocks noChangeAspect="1" noChangeArrowheads="1" noCrop="1"/>
          </p:cNvPicPr>
          <p:nvPr/>
        </p:nvPicPr>
        <p:blipFill>
          <a:blip r:embed="rId6"/>
          <a:srcRect/>
          <a:stretch>
            <a:fillRect/>
          </a:stretch>
        </p:blipFill>
        <p:spPr bwMode="auto">
          <a:xfrm>
            <a:off x="6372225" y="71438"/>
            <a:ext cx="2111375" cy="2111375"/>
          </a:xfrm>
          <a:prstGeom prst="rect">
            <a:avLst/>
          </a:prstGeom>
          <a:noFill/>
          <a:ln w="9525">
            <a:noFill/>
            <a:miter lim="800000"/>
            <a:headEnd/>
            <a:tailEnd/>
          </a:ln>
        </p:spPr>
      </p:pic>
      <p:sp>
        <p:nvSpPr>
          <p:cNvPr id="14" name="Управляющая кнопка: назад 13">
            <a:hlinkClick r:id="" action="ppaction://hlinkshowjump?jump=previousslide" highlightClick="1"/>
          </p:cNvPr>
          <p:cNvSpPr/>
          <p:nvPr/>
        </p:nvSpPr>
        <p:spPr>
          <a:xfrm>
            <a:off x="6732588" y="60213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7" action="ppaction://hlinksldjump" highlightClick="1"/>
          </p:cNvPr>
          <p:cNvSpPr/>
          <p:nvPr/>
        </p:nvSpPr>
        <p:spPr>
          <a:xfrm>
            <a:off x="7885113" y="6021388"/>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7890"/>
                                        </p:tgtEl>
                                        <p:attrNameLst>
                                          <p:attrName>style.visibility</p:attrName>
                                        </p:attrNameLst>
                                      </p:cBhvr>
                                      <p:to>
                                        <p:strVal val="visible"/>
                                      </p:to>
                                    </p:set>
                                    <p:anim calcmode="lin" valueType="num">
                                      <p:cBhvr>
                                        <p:cTn id="7" dur="500" decel="50000" fill="hold">
                                          <p:stCondLst>
                                            <p:cond delay="0"/>
                                          </p:stCondLst>
                                        </p:cTn>
                                        <p:tgtEl>
                                          <p:spTgt spid="3789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789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7890"/>
                                        </p:tgtEl>
                                        <p:attrNameLst>
                                          <p:attrName>ppt_w</p:attrName>
                                        </p:attrNameLst>
                                      </p:cBhvr>
                                      <p:tavLst>
                                        <p:tav tm="0">
                                          <p:val>
                                            <p:strVal val="#ppt_w*.05"/>
                                          </p:val>
                                        </p:tav>
                                        <p:tav tm="100000">
                                          <p:val>
                                            <p:strVal val="#ppt_w"/>
                                          </p:val>
                                        </p:tav>
                                      </p:tavLst>
                                    </p:anim>
                                    <p:anim calcmode="lin" valueType="num">
                                      <p:cBhvr>
                                        <p:cTn id="10" dur="1000" fill="hold"/>
                                        <p:tgtEl>
                                          <p:spTgt spid="3789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789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789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789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7890"/>
                                        </p:tgtEl>
                                      </p:cBhvr>
                                    </p:animEffect>
                                  </p:childTnLst>
                                </p:cTn>
                              </p:par>
                            </p:childTnLst>
                          </p:cTn>
                        </p:par>
                        <p:par>
                          <p:cTn id="15" fill="hold">
                            <p:stCondLst>
                              <p:cond delay="1000"/>
                            </p:stCondLst>
                            <p:childTnLst>
                              <p:par>
                                <p:cTn id="16" presetID="52" presetClass="entr" presetSubtype="0" fill="hold" nodeType="afterEffect">
                                  <p:stCondLst>
                                    <p:cond delay="0"/>
                                  </p:stCondLst>
                                  <p:childTnLst>
                                    <p:set>
                                      <p:cBhvr>
                                        <p:cTn id="17" dur="1" fill="hold">
                                          <p:stCondLst>
                                            <p:cond delay="0"/>
                                          </p:stCondLst>
                                        </p:cTn>
                                        <p:tgtEl>
                                          <p:spTgt spid="37889">
                                            <p:txEl>
                                              <p:pRg st="0" end="0"/>
                                            </p:txEl>
                                          </p:spTgt>
                                        </p:tgtEl>
                                        <p:attrNameLst>
                                          <p:attrName>style.visibility</p:attrName>
                                        </p:attrNameLst>
                                      </p:cBhvr>
                                      <p:to>
                                        <p:strVal val="visible"/>
                                      </p:to>
                                    </p:set>
                                    <p:animScale>
                                      <p:cBhvr>
                                        <p:cTn id="18" dur="1000" decel="50000" fill="hold">
                                          <p:stCondLst>
                                            <p:cond delay="0"/>
                                          </p:stCondLst>
                                        </p:cTn>
                                        <p:tgtEl>
                                          <p:spTgt spid="3788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7889">
                                            <p:txEl>
                                              <p:pRg st="0" end="0"/>
                                            </p:txEl>
                                          </p:spTgt>
                                        </p:tgtEl>
                                        <p:attrNameLst>
                                          <p:attrName>ppt_x</p:attrName>
                                          <p:attrName>ppt_y</p:attrName>
                                        </p:attrNameLst>
                                      </p:cBhvr>
                                    </p:animMotion>
                                    <p:animEffect transition="in" filter="fade">
                                      <p:cBhvr>
                                        <p:cTn id="20" dur="1000"/>
                                        <p:tgtEl>
                                          <p:spTgt spid="37889">
                                            <p:txEl>
                                              <p:pRg st="0" end="0"/>
                                            </p:txEl>
                                          </p:spTgt>
                                        </p:tgtEl>
                                      </p:cBhvr>
                                    </p:animEffect>
                                  </p:childTnLst>
                                </p:cTn>
                              </p:par>
                            </p:childTnLst>
                          </p:cTn>
                        </p:par>
                        <p:par>
                          <p:cTn id="21" fill="hold">
                            <p:stCondLst>
                              <p:cond delay="2000"/>
                            </p:stCondLst>
                            <p:childTnLst>
                              <p:par>
                                <p:cTn id="22" presetID="52" presetClass="entr" presetSubtype="0" fill="hold" nodeType="afterEffect">
                                  <p:stCondLst>
                                    <p:cond delay="0"/>
                                  </p:stCondLst>
                                  <p:childTnLst>
                                    <p:set>
                                      <p:cBhvr>
                                        <p:cTn id="23" dur="1" fill="hold">
                                          <p:stCondLst>
                                            <p:cond delay="0"/>
                                          </p:stCondLst>
                                        </p:cTn>
                                        <p:tgtEl>
                                          <p:spTgt spid="37889">
                                            <p:txEl>
                                              <p:pRg st="1" end="1"/>
                                            </p:txEl>
                                          </p:spTgt>
                                        </p:tgtEl>
                                        <p:attrNameLst>
                                          <p:attrName>style.visibility</p:attrName>
                                        </p:attrNameLst>
                                      </p:cBhvr>
                                      <p:to>
                                        <p:strVal val="visible"/>
                                      </p:to>
                                    </p:set>
                                    <p:animScale>
                                      <p:cBhvr>
                                        <p:cTn id="24" dur="1000" decel="50000" fill="hold">
                                          <p:stCondLst>
                                            <p:cond delay="0"/>
                                          </p:stCondLst>
                                        </p:cTn>
                                        <p:tgtEl>
                                          <p:spTgt spid="37889">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37889">
                                            <p:txEl>
                                              <p:pRg st="1" end="1"/>
                                            </p:txEl>
                                          </p:spTgt>
                                        </p:tgtEl>
                                        <p:attrNameLst>
                                          <p:attrName>ppt_x</p:attrName>
                                          <p:attrName>ppt_y</p:attrName>
                                        </p:attrNameLst>
                                      </p:cBhvr>
                                    </p:animMotion>
                                    <p:animEffect transition="in" filter="fade">
                                      <p:cBhvr>
                                        <p:cTn id="26" dur="1000"/>
                                        <p:tgtEl>
                                          <p:spTgt spid="37889">
                                            <p:txEl>
                                              <p:pRg st="1" end="1"/>
                                            </p:txEl>
                                          </p:spTgt>
                                        </p:tgtEl>
                                      </p:cBhvr>
                                    </p:animEffect>
                                  </p:childTnLst>
                                </p:cTn>
                              </p:par>
                            </p:childTnLst>
                          </p:cTn>
                        </p:par>
                        <p:par>
                          <p:cTn id="27" fill="hold">
                            <p:stCondLst>
                              <p:cond delay="3000"/>
                            </p:stCondLst>
                            <p:childTnLst>
                              <p:par>
                                <p:cTn id="28" presetID="52" presetClass="entr" presetSubtype="0" fill="hold" nodeType="afterEffect">
                                  <p:stCondLst>
                                    <p:cond delay="0"/>
                                  </p:stCondLst>
                                  <p:childTnLst>
                                    <p:set>
                                      <p:cBhvr>
                                        <p:cTn id="29" dur="1" fill="hold">
                                          <p:stCondLst>
                                            <p:cond delay="0"/>
                                          </p:stCondLst>
                                        </p:cTn>
                                        <p:tgtEl>
                                          <p:spTgt spid="37889">
                                            <p:txEl>
                                              <p:pRg st="2" end="2"/>
                                            </p:txEl>
                                          </p:spTgt>
                                        </p:tgtEl>
                                        <p:attrNameLst>
                                          <p:attrName>style.visibility</p:attrName>
                                        </p:attrNameLst>
                                      </p:cBhvr>
                                      <p:to>
                                        <p:strVal val="visible"/>
                                      </p:to>
                                    </p:set>
                                    <p:animScale>
                                      <p:cBhvr>
                                        <p:cTn id="30" dur="1000" decel="50000" fill="hold">
                                          <p:stCondLst>
                                            <p:cond delay="0"/>
                                          </p:stCondLst>
                                        </p:cTn>
                                        <p:tgtEl>
                                          <p:spTgt spid="37889">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37889">
                                            <p:txEl>
                                              <p:pRg st="2" end="2"/>
                                            </p:txEl>
                                          </p:spTgt>
                                        </p:tgtEl>
                                        <p:attrNameLst>
                                          <p:attrName>ppt_x</p:attrName>
                                          <p:attrName>ppt_y</p:attrName>
                                        </p:attrNameLst>
                                      </p:cBhvr>
                                    </p:animMotion>
                                    <p:animEffect transition="in" filter="fade">
                                      <p:cBhvr>
                                        <p:cTn id="32" dur="1000"/>
                                        <p:tgtEl>
                                          <p:spTgt spid="37889">
                                            <p:txEl>
                                              <p:pRg st="2" end="2"/>
                                            </p:txEl>
                                          </p:spTgt>
                                        </p:tgtEl>
                                      </p:cBhvr>
                                    </p:animEffect>
                                  </p:childTnLst>
                                </p:cTn>
                              </p:par>
                            </p:childTnLst>
                          </p:cTn>
                        </p:par>
                        <p:par>
                          <p:cTn id="33" fill="hold">
                            <p:stCondLst>
                              <p:cond delay="4000"/>
                            </p:stCondLst>
                            <p:childTnLst>
                              <p:par>
                                <p:cTn id="34" presetID="52" presetClass="entr" presetSubtype="0" fill="hold" nodeType="afterEffect">
                                  <p:stCondLst>
                                    <p:cond delay="0"/>
                                  </p:stCondLst>
                                  <p:childTnLst>
                                    <p:set>
                                      <p:cBhvr>
                                        <p:cTn id="35" dur="1" fill="hold">
                                          <p:stCondLst>
                                            <p:cond delay="0"/>
                                          </p:stCondLst>
                                        </p:cTn>
                                        <p:tgtEl>
                                          <p:spTgt spid="37889">
                                            <p:txEl>
                                              <p:pRg st="3" end="3"/>
                                            </p:txEl>
                                          </p:spTgt>
                                        </p:tgtEl>
                                        <p:attrNameLst>
                                          <p:attrName>style.visibility</p:attrName>
                                        </p:attrNameLst>
                                      </p:cBhvr>
                                      <p:to>
                                        <p:strVal val="visible"/>
                                      </p:to>
                                    </p:set>
                                    <p:animScale>
                                      <p:cBhvr>
                                        <p:cTn id="36" dur="1000" decel="50000" fill="hold">
                                          <p:stCondLst>
                                            <p:cond delay="0"/>
                                          </p:stCondLst>
                                        </p:cTn>
                                        <p:tgtEl>
                                          <p:spTgt spid="37889">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37889">
                                            <p:txEl>
                                              <p:pRg st="3" end="3"/>
                                            </p:txEl>
                                          </p:spTgt>
                                        </p:tgtEl>
                                        <p:attrNameLst>
                                          <p:attrName>ppt_x</p:attrName>
                                          <p:attrName>ppt_y</p:attrName>
                                        </p:attrNameLst>
                                      </p:cBhvr>
                                    </p:animMotion>
                                    <p:animEffect transition="in" filter="fade">
                                      <p:cBhvr>
                                        <p:cTn id="38" dur="1000"/>
                                        <p:tgtEl>
                                          <p:spTgt spid="3788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179388" y="2060575"/>
            <a:ext cx="6840537" cy="4608513"/>
          </a:xfrm>
        </p:spPr>
        <p:txBody>
          <a:bodyPr/>
          <a:lstStyle/>
          <a:p>
            <a:pPr marL="0" indent="177800" algn="just">
              <a:lnSpc>
                <a:spcPct val="90000"/>
              </a:lnSpc>
              <a:buFontTx/>
              <a:buNone/>
            </a:pPr>
            <a:r>
              <a:rPr lang="ru-RU" b="1" smtClean="0">
                <a:latin typeface="Times New Roman" pitchFamily="18" charset="0"/>
              </a:rPr>
              <a:t>Если вы посмотрите на карту мира, где отмечены все, даже самые маленькие страны ,то всё равно не найдете страны Журналистики. Но тем не менее она существует. Стоит нам включить радио, или телевизор, взять в руки журнал или  газету, зайти в Интернет, как мы без особых усилий попадем в удивительное государство. Но, чтобы узнать все его законы и секреты нужно пройти долгий путь по дорогам страны.</a:t>
            </a:r>
          </a:p>
        </p:txBody>
      </p:sp>
      <p:pic>
        <p:nvPicPr>
          <p:cNvPr id="6147" name="Picture 3" descr="115"/>
          <p:cNvPicPr>
            <a:picLocks noChangeAspect="1" noChangeArrowheads="1" noCrop="1"/>
          </p:cNvPicPr>
          <p:nvPr/>
        </p:nvPicPr>
        <p:blipFill>
          <a:blip r:embed="rId2"/>
          <a:srcRect/>
          <a:stretch>
            <a:fillRect/>
          </a:stretch>
        </p:blipFill>
        <p:spPr bwMode="auto">
          <a:xfrm>
            <a:off x="6372225" y="714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58125" y="43576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3" action="ppaction://hlinksldjump" highlightClick="1"/>
          </p:cNvPr>
          <p:cNvSpPr/>
          <p:nvPr/>
        </p:nvSpPr>
        <p:spPr>
          <a:xfrm>
            <a:off x="7858125" y="514350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p:cTn id="7" dur="500" decel="50000" fill="hold">
                                          <p:stCondLst>
                                            <p:cond delay="0"/>
                                          </p:stCondLst>
                                        </p:cTn>
                                        <p:tgtEl>
                                          <p:spTgt spid="39939">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9939">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9939">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9939">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9939">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9939">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9939">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9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250825" y="2133600"/>
            <a:ext cx="6249988" cy="4535488"/>
          </a:xfrm>
        </p:spPr>
        <p:txBody>
          <a:bodyPr/>
          <a:lstStyle/>
          <a:p>
            <a:pPr marL="0" indent="177800" algn="just">
              <a:buFontTx/>
              <a:buNone/>
            </a:pPr>
            <a:r>
              <a:rPr lang="ru-RU" sz="3200" b="1" smtClean="0">
                <a:latin typeface="Times New Roman" pitchFamily="18" charset="0"/>
                <a:hlinkClick r:id="rId2" action="ppaction://hlinksldjump"/>
              </a:rPr>
              <a:t>Радиовещание</a:t>
            </a:r>
            <a:r>
              <a:rPr lang="ru-RU" sz="3200" b="1" smtClean="0">
                <a:latin typeface="Times New Roman" pitchFamily="18" charset="0"/>
              </a:rPr>
              <a:t>, </a:t>
            </a:r>
            <a:r>
              <a:rPr lang="ru-RU" sz="3200" b="1" smtClean="0">
                <a:latin typeface="Times New Roman" pitchFamily="18" charset="0"/>
                <a:hlinkClick r:id="rId3" action="ppaction://hlinksldjump"/>
              </a:rPr>
              <a:t>телевидение</a:t>
            </a:r>
            <a:r>
              <a:rPr lang="ru-RU" sz="3200" b="1" smtClean="0">
                <a:latin typeface="Times New Roman" pitchFamily="18" charset="0"/>
              </a:rPr>
              <a:t> и </a:t>
            </a:r>
            <a:r>
              <a:rPr lang="ru-RU" sz="3200" b="1" smtClean="0">
                <a:latin typeface="Times New Roman" pitchFamily="18" charset="0"/>
                <a:hlinkClick r:id="rId4" action="ppaction://hlinksldjump"/>
              </a:rPr>
              <a:t>газеты</a:t>
            </a:r>
            <a:r>
              <a:rPr lang="ru-RU" sz="3200" b="1" smtClean="0">
                <a:latin typeface="Times New Roman" pitchFamily="18" charset="0"/>
              </a:rPr>
              <a:t>, </a:t>
            </a:r>
            <a:r>
              <a:rPr lang="ru-RU" sz="3200" b="1" smtClean="0">
                <a:latin typeface="Times New Roman" pitchFamily="18" charset="0"/>
                <a:hlinkClick r:id="rId5" action="ppaction://hlinksldjump"/>
              </a:rPr>
              <a:t>Интернет</a:t>
            </a:r>
            <a:r>
              <a:rPr lang="ru-RU" sz="3200" b="1" smtClean="0">
                <a:latin typeface="Times New Roman" pitchFamily="18" charset="0"/>
              </a:rPr>
              <a:t> – всё вместе составляют средства массовой информации, или сокращённо СМИ.</a:t>
            </a:r>
          </a:p>
          <a:p>
            <a:pPr marL="0" indent="177800" algn="just">
              <a:buFontTx/>
              <a:buNone/>
            </a:pPr>
            <a:r>
              <a:rPr lang="ru-RU" sz="3200" b="1" smtClean="0">
                <a:solidFill>
                  <a:schemeClr val="accent1"/>
                </a:solidFill>
                <a:latin typeface="Times New Roman" pitchFamily="18" charset="0"/>
              </a:rPr>
              <a:t>Функции СМИ:</a:t>
            </a:r>
            <a:r>
              <a:rPr lang="ru-RU" sz="3200" b="1" smtClean="0">
                <a:latin typeface="Times New Roman" pitchFamily="18" charset="0"/>
              </a:rPr>
              <a:t> развлекают, информируют, учат и распространяют информацию.</a:t>
            </a:r>
          </a:p>
          <a:p>
            <a:pPr marL="0" indent="177800"/>
            <a:endParaRPr lang="ru-RU" b="1" smtClean="0">
              <a:latin typeface="Times New Roman" pitchFamily="18" charset="0"/>
            </a:endParaRPr>
          </a:p>
        </p:txBody>
      </p:sp>
      <p:sp>
        <p:nvSpPr>
          <p:cNvPr id="40964" name="WordArt 4" descr="Бумажный пакет"/>
          <p:cNvSpPr>
            <a:spLocks noChangeArrowheads="1" noChangeShapeType="1" noTextEdit="1"/>
          </p:cNvSpPr>
          <p:nvPr/>
        </p:nvSpPr>
        <p:spPr bwMode="auto">
          <a:xfrm>
            <a:off x="323850" y="476250"/>
            <a:ext cx="4475163" cy="803275"/>
          </a:xfrm>
          <a:prstGeom prst="rect">
            <a:avLst/>
          </a:prstGeom>
        </p:spPr>
        <p:txBody>
          <a:bodyPr wrap="none" fromWordArt="1">
            <a:prstTxWarp prst="textCascadeUp">
              <a:avLst>
                <a:gd name="adj" fmla="val 86167"/>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b="1" kern="10">
                <a:ln w="9525">
                  <a:round/>
                  <a:headEnd/>
                  <a:tailEnd/>
                </a:ln>
                <a:blipFill dpi="0" rotWithShape="0">
                  <a:blip r:embed="rId6"/>
                  <a:srcRect/>
                  <a:tile tx="0" ty="0" sx="100000" sy="100000" flip="none" algn="tl"/>
                </a:blipFill>
                <a:latin typeface="Times New Roman"/>
                <a:cs typeface="Times New Roman"/>
              </a:rPr>
              <a:t>Функции СМИ</a:t>
            </a:r>
          </a:p>
        </p:txBody>
      </p:sp>
      <p:pic>
        <p:nvPicPr>
          <p:cNvPr id="7172" name="Picture 3" descr="115"/>
          <p:cNvPicPr>
            <a:picLocks noChangeAspect="1" noChangeArrowheads="1" noCrop="1"/>
          </p:cNvPicPr>
          <p:nvPr/>
        </p:nvPicPr>
        <p:blipFill>
          <a:blip r:embed="rId7"/>
          <a:srcRect/>
          <a:stretch>
            <a:fillRect/>
          </a:stretch>
        </p:blipFill>
        <p:spPr bwMode="auto">
          <a:xfrm>
            <a:off x="6372225" y="714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235825" y="5505450"/>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235825" y="3933825"/>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8" action="ppaction://hlinksldjump" highlightClick="1"/>
          </p:cNvPr>
          <p:cNvSpPr/>
          <p:nvPr/>
        </p:nvSpPr>
        <p:spPr>
          <a:xfrm>
            <a:off x="7235825" y="4719638"/>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40964"/>
                                        </p:tgtEl>
                                        <p:attrNameLst>
                                          <p:attrName>style.visibility</p:attrName>
                                        </p:attrNameLst>
                                      </p:cBhvr>
                                      <p:to>
                                        <p:strVal val="visible"/>
                                      </p:to>
                                    </p:set>
                                    <p:anim calcmode="lin" valueType="num">
                                      <p:cBhvr>
                                        <p:cTn id="7" dur="500" decel="50000" fill="hold">
                                          <p:stCondLst>
                                            <p:cond delay="0"/>
                                          </p:stCondLst>
                                        </p:cTn>
                                        <p:tgtEl>
                                          <p:spTgt spid="4096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096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0964"/>
                                        </p:tgtEl>
                                        <p:attrNameLst>
                                          <p:attrName>ppt_w</p:attrName>
                                        </p:attrNameLst>
                                      </p:cBhvr>
                                      <p:tavLst>
                                        <p:tav tm="0">
                                          <p:val>
                                            <p:strVal val="#ppt_w*.05"/>
                                          </p:val>
                                        </p:tav>
                                        <p:tav tm="100000">
                                          <p:val>
                                            <p:strVal val="#ppt_w"/>
                                          </p:val>
                                        </p:tav>
                                      </p:tavLst>
                                    </p:anim>
                                    <p:anim calcmode="lin" valueType="num">
                                      <p:cBhvr>
                                        <p:cTn id="10" dur="1000" fill="hold"/>
                                        <p:tgtEl>
                                          <p:spTgt spid="4096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096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096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096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0964"/>
                                        </p:tgtEl>
                                      </p:cBhvr>
                                    </p:animEffect>
                                  </p:childTnLst>
                                </p:cTn>
                              </p:par>
                            </p:childTnLst>
                          </p:cTn>
                        </p:par>
                        <p:par>
                          <p:cTn id="15" fill="hold">
                            <p:stCondLst>
                              <p:cond delay="1000"/>
                            </p:stCondLst>
                            <p:childTnLst>
                              <p:par>
                                <p:cTn id="16" presetID="23" presetClass="entr" presetSubtype="16" fill="hold" nodeType="afterEffect">
                                  <p:stCondLst>
                                    <p:cond delay="0"/>
                                  </p:stCondLst>
                                  <p:childTnLst>
                                    <p:set>
                                      <p:cBhvr>
                                        <p:cTn id="17" dur="1" fill="hold">
                                          <p:stCondLst>
                                            <p:cond delay="0"/>
                                          </p:stCondLst>
                                        </p:cTn>
                                        <p:tgtEl>
                                          <p:spTgt spid="40963">
                                            <p:txEl>
                                              <p:pRg st="0" end="0"/>
                                            </p:txEl>
                                          </p:spTgt>
                                        </p:tgtEl>
                                        <p:attrNameLst>
                                          <p:attrName>style.visibility</p:attrName>
                                        </p:attrNameLst>
                                      </p:cBhvr>
                                      <p:to>
                                        <p:strVal val="visible"/>
                                      </p:to>
                                    </p:set>
                                    <p:anim calcmode="lin" valueType="num">
                                      <p:cBhvr>
                                        <p:cTn id="18" dur="500" fill="hold"/>
                                        <p:tgtEl>
                                          <p:spTgt spid="40963">
                                            <p:txEl>
                                              <p:pRg st="0" end="0"/>
                                            </p:txEl>
                                          </p:spTgt>
                                        </p:tgtEl>
                                        <p:attrNameLst>
                                          <p:attrName>ppt_w</p:attrName>
                                        </p:attrNameLst>
                                      </p:cBhvr>
                                      <p:tavLst>
                                        <p:tav tm="0">
                                          <p:val>
                                            <p:fltVal val="0"/>
                                          </p:val>
                                        </p:tav>
                                        <p:tav tm="100000">
                                          <p:val>
                                            <p:strVal val="#ppt_w"/>
                                          </p:val>
                                        </p:tav>
                                      </p:tavLst>
                                    </p:anim>
                                    <p:anim calcmode="lin" valueType="num">
                                      <p:cBhvr>
                                        <p:cTn id="19" dur="500" fill="hold"/>
                                        <p:tgtEl>
                                          <p:spTgt spid="40963">
                                            <p:txEl>
                                              <p:pRg st="0" end="0"/>
                                            </p:txEl>
                                          </p:spTgt>
                                        </p:tgtEl>
                                        <p:attrNameLst>
                                          <p:attrName>ppt_h</p:attrName>
                                        </p:attrNameLst>
                                      </p:cBhvr>
                                      <p:tavLst>
                                        <p:tav tm="0">
                                          <p:val>
                                            <p:fltVal val="0"/>
                                          </p:val>
                                        </p:tav>
                                        <p:tav tm="100000">
                                          <p:val>
                                            <p:strVal val="#ppt_h"/>
                                          </p:val>
                                        </p:tav>
                                      </p:tavLst>
                                    </p:anim>
                                  </p:childTnLst>
                                </p:cTn>
                              </p:par>
                            </p:childTnLst>
                          </p:cTn>
                        </p:par>
                        <p:par>
                          <p:cTn id="20" fill="hold">
                            <p:stCondLst>
                              <p:cond delay="1500"/>
                            </p:stCondLst>
                            <p:childTnLst>
                              <p:par>
                                <p:cTn id="21" presetID="23" presetClass="entr" presetSubtype="16" fill="hold" nodeType="afterEffect">
                                  <p:stCondLst>
                                    <p:cond delay="0"/>
                                  </p:stCondLst>
                                  <p:childTnLst>
                                    <p:set>
                                      <p:cBhvr>
                                        <p:cTn id="22" dur="1" fill="hold">
                                          <p:stCondLst>
                                            <p:cond delay="0"/>
                                          </p:stCondLst>
                                        </p:cTn>
                                        <p:tgtEl>
                                          <p:spTgt spid="40963">
                                            <p:txEl>
                                              <p:pRg st="1" end="1"/>
                                            </p:txEl>
                                          </p:spTgt>
                                        </p:tgtEl>
                                        <p:attrNameLst>
                                          <p:attrName>style.visibility</p:attrName>
                                        </p:attrNameLst>
                                      </p:cBhvr>
                                      <p:to>
                                        <p:strVal val="visible"/>
                                      </p:to>
                                    </p:set>
                                    <p:anim calcmode="lin" valueType="num">
                                      <p:cBhvr>
                                        <p:cTn id="23" dur="500" fill="hold"/>
                                        <p:tgtEl>
                                          <p:spTgt spid="4096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40963">
                                            <p:txEl>
                                              <p:pRg st="1" end="1"/>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179388" y="3573463"/>
            <a:ext cx="7561262" cy="3095625"/>
          </a:xfrm>
        </p:spPr>
        <p:txBody>
          <a:bodyPr/>
          <a:lstStyle/>
          <a:p>
            <a:pPr marL="0" indent="177800" algn="just">
              <a:buFontTx/>
              <a:buNone/>
              <a:defRPr/>
            </a:pPr>
            <a:r>
              <a:rPr lang="ru-RU" sz="2500" b="1" dirty="0" smtClean="0">
                <a:latin typeface="Times New Roman" pitchFamily="18" charset="0"/>
              </a:rPr>
              <a:t>Сегодняшние репортеры предпочитают, чтобы их называли </a:t>
            </a:r>
            <a:r>
              <a:rPr lang="ru-RU" sz="2500" b="1" i="1" dirty="0" smtClean="0">
                <a:solidFill>
                  <a:schemeClr val="hlink"/>
                </a:solidFill>
                <a:effectLst>
                  <a:outerShdw blurRad="38100" dist="38100" dir="2700000" algn="tl">
                    <a:srgbClr val="000000"/>
                  </a:outerShdw>
                </a:effectLst>
                <a:latin typeface="Times New Roman" pitchFamily="18" charset="0"/>
              </a:rPr>
              <a:t>корреспондентами</a:t>
            </a:r>
            <a:r>
              <a:rPr lang="ru-RU" sz="2500" b="1" dirty="0" smtClean="0">
                <a:latin typeface="Times New Roman" pitchFamily="18" charset="0"/>
              </a:rPr>
              <a:t> или </a:t>
            </a:r>
            <a:r>
              <a:rPr lang="ru-RU" sz="2500" b="1" i="1" dirty="0" smtClean="0">
                <a:solidFill>
                  <a:schemeClr val="hlink"/>
                </a:solidFill>
                <a:effectLst>
                  <a:outerShdw blurRad="38100" dist="38100" dir="2700000" algn="tl">
                    <a:srgbClr val="000000"/>
                  </a:outerShdw>
                </a:effectLst>
                <a:latin typeface="Times New Roman" pitchFamily="18" charset="0"/>
              </a:rPr>
              <a:t>журналистами</a:t>
            </a:r>
            <a:r>
              <a:rPr lang="ru-RU" sz="2500" b="1" dirty="0" smtClean="0">
                <a:latin typeface="Times New Roman" pitchFamily="18" charset="0"/>
              </a:rPr>
              <a:t>. Все чаще вместо ручек и блокнотов они используют диктофоны и ноутбуки. Но помимо этого им по-прежнему приходится много говорить по телефону, следовать за машинами «скорой помощи» и пожарными машинами, лихорадочно писать репортажи.</a:t>
            </a:r>
          </a:p>
        </p:txBody>
      </p:sp>
      <p:sp>
        <p:nvSpPr>
          <p:cNvPr id="41988" name="WordArt 4" descr="Бумажный пакет"/>
          <p:cNvSpPr>
            <a:spLocks noChangeArrowheads="1" noChangeShapeType="1" noTextEdit="1"/>
          </p:cNvSpPr>
          <p:nvPr/>
        </p:nvSpPr>
        <p:spPr bwMode="auto">
          <a:xfrm>
            <a:off x="2339975" y="2636838"/>
            <a:ext cx="3960813" cy="863600"/>
          </a:xfrm>
          <a:prstGeom prst="rect">
            <a:avLst/>
          </a:prstGeom>
        </p:spPr>
        <p:txBody>
          <a:bodyPr wrap="none" fromWordArt="1">
            <a:prstTxWarp prst="textCascadeUp">
              <a:avLst>
                <a:gd name="adj" fmla="val 85301"/>
              </a:avLst>
            </a:prstTxWarp>
            <a:scene3d>
              <a:camera prst="legacyPerspectiveTopLeft">
                <a:rot lat="0" lon="20519984" rev="0"/>
              </a:camera>
              <a:lightRig rig="legacyHarsh3" dir="r"/>
            </a:scene3d>
            <a:sp3d extrusionH="430200" prstMaterial="legacyMatte">
              <a:extrusionClr>
                <a:srgbClr val="006600"/>
              </a:extrusionClr>
            </a:sp3d>
          </a:bodyPr>
          <a:lstStyle/>
          <a:p>
            <a:pPr algn="ctr"/>
            <a:r>
              <a:rPr lang="ru-RU" sz="3600" kern="10">
                <a:ln w="9525">
                  <a:round/>
                  <a:headEnd/>
                  <a:tailEnd/>
                </a:ln>
                <a:blipFill dpi="0" rotWithShape="0">
                  <a:blip r:embed="rId2"/>
                  <a:srcRect/>
                  <a:tile tx="0" ty="0" sx="100000" sy="100000" flip="none" algn="tl"/>
                </a:blipFill>
                <a:latin typeface="Arial"/>
                <a:cs typeface="Arial"/>
              </a:rPr>
              <a:t>журналист</a:t>
            </a:r>
          </a:p>
        </p:txBody>
      </p:sp>
      <p:sp>
        <p:nvSpPr>
          <p:cNvPr id="41990" name="Rectangle 6"/>
          <p:cNvSpPr>
            <a:spLocks noChangeArrowheads="1"/>
          </p:cNvSpPr>
          <p:nvPr/>
        </p:nvSpPr>
        <p:spPr bwMode="auto">
          <a:xfrm>
            <a:off x="107950" y="1989138"/>
            <a:ext cx="6696075" cy="488950"/>
          </a:xfrm>
          <a:prstGeom prst="rect">
            <a:avLst/>
          </a:prstGeom>
          <a:noFill/>
          <a:ln w="9525">
            <a:noFill/>
            <a:miter lim="800000"/>
            <a:headEnd/>
            <a:tailEnd/>
          </a:ln>
        </p:spPr>
        <p:txBody>
          <a:bodyPr>
            <a:spAutoFit/>
          </a:bodyPr>
          <a:lstStyle/>
          <a:p>
            <a:r>
              <a:rPr lang="ru-RU" sz="2600" b="1">
                <a:latin typeface="Times New Roman" pitchFamily="18" charset="0"/>
              </a:rPr>
              <a:t>Со всеми этими СМИ связана профессия –</a:t>
            </a:r>
          </a:p>
        </p:txBody>
      </p:sp>
      <p:pic>
        <p:nvPicPr>
          <p:cNvPr id="8197" name="Picture 3"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pic>
        <p:nvPicPr>
          <p:cNvPr id="8198" name="Picture 8" descr="1_65481"/>
          <p:cNvPicPr>
            <a:picLocks noChangeAspect="1" noChangeArrowheads="1"/>
          </p:cNvPicPr>
          <p:nvPr/>
        </p:nvPicPr>
        <p:blipFill>
          <a:blip r:embed="rId4"/>
          <a:srcRect/>
          <a:stretch>
            <a:fillRect/>
          </a:stretch>
        </p:blipFill>
        <p:spPr bwMode="auto">
          <a:xfrm>
            <a:off x="0" y="0"/>
            <a:ext cx="2555875" cy="1917700"/>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58125" y="43576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5" name="Управляющая кнопка: возврат 14">
            <a:hlinkClick r:id="rId5" action="ppaction://hlinksldjump" highlightClick="1"/>
          </p:cNvPr>
          <p:cNvSpPr/>
          <p:nvPr/>
        </p:nvSpPr>
        <p:spPr>
          <a:xfrm>
            <a:off x="7858125" y="5143500"/>
            <a:ext cx="857250" cy="571500"/>
          </a:xfrm>
          <a:prstGeom prst="actionButtonReturn">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41990">
                                            <p:txEl>
                                              <p:pRg st="0" end="0"/>
                                            </p:txEl>
                                          </p:spTgt>
                                        </p:tgtEl>
                                        <p:attrNameLst>
                                          <p:attrName>style.visibility</p:attrName>
                                        </p:attrNameLst>
                                      </p:cBhvr>
                                      <p:to>
                                        <p:strVal val="visible"/>
                                      </p:to>
                                    </p:set>
                                    <p:animEffect transition="in" filter="wipe(left)">
                                      <p:cBhvr>
                                        <p:cTn id="7" dur="500"/>
                                        <p:tgtEl>
                                          <p:spTgt spid="41990">
                                            <p:txEl>
                                              <p:pRg st="0" end="0"/>
                                            </p:txEl>
                                          </p:spTgt>
                                        </p:tgtEl>
                                      </p:cBhvr>
                                    </p:animEffect>
                                  </p:childTnLst>
                                </p:cTn>
                              </p:par>
                            </p:childTnLst>
                          </p:cTn>
                        </p:par>
                        <p:par>
                          <p:cTn id="8" fill="hold">
                            <p:stCondLst>
                              <p:cond delay="500"/>
                            </p:stCondLst>
                            <p:childTnLst>
                              <p:par>
                                <p:cTn id="9" presetID="31" presetClass="entr" presetSubtype="0" fill="hold" grpId="0" nodeType="afterEffect">
                                  <p:stCondLst>
                                    <p:cond delay="0"/>
                                  </p:stCondLst>
                                  <p:iterate type="lt">
                                    <p:tmPct val="5000"/>
                                  </p:iterate>
                                  <p:childTnLst>
                                    <p:set>
                                      <p:cBhvr>
                                        <p:cTn id="10" dur="1" fill="hold">
                                          <p:stCondLst>
                                            <p:cond delay="0"/>
                                          </p:stCondLst>
                                        </p:cTn>
                                        <p:tgtEl>
                                          <p:spTgt spid="41988"/>
                                        </p:tgtEl>
                                        <p:attrNameLst>
                                          <p:attrName>style.visibility</p:attrName>
                                        </p:attrNameLst>
                                      </p:cBhvr>
                                      <p:to>
                                        <p:strVal val="visible"/>
                                      </p:to>
                                    </p:set>
                                    <p:anim calcmode="lin" valueType="num">
                                      <p:cBhvr>
                                        <p:cTn id="11" dur="1000" fill="hold"/>
                                        <p:tgtEl>
                                          <p:spTgt spid="41988"/>
                                        </p:tgtEl>
                                        <p:attrNameLst>
                                          <p:attrName>ppt_w</p:attrName>
                                        </p:attrNameLst>
                                      </p:cBhvr>
                                      <p:tavLst>
                                        <p:tav tm="0">
                                          <p:val>
                                            <p:fltVal val="0"/>
                                          </p:val>
                                        </p:tav>
                                        <p:tav tm="100000">
                                          <p:val>
                                            <p:strVal val="#ppt_w"/>
                                          </p:val>
                                        </p:tav>
                                      </p:tavLst>
                                    </p:anim>
                                    <p:anim calcmode="lin" valueType="num">
                                      <p:cBhvr>
                                        <p:cTn id="12" dur="1000" fill="hold"/>
                                        <p:tgtEl>
                                          <p:spTgt spid="41988"/>
                                        </p:tgtEl>
                                        <p:attrNameLst>
                                          <p:attrName>ppt_h</p:attrName>
                                        </p:attrNameLst>
                                      </p:cBhvr>
                                      <p:tavLst>
                                        <p:tav tm="0">
                                          <p:val>
                                            <p:fltVal val="0"/>
                                          </p:val>
                                        </p:tav>
                                        <p:tav tm="100000">
                                          <p:val>
                                            <p:strVal val="#ppt_h"/>
                                          </p:val>
                                        </p:tav>
                                      </p:tavLst>
                                    </p:anim>
                                    <p:anim calcmode="lin" valueType="num">
                                      <p:cBhvr>
                                        <p:cTn id="13" dur="1000" fill="hold"/>
                                        <p:tgtEl>
                                          <p:spTgt spid="41988"/>
                                        </p:tgtEl>
                                        <p:attrNameLst>
                                          <p:attrName>style.rotation</p:attrName>
                                        </p:attrNameLst>
                                      </p:cBhvr>
                                      <p:tavLst>
                                        <p:tav tm="0">
                                          <p:val>
                                            <p:fltVal val="90"/>
                                          </p:val>
                                        </p:tav>
                                        <p:tav tm="100000">
                                          <p:val>
                                            <p:fltVal val="0"/>
                                          </p:val>
                                        </p:tav>
                                      </p:tavLst>
                                    </p:anim>
                                    <p:animEffect transition="in" filter="fade">
                                      <p:cBhvr>
                                        <p:cTn id="14" dur="1000"/>
                                        <p:tgtEl>
                                          <p:spTgt spid="41988"/>
                                        </p:tgtEl>
                                      </p:cBhvr>
                                    </p:animEffect>
                                  </p:childTnLst>
                                </p:cTn>
                              </p:par>
                            </p:childTnLst>
                          </p:cTn>
                        </p:par>
                        <p:par>
                          <p:cTn id="15" fill="hold">
                            <p:stCondLst>
                              <p:cond delay="1500"/>
                            </p:stCondLst>
                            <p:childTnLst>
                              <p:par>
                                <p:cTn id="16" presetID="29" presetClass="entr" presetSubtype="0" fill="hold" nodeType="afterEffect">
                                  <p:stCondLst>
                                    <p:cond delay="0"/>
                                  </p:stCondLst>
                                  <p:childTnLst>
                                    <p:set>
                                      <p:cBhvr>
                                        <p:cTn id="17" dur="1" fill="hold">
                                          <p:stCondLst>
                                            <p:cond delay="0"/>
                                          </p:stCondLst>
                                        </p:cTn>
                                        <p:tgtEl>
                                          <p:spTgt spid="41987">
                                            <p:txEl>
                                              <p:pRg st="0" end="0"/>
                                            </p:txEl>
                                          </p:spTgt>
                                        </p:tgtEl>
                                        <p:attrNameLst>
                                          <p:attrName>style.visibility</p:attrName>
                                        </p:attrNameLst>
                                      </p:cBhvr>
                                      <p:to>
                                        <p:strVal val="visible"/>
                                      </p:to>
                                    </p:set>
                                    <p:anim calcmode="lin" valueType="num">
                                      <p:cBhvr>
                                        <p:cTn id="18" dur="1000" fill="hold"/>
                                        <p:tgtEl>
                                          <p:spTgt spid="41987">
                                            <p:txEl>
                                              <p:pRg st="0" end="0"/>
                                            </p:txEl>
                                          </p:spTgt>
                                        </p:tgtEl>
                                        <p:attrNameLst>
                                          <p:attrName>ppt_x</p:attrName>
                                        </p:attrNameLst>
                                      </p:cBhvr>
                                      <p:tavLst>
                                        <p:tav tm="0">
                                          <p:val>
                                            <p:strVal val="#ppt_x-.2"/>
                                          </p:val>
                                        </p:tav>
                                        <p:tav tm="100000">
                                          <p:val>
                                            <p:strVal val="#ppt_x"/>
                                          </p:val>
                                        </p:tav>
                                      </p:tavLst>
                                    </p:anim>
                                    <p:anim calcmode="lin" valueType="num">
                                      <p:cBhvr>
                                        <p:cTn id="19" dur="1000" fill="hold"/>
                                        <p:tgtEl>
                                          <p:spTgt spid="4198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0" dur="1000"/>
                                        <p:tgtEl>
                                          <p:spTgt spid="4198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idx="1"/>
          </p:nvPr>
        </p:nvSpPr>
        <p:spPr>
          <a:xfrm>
            <a:off x="107950" y="2060575"/>
            <a:ext cx="6807200" cy="4597400"/>
          </a:xfrm>
        </p:spPr>
        <p:txBody>
          <a:bodyPr/>
          <a:lstStyle/>
          <a:p>
            <a:pPr marL="0" indent="442913" algn="just" eaLnBrk="1" hangingPunct="1">
              <a:buFontTx/>
              <a:buNone/>
              <a:defRPr/>
            </a:pPr>
            <a:r>
              <a:rPr lang="ru-RU" sz="3200" b="1" i="1" dirty="0" smtClean="0">
                <a:solidFill>
                  <a:srgbClr val="FFFF00"/>
                </a:solidFill>
                <a:effectLst>
                  <a:outerShdw blurRad="38100" dist="38100" dir="2700000" algn="tl">
                    <a:srgbClr val="000000"/>
                  </a:outerShdw>
                </a:effectLst>
                <a:latin typeface="Times New Roman" pitchFamily="18" charset="0"/>
              </a:rPr>
              <a:t>Журналист</a:t>
            </a:r>
            <a:r>
              <a:rPr lang="ru-RU" sz="3200" b="1" dirty="0" smtClean="0">
                <a:solidFill>
                  <a:srgbClr val="C6F3DC"/>
                </a:solidFill>
                <a:latin typeface="Times New Roman" pitchFamily="18" charset="0"/>
              </a:rPr>
              <a:t> </a:t>
            </a:r>
            <a:r>
              <a:rPr lang="ru-RU" sz="3200" b="1" dirty="0" smtClean="0">
                <a:latin typeface="Times New Roman" pitchFamily="18" charset="0"/>
              </a:rPr>
              <a:t>(от фр.</a:t>
            </a:r>
            <a:r>
              <a:rPr lang="ru-RU" sz="3200" b="1" dirty="0" smtClean="0">
                <a:solidFill>
                  <a:srgbClr val="C6F3DC"/>
                </a:solidFill>
                <a:latin typeface="Times New Roman" pitchFamily="18" charset="0"/>
              </a:rPr>
              <a:t> </a:t>
            </a:r>
            <a:r>
              <a:rPr lang="ru-RU" sz="3200" b="1" i="1" dirty="0" err="1" smtClean="0">
                <a:solidFill>
                  <a:srgbClr val="53DC97"/>
                </a:solidFill>
                <a:latin typeface="Times New Roman" pitchFamily="18" charset="0"/>
              </a:rPr>
              <a:t>journal</a:t>
            </a:r>
            <a:r>
              <a:rPr lang="ru-RU" sz="3200" b="1" dirty="0" smtClean="0">
                <a:solidFill>
                  <a:srgbClr val="C6F3DC"/>
                </a:solidFill>
                <a:latin typeface="Times New Roman" pitchFamily="18" charset="0"/>
              </a:rPr>
              <a:t> – </a:t>
            </a:r>
            <a:r>
              <a:rPr lang="ru-RU" sz="3200" b="1" dirty="0" smtClean="0">
                <a:latin typeface="Times New Roman" pitchFamily="18" charset="0"/>
              </a:rPr>
              <a:t>дневник,</a:t>
            </a:r>
            <a:r>
              <a:rPr lang="ru-RU" sz="3200" b="1" dirty="0" smtClean="0">
                <a:solidFill>
                  <a:srgbClr val="C6F3DC"/>
                </a:solidFill>
                <a:latin typeface="Times New Roman" pitchFamily="18" charset="0"/>
              </a:rPr>
              <a:t> </a:t>
            </a:r>
            <a:r>
              <a:rPr lang="ru-RU" sz="3200" b="1" i="1" dirty="0" err="1" smtClean="0">
                <a:solidFill>
                  <a:srgbClr val="53DC97"/>
                </a:solidFill>
                <a:latin typeface="Times New Roman" pitchFamily="18" charset="0"/>
              </a:rPr>
              <a:t>jour</a:t>
            </a:r>
            <a:r>
              <a:rPr lang="ru-RU" sz="3200" b="1" i="1" dirty="0" smtClean="0">
                <a:solidFill>
                  <a:srgbClr val="C6F3DC"/>
                </a:solidFill>
                <a:latin typeface="Times New Roman" pitchFamily="18" charset="0"/>
              </a:rPr>
              <a:t> </a:t>
            </a:r>
            <a:r>
              <a:rPr lang="ru-RU" sz="3200" b="1" dirty="0" smtClean="0">
                <a:latin typeface="Times New Roman" pitchFamily="18" charset="0"/>
              </a:rPr>
              <a:t>– день; восходит к лат. </a:t>
            </a:r>
            <a:r>
              <a:rPr lang="ru-RU" sz="3200" b="1" i="1" dirty="0" err="1" smtClean="0">
                <a:solidFill>
                  <a:schemeClr val="folHlink"/>
                </a:solidFill>
                <a:latin typeface="Times New Roman" pitchFamily="18" charset="0"/>
              </a:rPr>
              <a:t>diurna</a:t>
            </a:r>
            <a:r>
              <a:rPr lang="ru-RU" sz="3200" b="1" i="1" dirty="0" smtClean="0">
                <a:latin typeface="Times New Roman" pitchFamily="18" charset="0"/>
              </a:rPr>
              <a:t> </a:t>
            </a:r>
            <a:r>
              <a:rPr lang="ru-RU" sz="3200" b="1" dirty="0" smtClean="0">
                <a:latin typeface="Times New Roman" pitchFamily="18" charset="0"/>
              </a:rPr>
              <a:t>– ежедневный) – сотрудник периодического издания, обязанности которого состоят в том, чтобы оперативно собрать, обработать, грамотно и доступно изложить актуальную информацию.</a:t>
            </a:r>
            <a:r>
              <a:rPr lang="ru-RU" sz="3200" b="1" dirty="0" smtClean="0">
                <a:solidFill>
                  <a:srgbClr val="C6F3DC"/>
                </a:solidFill>
                <a:latin typeface="Century Schoolbook" pitchFamily="18" charset="0"/>
              </a:rPr>
              <a:t> </a:t>
            </a:r>
          </a:p>
        </p:txBody>
      </p:sp>
      <p:pic>
        <p:nvPicPr>
          <p:cNvPr id="9219" name="Picture 3" descr="115"/>
          <p:cNvPicPr>
            <a:picLocks noChangeAspect="1" noChangeArrowheads="1" noCrop="1"/>
          </p:cNvPicPr>
          <p:nvPr/>
        </p:nvPicPr>
        <p:blipFill>
          <a:blip r:embed="rId2"/>
          <a:srcRect/>
          <a:stretch>
            <a:fillRect/>
          </a:stretch>
        </p:blipFill>
        <p:spPr bwMode="auto">
          <a:xfrm>
            <a:off x="6372225" y="71438"/>
            <a:ext cx="2111375" cy="2111375"/>
          </a:xfrm>
          <a:prstGeom prst="rect">
            <a:avLst/>
          </a:prstGeom>
          <a:noFill/>
          <a:ln w="9525">
            <a:noFill/>
            <a:miter lim="800000"/>
            <a:headEnd/>
            <a:tailEnd/>
          </a:ln>
        </p:spPr>
      </p:pic>
      <p:pic>
        <p:nvPicPr>
          <p:cNvPr id="17412" name="Picture 4" descr="journalism"/>
          <p:cNvPicPr>
            <a:picLocks noChangeAspect="1" noChangeArrowheads="1"/>
          </p:cNvPicPr>
          <p:nvPr/>
        </p:nvPicPr>
        <p:blipFill>
          <a:blip r:embed="rId3"/>
          <a:srcRect/>
          <a:stretch>
            <a:fillRect/>
          </a:stretch>
        </p:blipFill>
        <p:spPr bwMode="auto">
          <a:xfrm>
            <a:off x="1468438" y="1628775"/>
            <a:ext cx="3841750" cy="45370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85113" y="5084763"/>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7412"/>
                                        </p:tgtEl>
                                        <p:attrNameLst>
                                          <p:attrName>style.visibility</p:attrName>
                                        </p:attrNameLst>
                                      </p:cBhvr>
                                      <p:to>
                                        <p:strVal val="visible"/>
                                      </p:to>
                                    </p:set>
                                    <p:anim calcmode="lin" valueType="num">
                                      <p:cBhvr>
                                        <p:cTn id="7" dur="500" decel="50000" fill="hold">
                                          <p:stCondLst>
                                            <p:cond delay="0"/>
                                          </p:stCondLst>
                                        </p:cTn>
                                        <p:tgtEl>
                                          <p:spTgt spid="1741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741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7412"/>
                                        </p:tgtEl>
                                        <p:attrNameLst>
                                          <p:attrName>ppt_w</p:attrName>
                                        </p:attrNameLst>
                                      </p:cBhvr>
                                      <p:tavLst>
                                        <p:tav tm="0">
                                          <p:val>
                                            <p:strVal val="#ppt_w*.05"/>
                                          </p:val>
                                        </p:tav>
                                        <p:tav tm="100000">
                                          <p:val>
                                            <p:strVal val="#ppt_w"/>
                                          </p:val>
                                        </p:tav>
                                      </p:tavLst>
                                    </p:anim>
                                    <p:anim calcmode="lin" valueType="num">
                                      <p:cBhvr>
                                        <p:cTn id="10" dur="1000" fill="hold"/>
                                        <p:tgtEl>
                                          <p:spTgt spid="1741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741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741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741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7412"/>
                                        </p:tgtEl>
                                      </p:cBhvr>
                                    </p:animEffect>
                                  </p:childTnLst>
                                </p:cTn>
                              </p:par>
                            </p:childTnLst>
                          </p:cTn>
                        </p:par>
                        <p:par>
                          <p:cTn id="15" fill="hold">
                            <p:stCondLst>
                              <p:cond delay="1000"/>
                            </p:stCondLst>
                            <p:childTnLst>
                              <p:par>
                                <p:cTn id="16" presetID="6" presetClass="emph" presetSubtype="0" fill="hold" nodeType="afterEffect">
                                  <p:stCondLst>
                                    <p:cond delay="0"/>
                                  </p:stCondLst>
                                  <p:childTnLst>
                                    <p:animScale>
                                      <p:cBhvr>
                                        <p:cTn id="17" dur="2000" fill="hold"/>
                                        <p:tgtEl>
                                          <p:spTgt spid="17412"/>
                                        </p:tgtEl>
                                      </p:cBhvr>
                                      <p:by x="70000" y="70000"/>
                                    </p:animScale>
                                  </p:childTnLst>
                                </p:cTn>
                              </p:par>
                            </p:childTnLst>
                          </p:cTn>
                        </p:par>
                        <p:par>
                          <p:cTn id="18" fill="hold">
                            <p:stCondLst>
                              <p:cond delay="3000"/>
                            </p:stCondLst>
                            <p:childTnLst>
                              <p:par>
                                <p:cTn id="19" presetID="56" presetClass="path" presetSubtype="0" accel="50000" decel="50000" fill="hold" nodeType="afterEffect">
                                  <p:stCondLst>
                                    <p:cond delay="0"/>
                                  </p:stCondLst>
                                  <p:childTnLst>
                                    <p:animMotion origin="layout" path="M 1.66667E-6 -1.11111E-6 L 0.49132 -0.35486 " pathEditMode="relative" rAng="0" ptsTypes="AA">
                                      <p:cBhvr>
                                        <p:cTn id="20" dur="2000" fill="hold"/>
                                        <p:tgtEl>
                                          <p:spTgt spid="17412"/>
                                        </p:tgtEl>
                                        <p:attrNameLst>
                                          <p:attrName>ppt_x</p:attrName>
                                          <p:attrName>ppt_y</p:attrName>
                                        </p:attrNameLst>
                                      </p:cBhvr>
                                      <p:rCtr x="246" y="-178"/>
                                    </p:animMotion>
                                  </p:childTnLst>
                                </p:cTn>
                              </p:par>
                              <p:par>
                                <p:cTn id="21" presetID="25" presetClass="entr" presetSubtype="0" fill="hold" nodeType="withEffect">
                                  <p:stCondLst>
                                    <p:cond delay="0"/>
                                  </p:stCondLst>
                                  <p:childTnLst>
                                    <p:set>
                                      <p:cBhvr>
                                        <p:cTn id="22" dur="1" fill="hold">
                                          <p:stCondLst>
                                            <p:cond delay="0"/>
                                          </p:stCondLst>
                                        </p:cTn>
                                        <p:tgtEl>
                                          <p:spTgt spid="17409">
                                            <p:txEl>
                                              <p:pRg st="0" end="0"/>
                                            </p:txEl>
                                          </p:spTgt>
                                        </p:tgtEl>
                                        <p:attrNameLst>
                                          <p:attrName>style.visibility</p:attrName>
                                        </p:attrNameLst>
                                      </p:cBhvr>
                                      <p:to>
                                        <p:strVal val="visible"/>
                                      </p:to>
                                    </p:set>
                                    <p:anim calcmode="lin" valueType="num">
                                      <p:cBhvr>
                                        <p:cTn id="23" dur="500" decel="50000" fill="hold">
                                          <p:stCondLst>
                                            <p:cond delay="0"/>
                                          </p:stCondLst>
                                        </p:cTn>
                                        <p:tgtEl>
                                          <p:spTgt spid="17409">
                                            <p:txEl>
                                              <p:pRg st="0" end="0"/>
                                            </p:txEl>
                                          </p:spTgt>
                                        </p:tgtEl>
                                        <p:attrNameLst>
                                          <p:attrName>style.rotation</p:attrName>
                                        </p:attrNameLst>
                                      </p:cBhvr>
                                      <p:tavLst>
                                        <p:tav tm="0">
                                          <p:val>
                                            <p:fltVal val="-90"/>
                                          </p:val>
                                        </p:tav>
                                        <p:tav tm="100000">
                                          <p:val>
                                            <p:fltVal val="0"/>
                                          </p:val>
                                        </p:tav>
                                      </p:tavLst>
                                    </p:anim>
                                    <p:anim calcmode="lin" valueType="num">
                                      <p:cBhvr>
                                        <p:cTn id="24" dur="500" decel="50000" fill="hold">
                                          <p:stCondLst>
                                            <p:cond delay="0"/>
                                          </p:stCondLst>
                                        </p:cTn>
                                        <p:tgtEl>
                                          <p:spTgt spid="17409">
                                            <p:txEl>
                                              <p:pRg st="0" end="0"/>
                                            </p:txEl>
                                          </p:spTgt>
                                        </p:tgtEl>
                                        <p:attrNameLst>
                                          <p:attrName>ppt_w</p:attrName>
                                        </p:attrNameLst>
                                      </p:cBhvr>
                                      <p:tavLst>
                                        <p:tav tm="0">
                                          <p:val>
                                            <p:strVal val="#ppt_w"/>
                                          </p:val>
                                        </p:tav>
                                        <p:tav tm="100000">
                                          <p:val>
                                            <p:strVal val="#ppt_w*.05"/>
                                          </p:val>
                                        </p:tav>
                                      </p:tavLst>
                                    </p:anim>
                                    <p:anim calcmode="lin" valueType="num">
                                      <p:cBhvr>
                                        <p:cTn id="25" dur="500" accel="50000" fill="hold">
                                          <p:stCondLst>
                                            <p:cond delay="500"/>
                                          </p:stCondLst>
                                        </p:cTn>
                                        <p:tgtEl>
                                          <p:spTgt spid="17409">
                                            <p:txEl>
                                              <p:pRg st="0" end="0"/>
                                            </p:txEl>
                                          </p:spTgt>
                                        </p:tgtEl>
                                        <p:attrNameLst>
                                          <p:attrName>ppt_w</p:attrName>
                                        </p:attrNameLst>
                                      </p:cBhvr>
                                      <p:tavLst>
                                        <p:tav tm="0">
                                          <p:val>
                                            <p:strVal val="#ppt_w*.05"/>
                                          </p:val>
                                        </p:tav>
                                        <p:tav tm="100000">
                                          <p:val>
                                            <p:strVal val="#ppt_w"/>
                                          </p:val>
                                        </p:tav>
                                      </p:tavLst>
                                    </p:anim>
                                    <p:anim calcmode="lin" valueType="num">
                                      <p:cBhvr>
                                        <p:cTn id="26" dur="1000" fill="hold"/>
                                        <p:tgtEl>
                                          <p:spTgt spid="17409">
                                            <p:txEl>
                                              <p:pRg st="0" end="0"/>
                                            </p:txEl>
                                          </p:spTgt>
                                        </p:tgtEl>
                                        <p:attrNameLst>
                                          <p:attrName>ppt_h</p:attrName>
                                        </p:attrNameLst>
                                      </p:cBhvr>
                                      <p:tavLst>
                                        <p:tav tm="0">
                                          <p:val>
                                            <p:strVal val="#ppt_h"/>
                                          </p:val>
                                        </p:tav>
                                        <p:tav tm="100000">
                                          <p:val>
                                            <p:strVal val="#ppt_h"/>
                                          </p:val>
                                        </p:tav>
                                      </p:tavLst>
                                    </p:anim>
                                    <p:anim calcmode="lin" valueType="num">
                                      <p:cBhvr>
                                        <p:cTn id="27" dur="500" decel="50000" fill="hold">
                                          <p:stCondLst>
                                            <p:cond delay="0"/>
                                          </p:stCondLst>
                                        </p:cTn>
                                        <p:tgtEl>
                                          <p:spTgt spid="17409">
                                            <p:txEl>
                                              <p:pRg st="0" end="0"/>
                                            </p:txEl>
                                          </p:spTgt>
                                        </p:tgtEl>
                                        <p:attrNameLst>
                                          <p:attrName>ppt_x</p:attrName>
                                        </p:attrNameLst>
                                      </p:cBhvr>
                                      <p:tavLst>
                                        <p:tav tm="0">
                                          <p:val>
                                            <p:strVal val="#ppt_x+.4"/>
                                          </p:val>
                                        </p:tav>
                                        <p:tav tm="100000">
                                          <p:val>
                                            <p:strVal val="#ppt_x"/>
                                          </p:val>
                                        </p:tav>
                                      </p:tavLst>
                                    </p:anim>
                                    <p:anim calcmode="lin" valueType="num">
                                      <p:cBhvr>
                                        <p:cTn id="28" dur="500" decel="50000" fill="hold">
                                          <p:stCondLst>
                                            <p:cond delay="0"/>
                                          </p:stCondLst>
                                        </p:cTn>
                                        <p:tgtEl>
                                          <p:spTgt spid="17409">
                                            <p:txEl>
                                              <p:pRg st="0" end="0"/>
                                            </p:txEl>
                                          </p:spTgt>
                                        </p:tgtEl>
                                        <p:attrNameLst>
                                          <p:attrName>ppt_y</p:attrName>
                                        </p:attrNameLst>
                                      </p:cBhvr>
                                      <p:tavLst>
                                        <p:tav tm="0">
                                          <p:val>
                                            <p:strVal val="#ppt_y-.2"/>
                                          </p:val>
                                        </p:tav>
                                        <p:tav tm="100000">
                                          <p:val>
                                            <p:strVal val="#ppt_y+.1"/>
                                          </p:val>
                                        </p:tav>
                                      </p:tavLst>
                                    </p:anim>
                                    <p:anim calcmode="lin" valueType="num">
                                      <p:cBhvr>
                                        <p:cTn id="29" dur="500" accel="50000" fill="hold">
                                          <p:stCondLst>
                                            <p:cond delay="500"/>
                                          </p:stCondLst>
                                        </p:cTn>
                                        <p:tgtEl>
                                          <p:spTgt spid="17409">
                                            <p:txEl>
                                              <p:pRg st="0" end="0"/>
                                            </p:txEl>
                                          </p:spTgt>
                                        </p:tgtEl>
                                        <p:attrNameLst>
                                          <p:attrName>ppt_y</p:attrName>
                                        </p:attrNameLst>
                                      </p:cBhvr>
                                      <p:tavLst>
                                        <p:tav tm="0">
                                          <p:val>
                                            <p:strVal val="#ppt_y+.1"/>
                                          </p:val>
                                        </p:tav>
                                        <p:tav tm="100000">
                                          <p:val>
                                            <p:strVal val="#ppt_y"/>
                                          </p:val>
                                        </p:tav>
                                      </p:tavLst>
                                    </p:anim>
                                    <p:animEffect transition="in" filter="fade">
                                      <p:cBhvr>
                                        <p:cTn id="30" dur="1000" decel="50000">
                                          <p:stCondLst>
                                            <p:cond delay="0"/>
                                          </p:stCondLst>
                                        </p:cTn>
                                        <p:tgtEl>
                                          <p:spTgt spid="174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5"/>
          <p:cNvSpPr>
            <a:spLocks noGrp="1" noChangeArrowheads="1"/>
          </p:cNvSpPr>
          <p:nvPr>
            <p:ph type="body" idx="1"/>
          </p:nvPr>
        </p:nvSpPr>
        <p:spPr>
          <a:xfrm>
            <a:off x="285750" y="2143125"/>
            <a:ext cx="6643688" cy="4714875"/>
          </a:xfrm>
        </p:spPr>
        <p:txBody>
          <a:bodyPr/>
          <a:lstStyle/>
          <a:p>
            <a:pPr marL="0" indent="176213" algn="just" eaLnBrk="1" hangingPunct="1">
              <a:buFontTx/>
              <a:buNone/>
            </a:pPr>
            <a:r>
              <a:rPr lang="ru-RU" sz="2600" b="1" smtClean="0">
                <a:latin typeface="Times New Roman" pitchFamily="18" charset="0"/>
                <a:cs typeface="Times New Roman" pitchFamily="18" charset="0"/>
              </a:rPr>
              <a:t>Журналисту приходится работать с различной информацией, в том числе и тревожной. Журналист сталкивается со многими людскими несчастиями, с чужим горем и естественно, все это закрадывается ему в душу. Конечно, не каждого журналиста все это будет волновать. Но можно ли назвать такого журналиста профессионалом? Ответ более чем очевиден: "Нельзя".</a:t>
            </a:r>
            <a:endParaRPr lang="uk-UA" smtClean="0"/>
          </a:p>
        </p:txBody>
      </p:sp>
      <p:pic>
        <p:nvPicPr>
          <p:cNvPr id="18434" name="Picture 6" descr="H:\журналистика\6.jpg"/>
          <p:cNvPicPr>
            <a:picLocks noChangeAspect="1" noChangeArrowheads="1"/>
          </p:cNvPicPr>
          <p:nvPr/>
        </p:nvPicPr>
        <p:blipFill>
          <a:blip r:embed="rId2"/>
          <a:srcRect/>
          <a:stretch>
            <a:fillRect/>
          </a:stretch>
        </p:blipFill>
        <p:spPr bwMode="auto">
          <a:xfrm>
            <a:off x="1476375" y="2492375"/>
            <a:ext cx="4643438" cy="3081338"/>
          </a:xfrm>
          <a:prstGeom prst="rect">
            <a:avLst/>
          </a:prstGeom>
          <a:noFill/>
          <a:ln w="9525">
            <a:noFill/>
            <a:miter lim="800000"/>
            <a:headEnd/>
            <a:tailEnd/>
          </a:ln>
        </p:spPr>
      </p:pic>
      <p:pic>
        <p:nvPicPr>
          <p:cNvPr id="10244" name="Picture 4"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85113" y="51577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p:cTn id="7" dur="500" decel="50000" fill="hold">
                                          <p:stCondLst>
                                            <p:cond delay="0"/>
                                          </p:stCondLst>
                                        </p:cTn>
                                        <p:tgtEl>
                                          <p:spTgt spid="1843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843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8434"/>
                                        </p:tgtEl>
                                        <p:attrNameLst>
                                          <p:attrName>ppt_w</p:attrName>
                                        </p:attrNameLst>
                                      </p:cBhvr>
                                      <p:tavLst>
                                        <p:tav tm="0">
                                          <p:val>
                                            <p:strVal val="#ppt_w*.05"/>
                                          </p:val>
                                        </p:tav>
                                        <p:tav tm="100000">
                                          <p:val>
                                            <p:strVal val="#ppt_w"/>
                                          </p:val>
                                        </p:tav>
                                      </p:tavLst>
                                    </p:anim>
                                    <p:anim calcmode="lin" valueType="num">
                                      <p:cBhvr>
                                        <p:cTn id="10" dur="1000" fill="hold"/>
                                        <p:tgtEl>
                                          <p:spTgt spid="1843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843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843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843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8434"/>
                                        </p:tgtEl>
                                      </p:cBhvr>
                                    </p:animEffect>
                                  </p:childTnLst>
                                </p:cTn>
                              </p:par>
                            </p:childTnLst>
                          </p:cTn>
                        </p:par>
                        <p:par>
                          <p:cTn id="15" fill="hold">
                            <p:stCondLst>
                              <p:cond delay="1000"/>
                            </p:stCondLst>
                            <p:childTnLst>
                              <p:par>
                                <p:cTn id="16" presetID="6" presetClass="emph" presetSubtype="0" fill="hold" nodeType="afterEffect">
                                  <p:stCondLst>
                                    <p:cond delay="0"/>
                                  </p:stCondLst>
                                  <p:childTnLst>
                                    <p:animScale>
                                      <p:cBhvr>
                                        <p:cTn id="17" dur="1000" fill="hold"/>
                                        <p:tgtEl>
                                          <p:spTgt spid="18434"/>
                                        </p:tgtEl>
                                      </p:cBhvr>
                                      <p:by x="65000" y="65000"/>
                                    </p:animScale>
                                  </p:childTnLst>
                                </p:cTn>
                              </p:par>
                            </p:childTnLst>
                          </p:cTn>
                        </p:par>
                        <p:par>
                          <p:cTn id="18" fill="hold">
                            <p:stCondLst>
                              <p:cond delay="2000"/>
                            </p:stCondLst>
                            <p:childTnLst>
                              <p:par>
                                <p:cTn id="19" presetID="35" presetClass="path" presetSubtype="0" accel="50000" decel="50000" fill="hold" nodeType="afterEffect">
                                  <p:stCondLst>
                                    <p:cond delay="0"/>
                                  </p:stCondLst>
                                  <p:childTnLst>
                                    <p:animMotion origin="layout" path="M 2.22222E-6 -2.96296E-6 L -0.25382 -0.4449 " pathEditMode="relative" rAng="0" ptsTypes="AA">
                                      <p:cBhvr>
                                        <p:cTn id="20" dur="2000" fill="hold"/>
                                        <p:tgtEl>
                                          <p:spTgt spid="18434"/>
                                        </p:tgtEl>
                                        <p:attrNameLst>
                                          <p:attrName>ppt_x</p:attrName>
                                          <p:attrName>ppt_y</p:attrName>
                                        </p:attrNameLst>
                                      </p:cBhvr>
                                      <p:rCtr x="-127" y="-222"/>
                                    </p:animMotion>
                                  </p:childTnLst>
                                </p:cTn>
                              </p:par>
                            </p:childTnLst>
                          </p:cTn>
                        </p:par>
                        <p:par>
                          <p:cTn id="21" fill="hold">
                            <p:stCondLst>
                              <p:cond delay="4000"/>
                            </p:stCondLst>
                            <p:childTnLst>
                              <p:par>
                                <p:cTn id="22" presetID="25" presetClass="entr" presetSubtype="0" fill="hold" nodeType="afterEffect">
                                  <p:stCondLst>
                                    <p:cond delay="0"/>
                                  </p:stCondLst>
                                  <p:childTnLst>
                                    <p:set>
                                      <p:cBhvr>
                                        <p:cTn id="23" dur="1" fill="hold">
                                          <p:stCondLst>
                                            <p:cond delay="0"/>
                                          </p:stCondLst>
                                        </p:cTn>
                                        <p:tgtEl>
                                          <p:spTgt spid="18433">
                                            <p:txEl>
                                              <p:pRg st="0" end="0"/>
                                            </p:txEl>
                                          </p:spTgt>
                                        </p:tgtEl>
                                        <p:attrNameLst>
                                          <p:attrName>style.visibility</p:attrName>
                                        </p:attrNameLst>
                                      </p:cBhvr>
                                      <p:to>
                                        <p:strVal val="visible"/>
                                      </p:to>
                                    </p:set>
                                    <p:anim calcmode="lin" valueType="num">
                                      <p:cBhvr>
                                        <p:cTn id="24" dur="500" decel="50000" fill="hold">
                                          <p:stCondLst>
                                            <p:cond delay="0"/>
                                          </p:stCondLst>
                                        </p:cTn>
                                        <p:tgtEl>
                                          <p:spTgt spid="18433">
                                            <p:txEl>
                                              <p:pRg st="0" end="0"/>
                                            </p:txEl>
                                          </p:spTgt>
                                        </p:tgtEl>
                                        <p:attrNameLst>
                                          <p:attrName>style.rotation</p:attrName>
                                        </p:attrNameLst>
                                      </p:cBhvr>
                                      <p:tavLst>
                                        <p:tav tm="0">
                                          <p:val>
                                            <p:fltVal val="-90"/>
                                          </p:val>
                                        </p:tav>
                                        <p:tav tm="100000">
                                          <p:val>
                                            <p:fltVal val="0"/>
                                          </p:val>
                                        </p:tav>
                                      </p:tavLst>
                                    </p:anim>
                                    <p:anim calcmode="lin" valueType="num">
                                      <p:cBhvr>
                                        <p:cTn id="25" dur="500" decel="50000" fill="hold">
                                          <p:stCondLst>
                                            <p:cond delay="0"/>
                                          </p:stCondLst>
                                        </p:cTn>
                                        <p:tgtEl>
                                          <p:spTgt spid="18433">
                                            <p:txEl>
                                              <p:pRg st="0" end="0"/>
                                            </p:txEl>
                                          </p:spTgt>
                                        </p:tgtEl>
                                        <p:attrNameLst>
                                          <p:attrName>ppt_w</p:attrName>
                                        </p:attrNameLst>
                                      </p:cBhvr>
                                      <p:tavLst>
                                        <p:tav tm="0">
                                          <p:val>
                                            <p:strVal val="#ppt_w"/>
                                          </p:val>
                                        </p:tav>
                                        <p:tav tm="100000">
                                          <p:val>
                                            <p:strVal val="#ppt_w*.05"/>
                                          </p:val>
                                        </p:tav>
                                      </p:tavLst>
                                    </p:anim>
                                    <p:anim calcmode="lin" valueType="num">
                                      <p:cBhvr>
                                        <p:cTn id="26" dur="500" accel="50000" fill="hold">
                                          <p:stCondLst>
                                            <p:cond delay="500"/>
                                          </p:stCondLst>
                                        </p:cTn>
                                        <p:tgtEl>
                                          <p:spTgt spid="18433">
                                            <p:txEl>
                                              <p:pRg st="0" end="0"/>
                                            </p:txEl>
                                          </p:spTgt>
                                        </p:tgtEl>
                                        <p:attrNameLst>
                                          <p:attrName>ppt_w</p:attrName>
                                        </p:attrNameLst>
                                      </p:cBhvr>
                                      <p:tavLst>
                                        <p:tav tm="0">
                                          <p:val>
                                            <p:strVal val="#ppt_w*.05"/>
                                          </p:val>
                                        </p:tav>
                                        <p:tav tm="100000">
                                          <p:val>
                                            <p:strVal val="#ppt_w"/>
                                          </p:val>
                                        </p:tav>
                                      </p:tavLst>
                                    </p:anim>
                                    <p:anim calcmode="lin" valueType="num">
                                      <p:cBhvr>
                                        <p:cTn id="27" dur="1000" fill="hold"/>
                                        <p:tgtEl>
                                          <p:spTgt spid="18433">
                                            <p:txEl>
                                              <p:pRg st="0" end="0"/>
                                            </p:txEl>
                                          </p:spTgt>
                                        </p:tgtEl>
                                        <p:attrNameLst>
                                          <p:attrName>ppt_h</p:attrName>
                                        </p:attrNameLst>
                                      </p:cBhvr>
                                      <p:tavLst>
                                        <p:tav tm="0">
                                          <p:val>
                                            <p:strVal val="#ppt_h"/>
                                          </p:val>
                                        </p:tav>
                                        <p:tav tm="100000">
                                          <p:val>
                                            <p:strVal val="#ppt_h"/>
                                          </p:val>
                                        </p:tav>
                                      </p:tavLst>
                                    </p:anim>
                                    <p:anim calcmode="lin" valueType="num">
                                      <p:cBhvr>
                                        <p:cTn id="28" dur="500" decel="50000" fill="hold">
                                          <p:stCondLst>
                                            <p:cond delay="0"/>
                                          </p:stCondLst>
                                        </p:cTn>
                                        <p:tgtEl>
                                          <p:spTgt spid="18433">
                                            <p:txEl>
                                              <p:pRg st="0" end="0"/>
                                            </p:txEl>
                                          </p:spTgt>
                                        </p:tgtEl>
                                        <p:attrNameLst>
                                          <p:attrName>ppt_x</p:attrName>
                                        </p:attrNameLst>
                                      </p:cBhvr>
                                      <p:tavLst>
                                        <p:tav tm="0">
                                          <p:val>
                                            <p:strVal val="#ppt_x+.4"/>
                                          </p:val>
                                        </p:tav>
                                        <p:tav tm="100000">
                                          <p:val>
                                            <p:strVal val="#ppt_x"/>
                                          </p:val>
                                        </p:tav>
                                      </p:tavLst>
                                    </p:anim>
                                    <p:anim calcmode="lin" valueType="num">
                                      <p:cBhvr>
                                        <p:cTn id="29" dur="500" decel="50000" fill="hold">
                                          <p:stCondLst>
                                            <p:cond delay="0"/>
                                          </p:stCondLst>
                                        </p:cTn>
                                        <p:tgtEl>
                                          <p:spTgt spid="18433">
                                            <p:txEl>
                                              <p:pRg st="0" end="0"/>
                                            </p:txEl>
                                          </p:spTgt>
                                        </p:tgtEl>
                                        <p:attrNameLst>
                                          <p:attrName>ppt_y</p:attrName>
                                        </p:attrNameLst>
                                      </p:cBhvr>
                                      <p:tavLst>
                                        <p:tav tm="0">
                                          <p:val>
                                            <p:strVal val="#ppt_y-.2"/>
                                          </p:val>
                                        </p:tav>
                                        <p:tav tm="100000">
                                          <p:val>
                                            <p:strVal val="#ppt_y+.1"/>
                                          </p:val>
                                        </p:tav>
                                      </p:tavLst>
                                    </p:anim>
                                    <p:anim calcmode="lin" valueType="num">
                                      <p:cBhvr>
                                        <p:cTn id="30" dur="500" accel="50000" fill="hold">
                                          <p:stCondLst>
                                            <p:cond delay="500"/>
                                          </p:stCondLst>
                                        </p:cTn>
                                        <p:tgtEl>
                                          <p:spTgt spid="18433">
                                            <p:txEl>
                                              <p:pRg st="0" end="0"/>
                                            </p:txEl>
                                          </p:spTgt>
                                        </p:tgtEl>
                                        <p:attrNameLst>
                                          <p:attrName>ppt_y</p:attrName>
                                        </p:attrNameLst>
                                      </p:cBhvr>
                                      <p:tavLst>
                                        <p:tav tm="0">
                                          <p:val>
                                            <p:strVal val="#ppt_y+.1"/>
                                          </p:val>
                                        </p:tav>
                                        <p:tav tm="100000">
                                          <p:val>
                                            <p:strVal val="#ppt_y"/>
                                          </p:val>
                                        </p:tav>
                                      </p:tavLst>
                                    </p:anim>
                                    <p:animEffect transition="in" filter="fade">
                                      <p:cBhvr>
                                        <p:cTn id="31" dur="1000" decel="50000">
                                          <p:stCondLst>
                                            <p:cond delay="0"/>
                                          </p:stCondLst>
                                        </p:cTn>
                                        <p:tgtEl>
                                          <p:spTgt spid="184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2"/>
          <p:cNvSpPr>
            <a:spLocks noGrp="1"/>
          </p:cNvSpPr>
          <p:nvPr>
            <p:ph idx="1"/>
          </p:nvPr>
        </p:nvSpPr>
        <p:spPr>
          <a:xfrm>
            <a:off x="0" y="1928813"/>
            <a:ext cx="7500938" cy="4929187"/>
          </a:xfrm>
        </p:spPr>
        <p:txBody>
          <a:bodyPr/>
          <a:lstStyle/>
          <a:p>
            <a:pPr marL="0" indent="176213" algn="just" eaLnBrk="1" hangingPunct="1">
              <a:buFontTx/>
              <a:buNone/>
            </a:pPr>
            <a:r>
              <a:rPr lang="ru-RU" sz="2400" b="1" smtClean="0">
                <a:latin typeface="Times New Roman" pitchFamily="18" charset="0"/>
                <a:cs typeface="Times New Roman" pitchFamily="18" charset="0"/>
              </a:rPr>
              <a:t>Журналист-профессионал тревожится из-за различных неприятных происшествий, его волнуют все события, происходящие в нашем мире, даже не хорошие, он беспокоится за судьбы людей, его волнуют политические события. По долгу своей профессии ему приходится встречаться с трагедиями в жизни людей, с катастрофами, авариями и так далее. Конечно, сложно все это пропускать через себя, но ведь журналистика - это сложная профессия. Только пропустив информацию через себя, подойдя к ней творчески, действительно заинтересовавшись ею, можно создать интересный, волнующий многих людей материал.</a:t>
            </a:r>
          </a:p>
        </p:txBody>
      </p:sp>
      <p:pic>
        <p:nvPicPr>
          <p:cNvPr id="19458" name="Picture 2" descr="H:\журналистика\2.jpg"/>
          <p:cNvPicPr>
            <a:picLocks noChangeAspect="1" noChangeArrowheads="1"/>
          </p:cNvPicPr>
          <p:nvPr/>
        </p:nvPicPr>
        <p:blipFill>
          <a:blip r:embed="rId2"/>
          <a:srcRect/>
          <a:stretch>
            <a:fillRect/>
          </a:stretch>
        </p:blipFill>
        <p:spPr bwMode="auto">
          <a:xfrm>
            <a:off x="0" y="0"/>
            <a:ext cx="2500313" cy="1914525"/>
          </a:xfrm>
          <a:prstGeom prst="rect">
            <a:avLst/>
          </a:prstGeom>
          <a:noFill/>
          <a:ln w="9525">
            <a:noFill/>
            <a:miter lim="800000"/>
            <a:headEnd/>
            <a:tailEnd/>
          </a:ln>
        </p:spPr>
      </p:pic>
      <p:pic>
        <p:nvPicPr>
          <p:cNvPr id="11268" name="Picture 4" descr="115"/>
          <p:cNvPicPr>
            <a:picLocks noChangeAspect="1" noChangeArrowheads="1" noCrop="1"/>
          </p:cNvPicPr>
          <p:nvPr/>
        </p:nvPicPr>
        <p:blipFill>
          <a:blip r:embed="rId3"/>
          <a:srcRect/>
          <a:stretch>
            <a:fillRect/>
          </a:stretch>
        </p:blipFill>
        <p:spPr bwMode="auto">
          <a:xfrm>
            <a:off x="6372225" y="71438"/>
            <a:ext cx="2111375" cy="2111375"/>
          </a:xfrm>
          <a:prstGeom prst="rect">
            <a:avLst/>
          </a:prstGeom>
          <a:noFill/>
          <a:ln w="9525">
            <a:noFill/>
            <a:miter lim="800000"/>
            <a:headEnd/>
            <a:tailEnd/>
          </a:ln>
        </p:spPr>
      </p:pic>
      <p:pic>
        <p:nvPicPr>
          <p:cNvPr id="19461" name="Picture 5" descr="16"/>
          <p:cNvPicPr>
            <a:picLocks noChangeAspect="1" noChangeArrowheads="1"/>
          </p:cNvPicPr>
          <p:nvPr/>
        </p:nvPicPr>
        <p:blipFill>
          <a:blip r:embed="rId4"/>
          <a:srcRect/>
          <a:stretch>
            <a:fillRect/>
          </a:stretch>
        </p:blipFill>
        <p:spPr bwMode="auto">
          <a:xfrm>
            <a:off x="2484438" y="0"/>
            <a:ext cx="2592387" cy="1909763"/>
          </a:xfrm>
          <a:prstGeom prst="rect">
            <a:avLst/>
          </a:prstGeom>
          <a:noFill/>
          <a:ln w="9525">
            <a:noFill/>
            <a:miter lim="800000"/>
            <a:headEnd/>
            <a:tailEnd/>
          </a:ln>
        </p:spPr>
      </p:pic>
      <p:sp>
        <p:nvSpPr>
          <p:cNvPr id="13" name="Управляющая кнопка: далее 12">
            <a:hlinkClick r:id="" action="ppaction://hlinkshowjump?jump=nextslide" highlightClick="1"/>
          </p:cNvPr>
          <p:cNvSpPr/>
          <p:nvPr/>
        </p:nvSpPr>
        <p:spPr>
          <a:xfrm>
            <a:off x="7858125" y="5929313"/>
            <a:ext cx="857250" cy="571500"/>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4" name="Управляющая кнопка: назад 13">
            <a:hlinkClick r:id="" action="ppaction://hlinkshowjump?jump=previousslide" highlightClick="1"/>
          </p:cNvPr>
          <p:cNvSpPr/>
          <p:nvPr/>
        </p:nvSpPr>
        <p:spPr>
          <a:xfrm>
            <a:off x="7885113" y="5157788"/>
            <a:ext cx="857250" cy="571500"/>
          </a:xfrm>
          <a:prstGeom prst="actionButtonBackPrevio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ransition spd="med">
    <p:strips dir="l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19457">
                                            <p:txEl>
                                              <p:pRg st="0" end="0"/>
                                            </p:txEl>
                                          </p:spTgt>
                                        </p:tgtEl>
                                        <p:attrNameLst>
                                          <p:attrName>style.visibility</p:attrName>
                                        </p:attrNameLst>
                                      </p:cBhvr>
                                      <p:to>
                                        <p:strVal val="visible"/>
                                      </p:to>
                                    </p:set>
                                    <p:anim calcmode="lin" valueType="num">
                                      <p:cBhvr>
                                        <p:cTn id="7" dur="500" decel="50000" fill="hold">
                                          <p:stCondLst>
                                            <p:cond delay="0"/>
                                          </p:stCondLst>
                                        </p:cTn>
                                        <p:tgtEl>
                                          <p:spTgt spid="19457">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9457">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9457">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9457">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9457">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9457">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9457">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9457">
                                            <p:txEl>
                                              <p:pRg st="0" end="0"/>
                                            </p:txEl>
                                          </p:spTgt>
                                        </p:tgtEl>
                                      </p:cBhvr>
                                    </p:animEffect>
                                  </p:childTnLst>
                                </p:cTn>
                              </p:par>
                            </p:childTnLst>
                          </p:cTn>
                        </p:par>
                        <p:par>
                          <p:cTn id="15" fill="hold">
                            <p:stCondLst>
                              <p:cond delay="1000"/>
                            </p:stCondLst>
                            <p:childTnLst>
                              <p:par>
                                <p:cTn id="16" presetID="31" presetClass="entr" presetSubtype="0" fill="hold" nodeType="afterEffect">
                                  <p:stCondLst>
                                    <p:cond delay="0"/>
                                  </p:stCondLst>
                                  <p:iterate type="lt">
                                    <p:tmPct val="5000"/>
                                  </p:iterate>
                                  <p:childTnLst>
                                    <p:set>
                                      <p:cBhvr>
                                        <p:cTn id="17" dur="1" fill="hold">
                                          <p:stCondLst>
                                            <p:cond delay="0"/>
                                          </p:stCondLst>
                                        </p:cTn>
                                        <p:tgtEl>
                                          <p:spTgt spid="19458"/>
                                        </p:tgtEl>
                                        <p:attrNameLst>
                                          <p:attrName>style.visibility</p:attrName>
                                        </p:attrNameLst>
                                      </p:cBhvr>
                                      <p:to>
                                        <p:strVal val="visible"/>
                                      </p:to>
                                    </p:set>
                                    <p:anim calcmode="lin" valueType="num">
                                      <p:cBhvr>
                                        <p:cTn id="18" dur="1000" fill="hold"/>
                                        <p:tgtEl>
                                          <p:spTgt spid="19458"/>
                                        </p:tgtEl>
                                        <p:attrNameLst>
                                          <p:attrName>ppt_w</p:attrName>
                                        </p:attrNameLst>
                                      </p:cBhvr>
                                      <p:tavLst>
                                        <p:tav tm="0">
                                          <p:val>
                                            <p:fltVal val="0"/>
                                          </p:val>
                                        </p:tav>
                                        <p:tav tm="100000">
                                          <p:val>
                                            <p:strVal val="#ppt_w"/>
                                          </p:val>
                                        </p:tav>
                                      </p:tavLst>
                                    </p:anim>
                                    <p:anim calcmode="lin" valueType="num">
                                      <p:cBhvr>
                                        <p:cTn id="19" dur="1000" fill="hold"/>
                                        <p:tgtEl>
                                          <p:spTgt spid="19458"/>
                                        </p:tgtEl>
                                        <p:attrNameLst>
                                          <p:attrName>ppt_h</p:attrName>
                                        </p:attrNameLst>
                                      </p:cBhvr>
                                      <p:tavLst>
                                        <p:tav tm="0">
                                          <p:val>
                                            <p:fltVal val="0"/>
                                          </p:val>
                                        </p:tav>
                                        <p:tav tm="100000">
                                          <p:val>
                                            <p:strVal val="#ppt_h"/>
                                          </p:val>
                                        </p:tav>
                                      </p:tavLst>
                                    </p:anim>
                                    <p:anim calcmode="lin" valueType="num">
                                      <p:cBhvr>
                                        <p:cTn id="20" dur="1000" fill="hold"/>
                                        <p:tgtEl>
                                          <p:spTgt spid="19458"/>
                                        </p:tgtEl>
                                        <p:attrNameLst>
                                          <p:attrName>style.rotation</p:attrName>
                                        </p:attrNameLst>
                                      </p:cBhvr>
                                      <p:tavLst>
                                        <p:tav tm="0">
                                          <p:val>
                                            <p:fltVal val="90"/>
                                          </p:val>
                                        </p:tav>
                                        <p:tav tm="100000">
                                          <p:val>
                                            <p:fltVal val="0"/>
                                          </p:val>
                                        </p:tav>
                                      </p:tavLst>
                                    </p:anim>
                                    <p:animEffect transition="in" filter="fade">
                                      <p:cBhvr>
                                        <p:cTn id="21" dur="1000"/>
                                        <p:tgtEl>
                                          <p:spTgt spid="19458"/>
                                        </p:tgtEl>
                                      </p:cBhvr>
                                    </p:animEffect>
                                  </p:childTnLst>
                                </p:cTn>
                              </p:par>
                            </p:childTnLst>
                          </p:cTn>
                        </p:par>
                        <p:par>
                          <p:cTn id="22" fill="hold">
                            <p:stCondLst>
                              <p:cond delay="2000"/>
                            </p:stCondLst>
                            <p:childTnLst>
                              <p:par>
                                <p:cTn id="23" presetID="31" presetClass="entr" presetSubtype="0" fill="hold" nodeType="afterEffect">
                                  <p:stCondLst>
                                    <p:cond delay="0"/>
                                  </p:stCondLst>
                                  <p:iterate type="lt">
                                    <p:tmPct val="5000"/>
                                  </p:iterate>
                                  <p:childTnLst>
                                    <p:set>
                                      <p:cBhvr>
                                        <p:cTn id="24" dur="1" fill="hold">
                                          <p:stCondLst>
                                            <p:cond delay="0"/>
                                          </p:stCondLst>
                                        </p:cTn>
                                        <p:tgtEl>
                                          <p:spTgt spid="19461"/>
                                        </p:tgtEl>
                                        <p:attrNameLst>
                                          <p:attrName>style.visibility</p:attrName>
                                        </p:attrNameLst>
                                      </p:cBhvr>
                                      <p:to>
                                        <p:strVal val="visible"/>
                                      </p:to>
                                    </p:set>
                                    <p:anim calcmode="lin" valueType="num">
                                      <p:cBhvr>
                                        <p:cTn id="25" dur="1000" fill="hold"/>
                                        <p:tgtEl>
                                          <p:spTgt spid="19461"/>
                                        </p:tgtEl>
                                        <p:attrNameLst>
                                          <p:attrName>ppt_w</p:attrName>
                                        </p:attrNameLst>
                                      </p:cBhvr>
                                      <p:tavLst>
                                        <p:tav tm="0">
                                          <p:val>
                                            <p:fltVal val="0"/>
                                          </p:val>
                                        </p:tav>
                                        <p:tav tm="100000">
                                          <p:val>
                                            <p:strVal val="#ppt_w"/>
                                          </p:val>
                                        </p:tav>
                                      </p:tavLst>
                                    </p:anim>
                                    <p:anim calcmode="lin" valueType="num">
                                      <p:cBhvr>
                                        <p:cTn id="26" dur="1000" fill="hold"/>
                                        <p:tgtEl>
                                          <p:spTgt spid="19461"/>
                                        </p:tgtEl>
                                        <p:attrNameLst>
                                          <p:attrName>ppt_h</p:attrName>
                                        </p:attrNameLst>
                                      </p:cBhvr>
                                      <p:tavLst>
                                        <p:tav tm="0">
                                          <p:val>
                                            <p:fltVal val="0"/>
                                          </p:val>
                                        </p:tav>
                                        <p:tav tm="100000">
                                          <p:val>
                                            <p:strVal val="#ppt_h"/>
                                          </p:val>
                                        </p:tav>
                                      </p:tavLst>
                                    </p:anim>
                                    <p:anim calcmode="lin" valueType="num">
                                      <p:cBhvr>
                                        <p:cTn id="27" dur="1000" fill="hold"/>
                                        <p:tgtEl>
                                          <p:spTgt spid="19461"/>
                                        </p:tgtEl>
                                        <p:attrNameLst>
                                          <p:attrName>style.rotation</p:attrName>
                                        </p:attrNameLst>
                                      </p:cBhvr>
                                      <p:tavLst>
                                        <p:tav tm="0">
                                          <p:val>
                                            <p:fltVal val="90"/>
                                          </p:val>
                                        </p:tav>
                                        <p:tav tm="100000">
                                          <p:val>
                                            <p:fltVal val="0"/>
                                          </p:val>
                                        </p:tav>
                                      </p:tavLst>
                                    </p:anim>
                                    <p:animEffect transition="in" filter="fade">
                                      <p:cBhvr>
                                        <p:cTn id="28" dur="1000"/>
                                        <p:tgtEl>
                                          <p:spTgt spid="1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plate">
  <a:themeElements>
    <a:clrScheme name="template 4">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0000FF"/>
      </a:hlink>
      <a:folHlink>
        <a:srgbClr val="00CC99"/>
      </a:folHlink>
    </a:clrScheme>
    <a:fontScheme name="00001">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0001 1">
        <a:dk1>
          <a:srgbClr val="808080"/>
        </a:dk1>
        <a:lt1>
          <a:srgbClr val="FFFFFF"/>
        </a:lt1>
        <a:dk2>
          <a:srgbClr val="1C8952"/>
        </a:dk2>
        <a:lt2>
          <a:srgbClr val="FFFFFF"/>
        </a:lt2>
        <a:accent1>
          <a:srgbClr val="FFCC99"/>
        </a:accent1>
        <a:accent2>
          <a:srgbClr val="FF7C80"/>
        </a:accent2>
        <a:accent3>
          <a:srgbClr val="ABC4B3"/>
        </a:accent3>
        <a:accent4>
          <a:srgbClr val="DADADA"/>
        </a:accent4>
        <a:accent5>
          <a:srgbClr val="FFE2CA"/>
        </a:accent5>
        <a:accent6>
          <a:srgbClr val="E77073"/>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00001 2">
        <a:dk1>
          <a:srgbClr val="808080"/>
        </a:dk1>
        <a:lt1>
          <a:srgbClr val="FFFFFF"/>
        </a:lt1>
        <a:dk2>
          <a:srgbClr val="1C8952"/>
        </a:dk2>
        <a:lt2>
          <a:srgbClr val="FFFFFF"/>
        </a:lt2>
        <a:accent1>
          <a:srgbClr val="FF9933"/>
        </a:accent1>
        <a:accent2>
          <a:srgbClr val="66FF33"/>
        </a:accent2>
        <a:accent3>
          <a:srgbClr val="ABC4B3"/>
        </a:accent3>
        <a:accent4>
          <a:srgbClr val="DADADA"/>
        </a:accent4>
        <a:accent5>
          <a:srgbClr val="FFCAAD"/>
        </a:accent5>
        <a:accent6>
          <a:srgbClr val="5CE72D"/>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00001 3">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template 1">
        <a:dk1>
          <a:srgbClr val="808080"/>
        </a:dk1>
        <a:lt1>
          <a:srgbClr val="FFFFFF"/>
        </a:lt1>
        <a:dk2>
          <a:srgbClr val="1C8952"/>
        </a:dk2>
        <a:lt2>
          <a:srgbClr val="FFFFFF"/>
        </a:lt2>
        <a:accent1>
          <a:srgbClr val="FFCC99"/>
        </a:accent1>
        <a:accent2>
          <a:srgbClr val="FF7C80"/>
        </a:accent2>
        <a:accent3>
          <a:srgbClr val="ABC4B3"/>
        </a:accent3>
        <a:accent4>
          <a:srgbClr val="DADADA"/>
        </a:accent4>
        <a:accent5>
          <a:srgbClr val="FFE2CA"/>
        </a:accent5>
        <a:accent6>
          <a:srgbClr val="E77073"/>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template 2">
        <a:dk1>
          <a:srgbClr val="808080"/>
        </a:dk1>
        <a:lt1>
          <a:srgbClr val="FFFFFF"/>
        </a:lt1>
        <a:dk2>
          <a:srgbClr val="1C8952"/>
        </a:dk2>
        <a:lt2>
          <a:srgbClr val="FFFFFF"/>
        </a:lt2>
        <a:accent1>
          <a:srgbClr val="FF9933"/>
        </a:accent1>
        <a:accent2>
          <a:srgbClr val="66FF33"/>
        </a:accent2>
        <a:accent3>
          <a:srgbClr val="ABC4B3"/>
        </a:accent3>
        <a:accent4>
          <a:srgbClr val="DADADA"/>
        </a:accent4>
        <a:accent5>
          <a:srgbClr val="FFCAAD"/>
        </a:accent5>
        <a:accent6>
          <a:srgbClr val="5CE72D"/>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template 3">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FFCC00"/>
        </a:hlink>
        <a:folHlink>
          <a:srgbClr val="00CC99"/>
        </a:folHlink>
      </a:clrScheme>
      <a:clrMap bg1="dk2" tx1="lt1" bg2="dk1" tx2="lt2" accent1="accent1" accent2="accent2" accent3="accent3" accent4="accent4" accent5="accent5" accent6="accent6" hlink="hlink" folHlink="folHlink"/>
    </a:extraClrScheme>
    <a:extraClrScheme>
      <a:clrScheme name="template 4">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0000FF"/>
        </a:hlink>
        <a:folHlink>
          <a:srgbClr val="00CC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00001 3">
    <a:dk1>
      <a:srgbClr val="808080"/>
    </a:dk1>
    <a:lt1>
      <a:srgbClr val="FFFFFF"/>
    </a:lt1>
    <a:dk2>
      <a:srgbClr val="1C8952"/>
    </a:dk2>
    <a:lt2>
      <a:srgbClr val="FFFFFF"/>
    </a:lt2>
    <a:accent1>
      <a:srgbClr val="FF9933"/>
    </a:accent1>
    <a:accent2>
      <a:srgbClr val="008080"/>
    </a:accent2>
    <a:accent3>
      <a:srgbClr val="ABC4B3"/>
    </a:accent3>
    <a:accent4>
      <a:srgbClr val="DADADA"/>
    </a:accent4>
    <a:accent5>
      <a:srgbClr val="FFCAAD"/>
    </a:accent5>
    <a:accent6>
      <a:srgbClr val="007373"/>
    </a:accent6>
    <a:hlink>
      <a:srgbClr val="FFCC00"/>
    </a:hlink>
    <a:folHlink>
      <a:srgbClr val="00CC99"/>
    </a:folHlink>
  </a:clrScheme>
</a:themeOverride>
</file>

<file path=docProps/app.xml><?xml version="1.0" encoding="utf-8"?>
<Properties xmlns="http://schemas.openxmlformats.org/officeDocument/2006/extended-properties" xmlns:vt="http://schemas.openxmlformats.org/officeDocument/2006/docPropsVTypes">
  <Template>template</Template>
  <TotalTime>620</TotalTime>
  <Words>2172</Words>
  <Application>Microsoft PowerPoint</Application>
  <PresentationFormat>Экран (4:3)</PresentationFormat>
  <Paragraphs>197</Paragraphs>
  <Slides>32</Slides>
  <Notes>0</Notes>
  <HiddenSlides>0</HiddenSlides>
  <MMClips>1</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32</vt:i4>
      </vt:variant>
    </vt:vector>
  </HeadingPairs>
  <TitlesOfParts>
    <vt:vector size="38" baseType="lpstr">
      <vt:lpstr>Arial</vt:lpstr>
      <vt:lpstr>Tahoma</vt:lpstr>
      <vt:lpstr>Times New Roman</vt:lpstr>
      <vt:lpstr>Century Schoolbook</vt:lpstr>
      <vt:lpstr>Wingdings</vt:lpstr>
      <vt:lpstr>template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Журналистика</dc:title>
  <dc:creator>Колесова Алина</dc:creator>
  <cp:lastModifiedBy>www.PHILka.RU</cp:lastModifiedBy>
  <cp:revision>32</cp:revision>
  <dcterms:created xsi:type="dcterms:W3CDTF">2009-10-13T16:40:14Z</dcterms:created>
  <dcterms:modified xsi:type="dcterms:W3CDTF">2010-09-11T14:52:12Z</dcterms:modified>
</cp:coreProperties>
</file>