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58" r:id="rId4"/>
    <p:sldId id="259" r:id="rId5"/>
    <p:sldId id="260" r:id="rId6"/>
    <p:sldId id="262" r:id="rId7"/>
    <p:sldId id="261" r:id="rId8"/>
    <p:sldId id="263" r:id="rId9"/>
    <p:sldId id="264" r:id="rId10"/>
    <p:sldId id="266" r:id="rId11"/>
    <p:sldId id="265"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8" d="100"/>
          <a:sy n="98" d="100"/>
        </p:scale>
        <p:origin x="-27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8C43E7-03F5-43B2-A4B6-50ADF2AC0C9F}" type="datetimeFigureOut">
              <a:rPr lang="ru-RU" smtClean="0"/>
              <a:pPr/>
              <a:t>02.06.2012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275CDE-5B12-4AF0-905D-AA8F18491BDA}" type="slidenum">
              <a:rPr lang="ru-RU" smtClean="0"/>
              <a:pPr/>
              <a:t>‹#›</a:t>
            </a:fld>
            <a:endParaRPr lang="ru-RU"/>
          </a:p>
        </p:txBody>
      </p:sp>
    </p:spTree>
    <p:extLst>
      <p:ext uri="{BB962C8B-B14F-4D97-AF65-F5344CB8AC3E}">
        <p14:creationId xmlns:p14="http://schemas.microsoft.com/office/powerpoint/2010/main" xmlns="" val="853550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1</a:t>
            </a:fld>
            <a:endParaRPr lang="ru-RU"/>
          </a:p>
        </p:txBody>
      </p:sp>
    </p:spTree>
    <p:extLst>
      <p:ext uri="{BB962C8B-B14F-4D97-AF65-F5344CB8AC3E}">
        <p14:creationId xmlns:p14="http://schemas.microsoft.com/office/powerpoint/2010/main" xmlns="" val="3453242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10</a:t>
            </a:fld>
            <a:endParaRPr lang="ru-RU"/>
          </a:p>
        </p:txBody>
      </p:sp>
    </p:spTree>
    <p:extLst>
      <p:ext uri="{BB962C8B-B14F-4D97-AF65-F5344CB8AC3E}">
        <p14:creationId xmlns:p14="http://schemas.microsoft.com/office/powerpoint/2010/main" xmlns="" val="11488345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11</a:t>
            </a:fld>
            <a:endParaRPr lang="ru-RU"/>
          </a:p>
        </p:txBody>
      </p:sp>
    </p:spTree>
    <p:extLst>
      <p:ext uri="{BB962C8B-B14F-4D97-AF65-F5344CB8AC3E}">
        <p14:creationId xmlns:p14="http://schemas.microsoft.com/office/powerpoint/2010/main" xmlns="" val="15227415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12</a:t>
            </a:fld>
            <a:endParaRPr lang="ru-RU"/>
          </a:p>
        </p:txBody>
      </p:sp>
    </p:spTree>
    <p:extLst>
      <p:ext uri="{BB962C8B-B14F-4D97-AF65-F5344CB8AC3E}">
        <p14:creationId xmlns:p14="http://schemas.microsoft.com/office/powerpoint/2010/main" xmlns="" val="12316263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13</a:t>
            </a:fld>
            <a:endParaRPr lang="ru-RU"/>
          </a:p>
        </p:txBody>
      </p:sp>
    </p:spTree>
    <p:extLst>
      <p:ext uri="{BB962C8B-B14F-4D97-AF65-F5344CB8AC3E}">
        <p14:creationId xmlns:p14="http://schemas.microsoft.com/office/powerpoint/2010/main" xmlns="" val="1205791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14</a:t>
            </a:fld>
            <a:endParaRPr lang="ru-RU"/>
          </a:p>
        </p:txBody>
      </p:sp>
    </p:spTree>
    <p:extLst>
      <p:ext uri="{BB962C8B-B14F-4D97-AF65-F5344CB8AC3E}">
        <p14:creationId xmlns:p14="http://schemas.microsoft.com/office/powerpoint/2010/main" xmlns="" val="1973568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15</a:t>
            </a:fld>
            <a:endParaRPr lang="ru-RU"/>
          </a:p>
        </p:txBody>
      </p:sp>
    </p:spTree>
    <p:extLst>
      <p:ext uri="{BB962C8B-B14F-4D97-AF65-F5344CB8AC3E}">
        <p14:creationId xmlns:p14="http://schemas.microsoft.com/office/powerpoint/2010/main" xmlns="" val="167684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16</a:t>
            </a:fld>
            <a:endParaRPr lang="ru-RU"/>
          </a:p>
        </p:txBody>
      </p:sp>
    </p:spTree>
    <p:extLst>
      <p:ext uri="{BB962C8B-B14F-4D97-AF65-F5344CB8AC3E}">
        <p14:creationId xmlns:p14="http://schemas.microsoft.com/office/powerpoint/2010/main" xmlns="" val="2557047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2</a:t>
            </a:fld>
            <a:endParaRPr lang="ru-RU"/>
          </a:p>
        </p:txBody>
      </p:sp>
    </p:spTree>
    <p:extLst>
      <p:ext uri="{BB962C8B-B14F-4D97-AF65-F5344CB8AC3E}">
        <p14:creationId xmlns:p14="http://schemas.microsoft.com/office/powerpoint/2010/main" xmlns="" val="3781403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3</a:t>
            </a:fld>
            <a:endParaRPr lang="ru-RU"/>
          </a:p>
        </p:txBody>
      </p:sp>
    </p:spTree>
    <p:extLst>
      <p:ext uri="{BB962C8B-B14F-4D97-AF65-F5344CB8AC3E}">
        <p14:creationId xmlns:p14="http://schemas.microsoft.com/office/powerpoint/2010/main" xmlns="" val="3507267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4</a:t>
            </a:fld>
            <a:endParaRPr lang="ru-RU"/>
          </a:p>
        </p:txBody>
      </p:sp>
    </p:spTree>
    <p:extLst>
      <p:ext uri="{BB962C8B-B14F-4D97-AF65-F5344CB8AC3E}">
        <p14:creationId xmlns:p14="http://schemas.microsoft.com/office/powerpoint/2010/main" xmlns="" val="954227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5</a:t>
            </a:fld>
            <a:endParaRPr lang="ru-RU"/>
          </a:p>
        </p:txBody>
      </p:sp>
    </p:spTree>
    <p:extLst>
      <p:ext uri="{BB962C8B-B14F-4D97-AF65-F5344CB8AC3E}">
        <p14:creationId xmlns:p14="http://schemas.microsoft.com/office/powerpoint/2010/main" xmlns="" val="2183328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6</a:t>
            </a:fld>
            <a:endParaRPr lang="ru-RU"/>
          </a:p>
        </p:txBody>
      </p:sp>
    </p:spTree>
    <p:extLst>
      <p:ext uri="{BB962C8B-B14F-4D97-AF65-F5344CB8AC3E}">
        <p14:creationId xmlns:p14="http://schemas.microsoft.com/office/powerpoint/2010/main" xmlns="" val="3149066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7</a:t>
            </a:fld>
            <a:endParaRPr lang="ru-RU"/>
          </a:p>
        </p:txBody>
      </p:sp>
    </p:spTree>
    <p:extLst>
      <p:ext uri="{BB962C8B-B14F-4D97-AF65-F5344CB8AC3E}">
        <p14:creationId xmlns:p14="http://schemas.microsoft.com/office/powerpoint/2010/main" xmlns="" val="601406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8</a:t>
            </a:fld>
            <a:endParaRPr lang="ru-RU"/>
          </a:p>
        </p:txBody>
      </p:sp>
    </p:spTree>
    <p:extLst>
      <p:ext uri="{BB962C8B-B14F-4D97-AF65-F5344CB8AC3E}">
        <p14:creationId xmlns:p14="http://schemas.microsoft.com/office/powerpoint/2010/main" xmlns="" val="9761271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F275CDE-5B12-4AF0-905D-AA8F18491BDA}" type="slidenum">
              <a:rPr lang="ru-RU" smtClean="0"/>
              <a:pPr/>
              <a:t>9</a:t>
            </a:fld>
            <a:endParaRPr lang="ru-RU"/>
          </a:p>
        </p:txBody>
      </p:sp>
    </p:spTree>
    <p:extLst>
      <p:ext uri="{BB962C8B-B14F-4D97-AF65-F5344CB8AC3E}">
        <p14:creationId xmlns:p14="http://schemas.microsoft.com/office/powerpoint/2010/main" xmlns="" val="4967443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FFB63A8-5536-4B71-9689-BAC84C605345}" type="datetimeFigureOut">
              <a:rPr lang="ru-RU" smtClean="0"/>
              <a:pPr/>
              <a:t>02.06.2012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787C32-3FA6-4D2F-AAC5-671E52E744A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FB63A8-5536-4B71-9689-BAC84C605345}" type="datetimeFigureOut">
              <a:rPr lang="ru-RU" smtClean="0"/>
              <a:pPr/>
              <a:t>02.06.2012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787C32-3FA6-4D2F-AAC5-671E52E744A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FB63A8-5536-4B71-9689-BAC84C605345}" type="datetimeFigureOut">
              <a:rPr lang="ru-RU" smtClean="0"/>
              <a:pPr/>
              <a:t>02.06.2012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787C32-3FA6-4D2F-AAC5-671E52E744A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FFB63A8-5536-4B71-9689-BAC84C605345}" type="datetimeFigureOut">
              <a:rPr lang="ru-RU" smtClean="0"/>
              <a:pPr/>
              <a:t>02.06.2012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787C32-3FA6-4D2F-AAC5-671E52E744A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FFB63A8-5536-4B71-9689-BAC84C605345}" type="datetimeFigureOut">
              <a:rPr lang="ru-RU" smtClean="0"/>
              <a:pPr/>
              <a:t>02.06.2012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787C32-3FA6-4D2F-AAC5-671E52E744A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FFB63A8-5536-4B71-9689-BAC84C605345}" type="datetimeFigureOut">
              <a:rPr lang="ru-RU" smtClean="0"/>
              <a:pPr/>
              <a:t>02.06.2012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787C32-3FA6-4D2F-AAC5-671E52E744A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FFB63A8-5536-4B71-9689-BAC84C605345}" type="datetimeFigureOut">
              <a:rPr lang="ru-RU" smtClean="0"/>
              <a:pPr/>
              <a:t>02.06.2012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5787C32-3FA6-4D2F-AAC5-671E52E744A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FFB63A8-5536-4B71-9689-BAC84C605345}" type="datetimeFigureOut">
              <a:rPr lang="ru-RU" smtClean="0"/>
              <a:pPr/>
              <a:t>02.06.2012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5787C32-3FA6-4D2F-AAC5-671E52E744A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FFB63A8-5536-4B71-9689-BAC84C605345}" type="datetimeFigureOut">
              <a:rPr lang="ru-RU" smtClean="0"/>
              <a:pPr/>
              <a:t>02.06.2012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5787C32-3FA6-4D2F-AAC5-671E52E744A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FFB63A8-5536-4B71-9689-BAC84C605345}" type="datetimeFigureOut">
              <a:rPr lang="ru-RU" smtClean="0"/>
              <a:pPr/>
              <a:t>02.06.2012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787C32-3FA6-4D2F-AAC5-671E52E744A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FFB63A8-5536-4B71-9689-BAC84C605345}" type="datetimeFigureOut">
              <a:rPr lang="ru-RU" smtClean="0"/>
              <a:pPr/>
              <a:t>02.06.2012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787C32-3FA6-4D2F-AAC5-671E52E744A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FB63A8-5536-4B71-9689-BAC84C605345}" type="datetimeFigureOut">
              <a:rPr lang="ru-RU" smtClean="0"/>
              <a:pPr/>
              <a:t>02.06.2012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787C32-3FA6-4D2F-AAC5-671E52E744A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13.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notesSlide" Target="../notesSlides/notesSlide2.xml"/><Relationship Id="rId16"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9144000" cy="1730673"/>
          </a:xfrm>
        </p:spPr>
        <p:txBody>
          <a:bodyPr>
            <a:normAutofit/>
          </a:bodyPr>
          <a:lstStyle/>
          <a:p>
            <a:r>
              <a:rPr lang="ru-RU" b="1" dirty="0" smtClean="0">
                <a:solidFill>
                  <a:schemeClr val="tx2">
                    <a:lumMod val="75000"/>
                  </a:schemeClr>
                </a:solidFill>
              </a:rPr>
              <a:t>Презентация по обществознанию на тему: «Политическая система США».</a:t>
            </a:r>
            <a:endParaRPr lang="ru-RU" b="1" dirty="0">
              <a:solidFill>
                <a:schemeClr val="tx2">
                  <a:lumMod val="75000"/>
                </a:schemeClr>
              </a:solidFill>
            </a:endParaRPr>
          </a:p>
        </p:txBody>
      </p:sp>
      <p:sp>
        <p:nvSpPr>
          <p:cNvPr id="3" name="Подзаголовок 2"/>
          <p:cNvSpPr>
            <a:spLocks noGrp="1"/>
          </p:cNvSpPr>
          <p:nvPr>
            <p:ph type="subTitle" idx="1"/>
          </p:nvPr>
        </p:nvSpPr>
        <p:spPr>
          <a:xfrm>
            <a:off x="2743200" y="5105400"/>
            <a:ext cx="6400800" cy="1752600"/>
          </a:xfrm>
        </p:spPr>
        <p:txBody>
          <a:bodyPr>
            <a:normAutofit/>
          </a:bodyPr>
          <a:lstStyle/>
          <a:p>
            <a:r>
              <a:rPr lang="ru-RU" sz="1600" dirty="0" smtClean="0">
                <a:solidFill>
                  <a:schemeClr val="accent4">
                    <a:lumMod val="75000"/>
                  </a:schemeClr>
                </a:solidFill>
              </a:rPr>
              <a:t>Преподаватель Смирнов Евгений Борисович</a:t>
            </a:r>
          </a:p>
          <a:p>
            <a:r>
              <a:rPr lang="ru-RU" sz="1600" dirty="0" smtClean="0">
                <a:solidFill>
                  <a:schemeClr val="accent4">
                    <a:lumMod val="75000"/>
                  </a:schemeClr>
                </a:solidFill>
              </a:rPr>
              <a:t>Подготовила ученица 10 класса Салтыкова Татьяна</a:t>
            </a:r>
            <a:endParaRPr lang="ru-RU" sz="1600" dirty="0">
              <a:solidFill>
                <a:schemeClr val="accent4">
                  <a:lumMod val="75000"/>
                </a:schemeClr>
              </a:solidFill>
            </a:endParaRPr>
          </a:p>
        </p:txBody>
      </p:sp>
      <p:pic>
        <p:nvPicPr>
          <p:cNvPr id="15362" name="Picture 2" descr="http://bigpicture.ru/wp-content/uploads/2010/02/0225podc.jpg"/>
          <p:cNvPicPr>
            <a:picLocks noChangeAspect="1" noChangeArrowheads="1"/>
          </p:cNvPicPr>
          <p:nvPr/>
        </p:nvPicPr>
        <p:blipFill>
          <a:blip r:embed="rId3" cstate="print"/>
          <a:srcRect/>
          <a:stretch>
            <a:fillRect/>
          </a:stretch>
        </p:blipFill>
        <p:spPr bwMode="auto">
          <a:xfrm>
            <a:off x="9525" y="1700808"/>
            <a:ext cx="9134475" cy="3312368"/>
          </a:xfrm>
          <a:prstGeom prst="rect">
            <a:avLst/>
          </a:prstGeom>
          <a:noFill/>
        </p:spPr>
      </p:pic>
      <p:sp>
        <p:nvSpPr>
          <p:cNvPr id="5" name="Прямоугольник 4"/>
          <p:cNvSpPr/>
          <p:nvPr/>
        </p:nvSpPr>
        <p:spPr bwMode="auto">
          <a:xfrm>
            <a:off x="3571868" y="6357937"/>
            <a:ext cx="2286000" cy="500063"/>
          </a:xfrm>
          <a:prstGeom prst="rect">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a:lstStyle/>
          <a:p>
            <a:pPr algn="ctr" eaLnBrk="0" hangingPunct="0">
              <a:defRPr/>
            </a:pPr>
            <a:r>
              <a:rPr lang="en-US" sz="2400" b="1" dirty="0">
                <a:solidFill>
                  <a:schemeClr val="tx1"/>
                </a:solidFill>
                <a:latin typeface="Times New Roman" pitchFamily="18" charset="0"/>
              </a:rPr>
              <a:t>Prezentacii.com</a:t>
            </a:r>
            <a:endParaRPr lang="ru-RU" sz="2400" b="1" dirty="0">
              <a:solidFill>
                <a:schemeClr val="tx1"/>
              </a:solidFill>
              <a:latin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3356992"/>
            <a:ext cx="8229600" cy="3501008"/>
          </a:xfrm>
        </p:spPr>
        <p:txBody>
          <a:bodyPr>
            <a:normAutofit/>
          </a:bodyPr>
          <a:lstStyle/>
          <a:p>
            <a:r>
              <a:rPr lang="ru-RU" sz="2400" dirty="0" smtClean="0"/>
              <a:t>Законы штатов определяют, имеют ли право участвовать в праймериз только зарегистрированные члены партии (закрытые праймериз) или все избиратели (открытые праймериз).</a:t>
            </a:r>
          </a:p>
          <a:p>
            <a:r>
              <a:rPr lang="ru-RU" sz="2400" dirty="0" smtClean="0"/>
              <a:t>Выдвижение кандидатов в президенты проводится на партийных съездах, но с 1968 года съезды не избирают, а фактически лишь утверждают кандидатуру лидера, которого поддержало большинство членов партии на праймериз.</a:t>
            </a:r>
          </a:p>
          <a:p>
            <a:endParaRPr lang="ru-RU" sz="2400" dirty="0"/>
          </a:p>
        </p:txBody>
      </p:sp>
      <p:pic>
        <p:nvPicPr>
          <p:cNvPr id="4" name="Picture 6" descr="http://www.tvtula.ru/image/uploaded/1311256290.jpg"/>
          <p:cNvPicPr>
            <a:picLocks noChangeAspect="1" noChangeArrowheads="1"/>
          </p:cNvPicPr>
          <p:nvPr/>
        </p:nvPicPr>
        <p:blipFill>
          <a:blip r:embed="rId3" cstate="print"/>
          <a:srcRect/>
          <a:stretch>
            <a:fillRect/>
          </a:stretch>
        </p:blipFill>
        <p:spPr bwMode="auto">
          <a:xfrm>
            <a:off x="323528" y="332656"/>
            <a:ext cx="4191000" cy="3105150"/>
          </a:xfrm>
          <a:prstGeom prst="rect">
            <a:avLst/>
          </a:prstGeom>
          <a:noFill/>
        </p:spPr>
      </p:pic>
      <p:pic>
        <p:nvPicPr>
          <p:cNvPr id="23554" name="Picture 2" descr="http://www15.rian.ru/images/9920/85/99208595.jpg"/>
          <p:cNvPicPr>
            <a:picLocks noChangeAspect="1" noChangeArrowheads="1"/>
          </p:cNvPicPr>
          <p:nvPr/>
        </p:nvPicPr>
        <p:blipFill>
          <a:blip r:embed="rId4" cstate="print"/>
          <a:srcRect/>
          <a:stretch>
            <a:fillRect/>
          </a:stretch>
        </p:blipFill>
        <p:spPr bwMode="auto">
          <a:xfrm>
            <a:off x="4686300" y="0"/>
            <a:ext cx="4457700" cy="334327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229600" cy="1143000"/>
          </a:xfrm>
        </p:spPr>
        <p:txBody>
          <a:bodyPr>
            <a:normAutofit fontScale="90000"/>
          </a:bodyPr>
          <a:lstStyle/>
          <a:p>
            <a:r>
              <a:rPr lang="ru-RU" dirty="0"/>
              <a:t>Судебная власть</a:t>
            </a:r>
            <a:br>
              <a:rPr lang="ru-RU" dirty="0"/>
            </a:br>
            <a:endParaRPr lang="ru-RU" dirty="0"/>
          </a:p>
        </p:txBody>
      </p:sp>
      <p:sp>
        <p:nvSpPr>
          <p:cNvPr id="3" name="Содержимое 2"/>
          <p:cNvSpPr>
            <a:spLocks noGrp="1"/>
          </p:cNvSpPr>
          <p:nvPr>
            <p:ph idx="1"/>
          </p:nvPr>
        </p:nvSpPr>
        <p:spPr>
          <a:xfrm>
            <a:off x="0" y="548680"/>
            <a:ext cx="9144000" cy="6309320"/>
          </a:xfrm>
        </p:spPr>
        <p:txBody>
          <a:bodyPr>
            <a:noAutofit/>
          </a:bodyPr>
          <a:lstStyle/>
          <a:p>
            <a:r>
              <a:rPr lang="ru-RU" sz="2000" dirty="0"/>
              <a:t>Высшей судебной инстанцией США является Верховный суд. Теоретически, его компетенция строго ограничена Конституцией США (Статья III, секция </a:t>
            </a:r>
            <a:r>
              <a:rPr lang="ru-RU" sz="2000" dirty="0" smtClean="0"/>
              <a:t>2</a:t>
            </a:r>
            <a:r>
              <a:rPr lang="ru-RU" sz="2000" baseline="30000" dirty="0" smtClean="0"/>
              <a:t> )</a:t>
            </a:r>
            <a:r>
              <a:rPr lang="ru-RU" sz="2000" dirty="0" smtClean="0"/>
              <a:t>. </a:t>
            </a:r>
            <a:r>
              <a:rPr lang="ru-RU" sz="2000" dirty="0"/>
              <a:t>Так, в компетенцию верховного суда входят дела, возникающие на основе Конституции, законов, принятых Конгрессом Соединённых Штатов и международных договоров. Суд также может рассматривать дела, касающиеся послов, адмиралтейства и морской юрисдикции. Дополнительно суд может рассматривать дела, в которых одной из сторон являются Соединённые Штаты; дела между двумя или более штатами; дела между каким-либо штатом и гражданами другого штата, между гражданами различных штатов и стран. Фактически, Верховный суд обладает громадной властью, так как его решения могут официально признать недействительными любые законы и указы президента и могут быть пересмотрены только принятием поправки к конституции. Кроме того, члены суда избираются пожизненно (за исключением крайне редких случаев импичмента) и практически не могут быть подвержены политическому давлению со стороны президента, конгресса или избирателей. В суде 9 членов, председатель его — главный судья Верховного суда США — обладает небольшими дополнительными полномочиями. Члены суда (а также кандидат на должность главного судьи, даже если он уже член суда) номинируются президентом и утверждаются сенатом.</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419872" y="0"/>
            <a:ext cx="5724128" cy="6858000"/>
          </a:xfrm>
        </p:spPr>
        <p:txBody>
          <a:bodyPr>
            <a:normAutofit fontScale="70000" lnSpcReduction="20000"/>
          </a:bodyPr>
          <a:lstStyle/>
          <a:p>
            <a:r>
              <a:rPr lang="ru-RU" dirty="0"/>
              <a:t>Как правило, сенат признаёт право президента номинировать судью тех же взглядов, что и сам президент, даже если сенат контролируется оппозицией. Однако в этом случае кандидат должен придерживаться в основном центристских взглядов, по крайней мере публично. Это право президента является одним из основных аргументов, которые избиратели называют как причину того, что они голосовали за лично неприятного им (но идеологически правильного) кандидата в президенты.</a:t>
            </a:r>
          </a:p>
          <a:p>
            <a:r>
              <a:rPr lang="ru-RU" dirty="0"/>
              <a:t>Власть верховного суда ограничена тем, что в большинстве случаев суд может рассматривать только апелляции к судебным искам. Это означает, в частности, что для того, чтобы Верховный суд признал закон неконституционным, кто-либо, чьи права ущемлены данным законом, должен подать в суд на федеральное правительство и иск должен пройти все необходимые инстанции.</a:t>
            </a:r>
          </a:p>
          <a:p>
            <a:endParaRPr lang="ru-RU" dirty="0"/>
          </a:p>
        </p:txBody>
      </p:sp>
      <p:pic>
        <p:nvPicPr>
          <p:cNvPr id="28674" name="Picture 2" descr="http://riarealty.ru/images/39662/87/396628716.jpg"/>
          <p:cNvPicPr>
            <a:picLocks noChangeAspect="1" noChangeArrowheads="1"/>
          </p:cNvPicPr>
          <p:nvPr/>
        </p:nvPicPr>
        <p:blipFill>
          <a:blip r:embed="rId3" cstate="print"/>
          <a:srcRect/>
          <a:stretch>
            <a:fillRect/>
          </a:stretch>
        </p:blipFill>
        <p:spPr bwMode="auto">
          <a:xfrm>
            <a:off x="0" y="692696"/>
            <a:ext cx="3603502" cy="1944216"/>
          </a:xfrm>
          <a:prstGeom prst="rect">
            <a:avLst/>
          </a:prstGeom>
          <a:noFill/>
        </p:spPr>
      </p:pic>
      <p:pic>
        <p:nvPicPr>
          <p:cNvPr id="28676" name="Picture 4" descr="http://www.epochtimes.ru/images/stories/06/world/115_WTM0036.jpg"/>
          <p:cNvPicPr>
            <a:picLocks noChangeAspect="1" noChangeArrowheads="1"/>
          </p:cNvPicPr>
          <p:nvPr/>
        </p:nvPicPr>
        <p:blipFill>
          <a:blip r:embed="rId4" cstate="print"/>
          <a:srcRect/>
          <a:stretch>
            <a:fillRect/>
          </a:stretch>
        </p:blipFill>
        <p:spPr bwMode="auto">
          <a:xfrm>
            <a:off x="0" y="3356992"/>
            <a:ext cx="3427521" cy="3068961"/>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fontScale="90000"/>
          </a:bodyPr>
          <a:lstStyle/>
          <a:p>
            <a:r>
              <a:rPr lang="ru-RU" dirty="0"/>
              <a:t>Партии</a:t>
            </a:r>
            <a:br>
              <a:rPr lang="ru-RU" dirty="0"/>
            </a:br>
            <a:endParaRPr lang="ru-RU" dirty="0"/>
          </a:p>
        </p:txBody>
      </p:sp>
      <p:sp>
        <p:nvSpPr>
          <p:cNvPr id="3" name="Содержимое 2"/>
          <p:cNvSpPr>
            <a:spLocks noGrp="1"/>
          </p:cNvSpPr>
          <p:nvPr>
            <p:ph idx="1"/>
          </p:nvPr>
        </p:nvSpPr>
        <p:spPr>
          <a:xfrm>
            <a:off x="0" y="476672"/>
            <a:ext cx="6156176" cy="6093296"/>
          </a:xfrm>
        </p:spPr>
        <p:txBody>
          <a:bodyPr>
            <a:noAutofit/>
          </a:bodyPr>
          <a:lstStyle/>
          <a:p>
            <a:r>
              <a:rPr lang="ru-RU" sz="1800" dirty="0"/>
              <a:t>В политической жизни США участвуют Республиканская партия США, Демократическая партия США, а также различные менее влиятельные партии. Кроме того, имеют определенные шансы независимые кандидаты. В нынешнем 110 Конгрессе заседают два независимых сенатора, независимых членов палаты представителей нет.</a:t>
            </a:r>
          </a:p>
          <a:p>
            <a:r>
              <a:rPr lang="ru-RU" sz="1800" dirty="0"/>
              <a:t>Третьи партии и независимые кандидаты были и остаются повторяющейся характерной чертой американской политической жизни. Практически все третьи партии имели тенденцию преуспевать в период всего одних выборов, а затем погибать, сходить на нет или быть поглощенными одной из основных партий. Однако есть свидетельства того, что эти партии могут оказывать серьёзное воздействие на результаты выборов. Так, например, выдвижение в 1912 году Теодора Рузвельта кандидатом от третьей партии (Прогрессивная партия) в период раскола в Республиканской партии отняло голоса у республиканцев и тем самым позволило демократу </a:t>
            </a:r>
            <a:r>
              <a:rPr lang="ru-RU" sz="1800" dirty="0" err="1"/>
              <a:t>Вудро</a:t>
            </a:r>
            <a:r>
              <a:rPr lang="ru-RU" sz="1800" dirty="0"/>
              <a:t> Вильсону быть избранным, хотя он и не набрал большинства голосов избирателей. Затем Прогрессивная партия вошла в состав Республиканской.</a:t>
            </a:r>
          </a:p>
          <a:p>
            <a:endParaRPr lang="ru-RU" sz="1800" dirty="0"/>
          </a:p>
        </p:txBody>
      </p:sp>
      <p:pic>
        <p:nvPicPr>
          <p:cNvPr id="27650" name="Picture 2" descr="http://img.lenta.ru/news/2006/09/25/report/picture.jpg"/>
          <p:cNvPicPr>
            <a:picLocks noChangeAspect="1" noChangeArrowheads="1"/>
          </p:cNvPicPr>
          <p:nvPr/>
        </p:nvPicPr>
        <p:blipFill>
          <a:blip r:embed="rId3" cstate="print"/>
          <a:srcRect/>
          <a:stretch>
            <a:fillRect/>
          </a:stretch>
        </p:blipFill>
        <p:spPr bwMode="auto">
          <a:xfrm>
            <a:off x="6300192" y="1"/>
            <a:ext cx="2843808" cy="2722820"/>
          </a:xfrm>
          <a:prstGeom prst="rect">
            <a:avLst/>
          </a:prstGeom>
          <a:noFill/>
        </p:spPr>
      </p:pic>
      <p:sp>
        <p:nvSpPr>
          <p:cNvPr id="6" name="TextBox 5"/>
          <p:cNvSpPr txBox="1"/>
          <p:nvPr/>
        </p:nvSpPr>
        <p:spPr>
          <a:xfrm>
            <a:off x="6300192" y="2780928"/>
            <a:ext cx="2843808" cy="646331"/>
          </a:xfrm>
          <a:prstGeom prst="rect">
            <a:avLst/>
          </a:prstGeom>
          <a:noFill/>
        </p:spPr>
        <p:txBody>
          <a:bodyPr wrap="square" rtlCol="0">
            <a:spAutoFit/>
          </a:bodyPr>
          <a:lstStyle/>
          <a:p>
            <a:pPr algn="ctr"/>
            <a:r>
              <a:rPr lang="ru-RU" dirty="0"/>
              <a:t>Символ Демократической партии США</a:t>
            </a:r>
          </a:p>
        </p:txBody>
      </p:sp>
      <p:pic>
        <p:nvPicPr>
          <p:cNvPr id="27652" name="Picture 4" descr="http://upload.wikimedia.org/wikipedia/ru/thumb/9/9b/Republicanlogo.svg/600px-Republicanlogo.svg.png"/>
          <p:cNvPicPr>
            <a:picLocks noChangeAspect="1" noChangeArrowheads="1"/>
          </p:cNvPicPr>
          <p:nvPr/>
        </p:nvPicPr>
        <p:blipFill>
          <a:blip r:embed="rId4" cstate="print"/>
          <a:srcRect/>
          <a:stretch>
            <a:fillRect/>
          </a:stretch>
        </p:blipFill>
        <p:spPr bwMode="auto">
          <a:xfrm>
            <a:off x="6075714" y="3429000"/>
            <a:ext cx="3068286" cy="2664296"/>
          </a:xfrm>
          <a:prstGeom prst="rect">
            <a:avLst/>
          </a:prstGeom>
          <a:noFill/>
        </p:spPr>
      </p:pic>
      <p:sp>
        <p:nvSpPr>
          <p:cNvPr id="8" name="TextBox 7"/>
          <p:cNvSpPr txBox="1"/>
          <p:nvPr/>
        </p:nvSpPr>
        <p:spPr>
          <a:xfrm>
            <a:off x="6444208" y="6211669"/>
            <a:ext cx="2195736" cy="646331"/>
          </a:xfrm>
          <a:prstGeom prst="rect">
            <a:avLst/>
          </a:prstGeom>
          <a:noFill/>
        </p:spPr>
        <p:txBody>
          <a:bodyPr wrap="square" rtlCol="0">
            <a:spAutoFit/>
          </a:bodyPr>
          <a:lstStyle/>
          <a:p>
            <a:r>
              <a:rPr lang="ru-RU" dirty="0"/>
              <a:t>Республиканская партия США</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8000"/>
          </a:xfrm>
        </p:spPr>
        <p:txBody>
          <a:bodyPr numCol="2">
            <a:noAutofit/>
          </a:bodyPr>
          <a:lstStyle/>
          <a:p>
            <a:r>
              <a:rPr lang="ru-RU" sz="2000" dirty="0"/>
              <a:t>Начало ХХ века дало шанс социалистической партии стать реальной третьей силой в партийной системе США. То время можно назвать кризисом двухпартийной системы США.</a:t>
            </a:r>
          </a:p>
          <a:p>
            <a:r>
              <a:rPr lang="ru-RU" sz="2000" dirty="0"/>
              <a:t>«Кризис двухпартийной системы выразился в том, что кандидат третьей, прогрессивной партии Теодор Рузвельт получил на выборах больше голосов, чем одна из партий двухпартийной системы (республиканская), крайне редкий в американской политической практике случай. Кроме того, крупнейшего успеха добилась в 1912 году социалистическая партия (за нее голосовало около 1 млн. избирателей), включившая в предвыборную программу наиболее широкий спектр демократических требований».</a:t>
            </a:r>
          </a:p>
          <a:p>
            <a:r>
              <a:rPr lang="ru-RU" sz="2000" dirty="0"/>
              <a:t>Начиная с 90-ых годов XX века, опросы общественного мнения постоянно показывали высокий уровень поддержки со стороны населения концепции третьей партии. В период подготовки к выборам 2000 года, по данным одного из опросов, 67 % американцев выступали за наличие какой-либо сильной третьей партии, которая выдвигала бы своих кандидатов в президенты и на выборные должности в Конгрессе и штатах с целью соперничества с кандидатами Республиканской и Демократической партий.</a:t>
            </a:r>
          </a:p>
          <a:p>
            <a:endParaRPr lang="ru-RU" sz="2000" dirty="0"/>
          </a:p>
        </p:txBody>
      </p:sp>
      <p:pic>
        <p:nvPicPr>
          <p:cNvPr id="26626" name="Picture 2" descr="http://img.lenta.ru/news/2008/11/06/regroup/picture.jpg"/>
          <p:cNvPicPr>
            <a:picLocks noChangeAspect="1" noChangeArrowheads="1"/>
          </p:cNvPicPr>
          <p:nvPr/>
        </p:nvPicPr>
        <p:blipFill>
          <a:blip r:embed="rId3" cstate="print"/>
          <a:srcRect/>
          <a:stretch>
            <a:fillRect/>
          </a:stretch>
        </p:blipFill>
        <p:spPr bwMode="auto">
          <a:xfrm>
            <a:off x="5974804" y="4725144"/>
            <a:ext cx="2843808" cy="213285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32656"/>
            <a:ext cx="9144000" cy="6126163"/>
          </a:xfrm>
        </p:spPr>
        <p:txBody>
          <a:bodyPr>
            <a:noAutofit/>
          </a:bodyPr>
          <a:lstStyle/>
          <a:p>
            <a:r>
              <a:rPr lang="ru-RU" sz="2200" dirty="0"/>
              <a:t>Несмотря на различные проявления потенциальной поддержки третьей партии, есть серьёзные препятствия на пути избрания президентом кандидата от третьей партии. Помимо уже отмеченных самым значительным препятствием является опасение избирателей по поводу того, что они напрасно потеряют свои голоса. Как показывает практика, избиратели прибегают к стратегическому голосованию, меняя свое первоначальное решение и отдавая свои голоса тем, кому бы им хотелось отдать их, когда понимают, что у кандидата от третьей партии нет шансов на победу. Существует и такое явление, как голосование за кандидатов третьих партий в качестве протеста.</a:t>
            </a:r>
          </a:p>
          <a:p>
            <a:r>
              <a:rPr lang="ru-RU" sz="2200" dirty="0"/>
              <a:t>Кроме того, в случае победы на президентских выборах кандидаты третьих партий и независимые кандидаты столкнулись бы потом с обескураживающей их проблемой. Ею, конечно, является проблема управления – кадрового обеспечения администрации, а затем работы с Конгрессом, где господствующее положение занимают республиканцы и демократы, у которых были бы лишь ограниченные стимулы сотрудничать с президентом, представляющим не основную партию.</a:t>
            </a:r>
          </a:p>
          <a:p>
            <a:endParaRPr lang="ru-RU" sz="22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rot="19376426">
            <a:off x="-835083" y="2767281"/>
            <a:ext cx="10814179" cy="1323439"/>
          </a:xfrm>
          <a:prstGeom prst="rect">
            <a:avLst/>
          </a:prstGeom>
          <a:noFill/>
        </p:spPr>
        <p:txBody>
          <a:bodyPr wrap="none" lIns="91440" tIns="45720" rIns="91440" bIns="45720">
            <a:spAutoFit/>
          </a:bodyPr>
          <a:lstStyle/>
          <a:p>
            <a:pPr algn="ctr"/>
            <a:r>
              <a:rPr lang="ru-RU" sz="80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Спасибо за внимание!!!</a:t>
            </a:r>
            <a:endParaRPr lang="ru-RU" sz="80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4572000" cy="1569660"/>
          </a:xfrm>
          <a:prstGeom prst="rect">
            <a:avLst/>
          </a:prstGeom>
        </p:spPr>
        <p:txBody>
          <a:bodyPr>
            <a:spAutoFit/>
          </a:bodyPr>
          <a:lstStyle/>
          <a:p>
            <a:r>
              <a:rPr lang="ru-RU" sz="2400" dirty="0">
                <a:solidFill>
                  <a:schemeClr val="accent4">
                    <a:lumMod val="50000"/>
                  </a:schemeClr>
                </a:solidFill>
              </a:rPr>
              <a:t>Соединённые Штаты Америки </a:t>
            </a:r>
            <a:r>
              <a:rPr lang="ru-RU" sz="2400" dirty="0"/>
              <a:t>— федеративная республика, состоящая из 50 штатов и федерального округа Колумбия.</a:t>
            </a:r>
          </a:p>
        </p:txBody>
      </p:sp>
      <p:pic>
        <p:nvPicPr>
          <p:cNvPr id="13314" name="Picture 2" descr="Flag of Hawaii.svg"/>
          <p:cNvPicPr>
            <a:picLocks noChangeAspect="1" noChangeArrowheads="1"/>
          </p:cNvPicPr>
          <p:nvPr/>
        </p:nvPicPr>
        <p:blipFill>
          <a:blip r:embed="rId3" cstate="print"/>
          <a:srcRect/>
          <a:stretch>
            <a:fillRect/>
          </a:stretch>
        </p:blipFill>
        <p:spPr bwMode="auto">
          <a:xfrm>
            <a:off x="0" y="1556792"/>
            <a:ext cx="1960612" cy="980306"/>
          </a:xfrm>
          <a:prstGeom prst="rect">
            <a:avLst/>
          </a:prstGeom>
          <a:noFill/>
        </p:spPr>
      </p:pic>
      <p:pic>
        <p:nvPicPr>
          <p:cNvPr id="13316" name="Picture 4" descr="Flag of Delaware.svg"/>
          <p:cNvPicPr>
            <a:picLocks noChangeAspect="1" noChangeArrowheads="1"/>
          </p:cNvPicPr>
          <p:nvPr/>
        </p:nvPicPr>
        <p:blipFill>
          <a:blip r:embed="rId4" cstate="print"/>
          <a:srcRect/>
          <a:stretch>
            <a:fillRect/>
          </a:stretch>
        </p:blipFill>
        <p:spPr bwMode="auto">
          <a:xfrm>
            <a:off x="395536" y="2636912"/>
            <a:ext cx="1875432" cy="1256540"/>
          </a:xfrm>
          <a:prstGeom prst="rect">
            <a:avLst/>
          </a:prstGeom>
          <a:noFill/>
        </p:spPr>
      </p:pic>
      <p:pic>
        <p:nvPicPr>
          <p:cNvPr id="13318" name="Picture 6" descr="Flag of Georgia (U.S. state).svg"/>
          <p:cNvPicPr>
            <a:picLocks noChangeAspect="1" noChangeArrowheads="1"/>
          </p:cNvPicPr>
          <p:nvPr/>
        </p:nvPicPr>
        <p:blipFill>
          <a:blip r:embed="rId5" cstate="print"/>
          <a:srcRect/>
          <a:stretch>
            <a:fillRect/>
          </a:stretch>
        </p:blipFill>
        <p:spPr bwMode="auto">
          <a:xfrm>
            <a:off x="2555776" y="1556792"/>
            <a:ext cx="1943070" cy="1224136"/>
          </a:xfrm>
          <a:prstGeom prst="rect">
            <a:avLst/>
          </a:prstGeom>
          <a:noFill/>
        </p:spPr>
      </p:pic>
      <p:pic>
        <p:nvPicPr>
          <p:cNvPr id="13320" name="Picture 8" descr="Flag of Indiana.svg"/>
          <p:cNvPicPr>
            <a:picLocks noChangeAspect="1" noChangeArrowheads="1"/>
          </p:cNvPicPr>
          <p:nvPr/>
        </p:nvPicPr>
        <p:blipFill>
          <a:blip r:embed="rId6" cstate="print"/>
          <a:srcRect/>
          <a:stretch>
            <a:fillRect/>
          </a:stretch>
        </p:blipFill>
        <p:spPr bwMode="auto">
          <a:xfrm>
            <a:off x="4716016" y="332656"/>
            <a:ext cx="1919771" cy="1286247"/>
          </a:xfrm>
          <a:prstGeom prst="rect">
            <a:avLst/>
          </a:prstGeom>
          <a:noFill/>
        </p:spPr>
      </p:pic>
      <p:pic>
        <p:nvPicPr>
          <p:cNvPr id="13322" name="Picture 10" descr="Flag of California.svg"/>
          <p:cNvPicPr>
            <a:picLocks noChangeAspect="1" noChangeArrowheads="1"/>
          </p:cNvPicPr>
          <p:nvPr/>
        </p:nvPicPr>
        <p:blipFill>
          <a:blip r:embed="rId7" cstate="print"/>
          <a:srcRect/>
          <a:stretch>
            <a:fillRect/>
          </a:stretch>
        </p:blipFill>
        <p:spPr bwMode="auto">
          <a:xfrm>
            <a:off x="7209457" y="260648"/>
            <a:ext cx="1934543" cy="1296144"/>
          </a:xfrm>
          <a:prstGeom prst="rect">
            <a:avLst/>
          </a:prstGeom>
          <a:noFill/>
        </p:spPr>
      </p:pic>
      <p:pic>
        <p:nvPicPr>
          <p:cNvPr id="13324" name="Picture 12" descr="Flag of Colorado.svg"/>
          <p:cNvPicPr>
            <a:picLocks noChangeAspect="1" noChangeArrowheads="1"/>
          </p:cNvPicPr>
          <p:nvPr/>
        </p:nvPicPr>
        <p:blipFill>
          <a:blip r:embed="rId8" cstate="print"/>
          <a:srcRect/>
          <a:stretch>
            <a:fillRect/>
          </a:stretch>
        </p:blipFill>
        <p:spPr bwMode="auto">
          <a:xfrm>
            <a:off x="0" y="4149080"/>
            <a:ext cx="1872208" cy="1254380"/>
          </a:xfrm>
          <a:prstGeom prst="rect">
            <a:avLst/>
          </a:prstGeom>
          <a:noFill/>
        </p:spPr>
      </p:pic>
      <p:pic>
        <p:nvPicPr>
          <p:cNvPr id="13326" name="Picture 14" descr="Flag of Connecticut.svg"/>
          <p:cNvPicPr>
            <a:picLocks noChangeAspect="1" noChangeArrowheads="1"/>
          </p:cNvPicPr>
          <p:nvPr/>
        </p:nvPicPr>
        <p:blipFill>
          <a:blip r:embed="rId9" cstate="print"/>
          <a:srcRect/>
          <a:stretch>
            <a:fillRect/>
          </a:stretch>
        </p:blipFill>
        <p:spPr bwMode="auto">
          <a:xfrm>
            <a:off x="2411760" y="2852936"/>
            <a:ext cx="1800200" cy="1386156"/>
          </a:xfrm>
          <a:prstGeom prst="rect">
            <a:avLst/>
          </a:prstGeom>
          <a:noFill/>
        </p:spPr>
      </p:pic>
      <p:pic>
        <p:nvPicPr>
          <p:cNvPr id="13328" name="Picture 16" descr="Flag of Louisiana.svg"/>
          <p:cNvPicPr>
            <a:picLocks noChangeAspect="1" noChangeArrowheads="1"/>
          </p:cNvPicPr>
          <p:nvPr/>
        </p:nvPicPr>
        <p:blipFill>
          <a:blip r:embed="rId10" cstate="print"/>
          <a:srcRect/>
          <a:stretch>
            <a:fillRect/>
          </a:stretch>
        </p:blipFill>
        <p:spPr bwMode="auto">
          <a:xfrm>
            <a:off x="7149936" y="1988840"/>
            <a:ext cx="1994064" cy="1296144"/>
          </a:xfrm>
          <a:prstGeom prst="rect">
            <a:avLst/>
          </a:prstGeom>
          <a:noFill/>
        </p:spPr>
      </p:pic>
      <p:pic>
        <p:nvPicPr>
          <p:cNvPr id="13330" name="Picture 18" descr="Flag of Maryland.svg"/>
          <p:cNvPicPr>
            <a:picLocks noChangeAspect="1" noChangeArrowheads="1"/>
          </p:cNvPicPr>
          <p:nvPr/>
        </p:nvPicPr>
        <p:blipFill>
          <a:blip r:embed="rId11" cstate="print"/>
          <a:srcRect/>
          <a:stretch>
            <a:fillRect/>
          </a:stretch>
        </p:blipFill>
        <p:spPr bwMode="auto">
          <a:xfrm>
            <a:off x="4932040" y="1844824"/>
            <a:ext cx="1812297" cy="1214239"/>
          </a:xfrm>
          <a:prstGeom prst="rect">
            <a:avLst/>
          </a:prstGeom>
          <a:noFill/>
        </p:spPr>
      </p:pic>
      <p:pic>
        <p:nvPicPr>
          <p:cNvPr id="13332" name="Picture 20" descr="Flag of New Jersey.svg"/>
          <p:cNvPicPr>
            <a:picLocks noChangeAspect="1" noChangeArrowheads="1"/>
          </p:cNvPicPr>
          <p:nvPr/>
        </p:nvPicPr>
        <p:blipFill>
          <a:blip r:embed="rId12" cstate="print"/>
          <a:srcRect/>
          <a:stretch>
            <a:fillRect/>
          </a:stretch>
        </p:blipFill>
        <p:spPr bwMode="auto">
          <a:xfrm>
            <a:off x="1979712" y="4293095"/>
            <a:ext cx="1944216" cy="1302625"/>
          </a:xfrm>
          <a:prstGeom prst="rect">
            <a:avLst/>
          </a:prstGeom>
          <a:noFill/>
        </p:spPr>
      </p:pic>
      <p:pic>
        <p:nvPicPr>
          <p:cNvPr id="13334" name="Picture 22" descr="Flag of Ohio.svg"/>
          <p:cNvPicPr>
            <a:picLocks noChangeAspect="1" noChangeArrowheads="1"/>
          </p:cNvPicPr>
          <p:nvPr/>
        </p:nvPicPr>
        <p:blipFill>
          <a:blip r:embed="rId13" cstate="print"/>
          <a:srcRect/>
          <a:stretch>
            <a:fillRect/>
          </a:stretch>
        </p:blipFill>
        <p:spPr bwMode="auto">
          <a:xfrm>
            <a:off x="323528" y="5668177"/>
            <a:ext cx="1888604" cy="1189823"/>
          </a:xfrm>
          <a:prstGeom prst="rect">
            <a:avLst/>
          </a:prstGeom>
          <a:noFill/>
        </p:spPr>
      </p:pic>
      <p:pic>
        <p:nvPicPr>
          <p:cNvPr id="13336" name="Picture 24" descr="Flag of Oklahoma.svg"/>
          <p:cNvPicPr>
            <a:picLocks noChangeAspect="1" noChangeArrowheads="1"/>
          </p:cNvPicPr>
          <p:nvPr/>
        </p:nvPicPr>
        <p:blipFill>
          <a:blip r:embed="rId14" cstate="print"/>
          <a:srcRect/>
          <a:stretch>
            <a:fillRect/>
          </a:stretch>
        </p:blipFill>
        <p:spPr bwMode="auto">
          <a:xfrm>
            <a:off x="6732240" y="3356992"/>
            <a:ext cx="2016224" cy="1350870"/>
          </a:xfrm>
          <a:prstGeom prst="rect">
            <a:avLst/>
          </a:prstGeom>
          <a:noFill/>
        </p:spPr>
      </p:pic>
      <p:pic>
        <p:nvPicPr>
          <p:cNvPr id="13338" name="Picture 26" descr="Flag of Florida.svg"/>
          <p:cNvPicPr>
            <a:picLocks noChangeAspect="1" noChangeArrowheads="1"/>
          </p:cNvPicPr>
          <p:nvPr/>
        </p:nvPicPr>
        <p:blipFill>
          <a:blip r:embed="rId15" cstate="print"/>
          <a:srcRect/>
          <a:stretch>
            <a:fillRect/>
          </a:stretch>
        </p:blipFill>
        <p:spPr bwMode="auto">
          <a:xfrm>
            <a:off x="4427984" y="3573016"/>
            <a:ext cx="2032620" cy="1361855"/>
          </a:xfrm>
          <a:prstGeom prst="rect">
            <a:avLst/>
          </a:prstGeom>
          <a:noFill/>
        </p:spPr>
      </p:pic>
      <p:pic>
        <p:nvPicPr>
          <p:cNvPr id="13340" name="Picture 28" descr="Flag of Iowa.svg"/>
          <p:cNvPicPr>
            <a:picLocks noChangeAspect="1" noChangeArrowheads="1"/>
          </p:cNvPicPr>
          <p:nvPr/>
        </p:nvPicPr>
        <p:blipFill>
          <a:blip r:embed="rId16" cstate="print"/>
          <a:srcRect/>
          <a:stretch>
            <a:fillRect/>
          </a:stretch>
        </p:blipFill>
        <p:spPr bwMode="auto">
          <a:xfrm>
            <a:off x="2483768" y="5654232"/>
            <a:ext cx="1744588" cy="1203768"/>
          </a:xfrm>
          <a:prstGeom prst="rect">
            <a:avLst/>
          </a:prstGeom>
          <a:noFill/>
        </p:spPr>
      </p:pic>
      <p:pic>
        <p:nvPicPr>
          <p:cNvPr id="13342" name="Picture 30" descr="Flag of Wyoming.svg"/>
          <p:cNvPicPr>
            <a:picLocks noChangeAspect="1" noChangeArrowheads="1"/>
          </p:cNvPicPr>
          <p:nvPr/>
        </p:nvPicPr>
        <p:blipFill>
          <a:blip r:embed="rId17" cstate="print"/>
          <a:srcRect/>
          <a:stretch>
            <a:fillRect/>
          </a:stretch>
        </p:blipFill>
        <p:spPr bwMode="auto">
          <a:xfrm>
            <a:off x="6752814" y="5085184"/>
            <a:ext cx="2084054" cy="1458840"/>
          </a:xfrm>
          <a:prstGeom prst="rect">
            <a:avLst/>
          </a:prstGeom>
          <a:noFill/>
        </p:spPr>
      </p:pic>
      <p:pic>
        <p:nvPicPr>
          <p:cNvPr id="13344" name="Picture 32" descr="Flag of Washington.svg"/>
          <p:cNvPicPr>
            <a:picLocks noChangeAspect="1" noChangeArrowheads="1"/>
          </p:cNvPicPr>
          <p:nvPr/>
        </p:nvPicPr>
        <p:blipFill>
          <a:blip r:embed="rId18" cstate="print"/>
          <a:srcRect/>
          <a:stretch>
            <a:fillRect/>
          </a:stretch>
        </p:blipFill>
        <p:spPr bwMode="auto">
          <a:xfrm>
            <a:off x="4499992" y="5373216"/>
            <a:ext cx="2050927" cy="1210047"/>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229600" cy="1143000"/>
          </a:xfrm>
        </p:spPr>
        <p:txBody>
          <a:bodyPr>
            <a:normAutofit fontScale="90000"/>
          </a:bodyPr>
          <a:lstStyle/>
          <a:p>
            <a:r>
              <a:rPr lang="ru-RU" dirty="0">
                <a:solidFill>
                  <a:schemeClr val="tx2">
                    <a:lumMod val="75000"/>
                  </a:schemeClr>
                </a:solidFill>
              </a:rPr>
              <a:t>Конституция США</a:t>
            </a:r>
            <a:r>
              <a:rPr lang="ru-RU" dirty="0"/>
              <a:t/>
            </a:r>
            <a:br>
              <a:rPr lang="ru-RU" dirty="0"/>
            </a:br>
            <a:endParaRPr lang="ru-RU" dirty="0"/>
          </a:p>
        </p:txBody>
      </p:sp>
      <p:sp>
        <p:nvSpPr>
          <p:cNvPr id="3" name="Содержимое 2"/>
          <p:cNvSpPr>
            <a:spLocks noGrp="1"/>
          </p:cNvSpPr>
          <p:nvPr>
            <p:ph idx="1"/>
          </p:nvPr>
        </p:nvSpPr>
        <p:spPr>
          <a:xfrm>
            <a:off x="0" y="908720"/>
            <a:ext cx="5148064" cy="5688632"/>
          </a:xfrm>
        </p:spPr>
        <p:txBody>
          <a:bodyPr>
            <a:normAutofit fontScale="70000" lnSpcReduction="20000"/>
          </a:bodyPr>
          <a:lstStyle/>
          <a:p>
            <a:r>
              <a:rPr lang="ru-RU" dirty="0"/>
              <a:t>Политическая система США определена в принятой в 1787 году Конституции, а также в поправках к Конституции и в других законах . </a:t>
            </a:r>
            <a:endParaRPr lang="ru-RU" dirty="0" smtClean="0"/>
          </a:p>
          <a:p>
            <a:r>
              <a:rPr lang="ru-RU" dirty="0" smtClean="0"/>
              <a:t>Конституция </a:t>
            </a:r>
            <a:r>
              <a:rPr lang="ru-RU" dirty="0"/>
              <a:t>передает полномочия для осуществления </a:t>
            </a:r>
            <a:r>
              <a:rPr lang="ru-RU" dirty="0" smtClean="0"/>
              <a:t>государственной </a:t>
            </a:r>
            <a:r>
              <a:rPr lang="ru-RU" dirty="0"/>
              <a:t>власти Федеральному правительству США. </a:t>
            </a:r>
            <a:endParaRPr lang="ru-RU" dirty="0" smtClean="0"/>
          </a:p>
          <a:p>
            <a:r>
              <a:rPr lang="ru-RU" dirty="0" smtClean="0"/>
              <a:t>В </a:t>
            </a:r>
            <a:r>
              <a:rPr lang="ru-RU" dirty="0"/>
              <a:t>Конституции США заложен принцип разделения властей, по которому Федеральное правительство состоит из законодательных, исполнительных и судебных органов, действующих отдельно друг от друга. </a:t>
            </a:r>
            <a:endParaRPr lang="ru-RU" dirty="0" smtClean="0"/>
          </a:p>
          <a:p>
            <a:r>
              <a:rPr lang="ru-RU" dirty="0" smtClean="0"/>
              <a:t>На </a:t>
            </a:r>
            <a:r>
              <a:rPr lang="ru-RU" dirty="0"/>
              <a:t>данный момент Конституция состоит из преамбулы, в которой выделены 5 основных целей принятия Конституции, 7 статей и 27 поправок (первые 10 из которых формируют Билль о правах).</a:t>
            </a:r>
          </a:p>
        </p:txBody>
      </p:sp>
      <p:pic>
        <p:nvPicPr>
          <p:cNvPr id="12290" name="Picture 2" descr="День Конституции и Гражданства в США"/>
          <p:cNvPicPr>
            <a:picLocks noChangeAspect="1" noChangeArrowheads="1"/>
          </p:cNvPicPr>
          <p:nvPr/>
        </p:nvPicPr>
        <p:blipFill>
          <a:blip r:embed="rId3" cstate="print"/>
          <a:srcRect/>
          <a:stretch>
            <a:fillRect/>
          </a:stretch>
        </p:blipFill>
        <p:spPr bwMode="auto">
          <a:xfrm>
            <a:off x="5345833" y="836712"/>
            <a:ext cx="3798167" cy="2532113"/>
          </a:xfrm>
          <a:prstGeom prst="rect">
            <a:avLst/>
          </a:prstGeom>
          <a:noFill/>
        </p:spPr>
      </p:pic>
      <p:pic>
        <p:nvPicPr>
          <p:cNvPr id="12292" name="Picture 4" descr="Конституция США. Фото с сайта bcm.ru"/>
          <p:cNvPicPr>
            <a:picLocks noChangeAspect="1" noChangeArrowheads="1"/>
          </p:cNvPicPr>
          <p:nvPr/>
        </p:nvPicPr>
        <p:blipFill>
          <a:blip r:embed="rId4" cstate="print"/>
          <a:srcRect/>
          <a:stretch>
            <a:fillRect/>
          </a:stretch>
        </p:blipFill>
        <p:spPr bwMode="auto">
          <a:xfrm>
            <a:off x="5364088" y="3861048"/>
            <a:ext cx="3438128" cy="257859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normAutofit fontScale="90000"/>
          </a:bodyPr>
          <a:lstStyle/>
          <a:p>
            <a:r>
              <a:rPr lang="ru-RU" dirty="0">
                <a:solidFill>
                  <a:schemeClr val="tx2">
                    <a:lumMod val="75000"/>
                  </a:schemeClr>
                </a:solidFill>
              </a:rPr>
              <a:t>Законодательная ветвь власти</a:t>
            </a:r>
            <a:br>
              <a:rPr lang="ru-RU" dirty="0">
                <a:solidFill>
                  <a:schemeClr val="tx2">
                    <a:lumMod val="75000"/>
                  </a:schemeClr>
                </a:solidFill>
              </a:rPr>
            </a:br>
            <a:endParaRPr lang="ru-RU" dirty="0">
              <a:solidFill>
                <a:schemeClr val="tx2">
                  <a:lumMod val="75000"/>
                </a:schemeClr>
              </a:solidFill>
            </a:endParaRPr>
          </a:p>
        </p:txBody>
      </p:sp>
      <p:sp>
        <p:nvSpPr>
          <p:cNvPr id="3" name="Содержимое 2"/>
          <p:cNvSpPr>
            <a:spLocks noGrp="1"/>
          </p:cNvSpPr>
          <p:nvPr>
            <p:ph idx="1"/>
          </p:nvPr>
        </p:nvSpPr>
        <p:spPr>
          <a:xfrm>
            <a:off x="0" y="908720"/>
            <a:ext cx="9144000" cy="5949280"/>
          </a:xfrm>
        </p:spPr>
        <p:txBody>
          <a:bodyPr>
            <a:normAutofit fontScale="85000" lnSpcReduction="20000"/>
          </a:bodyPr>
          <a:lstStyle/>
          <a:p>
            <a:r>
              <a:rPr lang="ru-RU" dirty="0"/>
              <a:t>Высший орган законодательной власти — двухпалатный парламент — Конгресс США: Палата представителей США и Сенат США.</a:t>
            </a:r>
          </a:p>
          <a:p>
            <a:r>
              <a:rPr lang="ru-RU" dirty="0"/>
              <a:t>Каждый штат имеет ровно двух представителей в Сенате (сенаторов). </a:t>
            </a:r>
            <a:endParaRPr lang="ru-RU" dirty="0" smtClean="0"/>
          </a:p>
          <a:p>
            <a:r>
              <a:rPr lang="ru-RU" dirty="0" smtClean="0"/>
              <a:t>Количество </a:t>
            </a:r>
            <a:r>
              <a:rPr lang="ru-RU" dirty="0"/>
              <a:t>представителей в Палате представителей от каждого штата определяется каждые 10 лет в зависимости от численности населения каждого штата (чем больше население — тем больше представителей). </a:t>
            </a:r>
            <a:endParaRPr lang="ru-RU" dirty="0" smtClean="0"/>
          </a:p>
          <a:p>
            <a:r>
              <a:rPr lang="ru-RU" dirty="0" smtClean="0"/>
              <a:t>Каждый </a:t>
            </a:r>
            <a:r>
              <a:rPr lang="ru-RU" dirty="0"/>
              <a:t>штат имеет хотя бы одного представителя, независимо от численности населения.</a:t>
            </a:r>
          </a:p>
          <a:p>
            <a:r>
              <a:rPr lang="ru-RU" dirty="0"/>
              <a:t>Сенаторы избираются на шестилетний срок, каждые два года представители на двухлетний</a:t>
            </a:r>
            <a:r>
              <a:rPr lang="ru-RU" dirty="0" smtClean="0"/>
              <a:t>.</a:t>
            </a:r>
          </a:p>
          <a:p>
            <a:r>
              <a:rPr lang="ru-RU" dirty="0" smtClean="0"/>
              <a:t> </a:t>
            </a:r>
            <a:r>
              <a:rPr lang="ru-RU" dirty="0"/>
              <a:t>И сенаторы, и представители могут переизбираться неограниченное количество раз.</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1143000"/>
          </a:xfrm>
        </p:spPr>
        <p:txBody>
          <a:bodyPr/>
          <a:lstStyle/>
          <a:p>
            <a:r>
              <a:rPr lang="ru-RU" dirty="0"/>
              <a:t>Исполнительная ветвь власти</a:t>
            </a:r>
          </a:p>
        </p:txBody>
      </p:sp>
      <p:sp>
        <p:nvSpPr>
          <p:cNvPr id="3" name="Содержимое 2"/>
          <p:cNvSpPr>
            <a:spLocks noGrp="1"/>
          </p:cNvSpPr>
          <p:nvPr>
            <p:ph idx="1"/>
          </p:nvPr>
        </p:nvSpPr>
        <p:spPr>
          <a:xfrm>
            <a:off x="0" y="980728"/>
            <a:ext cx="5796136" cy="5877272"/>
          </a:xfrm>
        </p:spPr>
        <p:txBody>
          <a:bodyPr>
            <a:noAutofit/>
          </a:bodyPr>
          <a:lstStyle/>
          <a:p>
            <a:r>
              <a:rPr lang="ru-RU" sz="2600" dirty="0"/>
              <a:t>Президент США — глава государства, правительства, главнокомандующий вооруженными силами.</a:t>
            </a:r>
          </a:p>
          <a:p>
            <a:r>
              <a:rPr lang="ru-RU" sz="2600" dirty="0"/>
              <a:t>Президент США избирается на четырёхлетний срок, причём может занимать этот пост не более чем два срока (согласно 22-й поправке к Конституции США).</a:t>
            </a:r>
          </a:p>
          <a:p>
            <a:r>
              <a:rPr lang="ru-RU" sz="2600" dirty="0"/>
              <a:t>Президента и вице-президента избирают посредством прямого волеизъявления при непосредственном участии коллегии выборщиков, состоящей из 538 членов.</a:t>
            </a:r>
          </a:p>
          <a:p>
            <a:endParaRPr lang="ru-RU" sz="2600" dirty="0"/>
          </a:p>
        </p:txBody>
      </p:sp>
      <p:pic>
        <p:nvPicPr>
          <p:cNvPr id="10242" name="Picture 2" descr="http://us-visa.ru/usvisas.files/usa.jpg"/>
          <p:cNvPicPr>
            <a:picLocks noChangeAspect="1" noChangeArrowheads="1"/>
          </p:cNvPicPr>
          <p:nvPr/>
        </p:nvPicPr>
        <p:blipFill>
          <a:blip r:embed="rId3" cstate="print"/>
          <a:srcRect/>
          <a:stretch>
            <a:fillRect/>
          </a:stretch>
        </p:blipFill>
        <p:spPr bwMode="auto">
          <a:xfrm>
            <a:off x="5677894" y="1052736"/>
            <a:ext cx="3466106" cy="2181373"/>
          </a:xfrm>
          <a:prstGeom prst="rect">
            <a:avLst/>
          </a:prstGeom>
          <a:noFill/>
        </p:spPr>
      </p:pic>
      <p:pic>
        <p:nvPicPr>
          <p:cNvPr id="10244" name="Picture 4" descr="http://image.newsru.com/pict/id/large/1394612_20110726105126.gif"/>
          <p:cNvPicPr>
            <a:picLocks noChangeAspect="1" noChangeArrowheads="1"/>
          </p:cNvPicPr>
          <p:nvPr/>
        </p:nvPicPr>
        <p:blipFill>
          <a:blip r:embed="rId4" cstate="print"/>
          <a:srcRect/>
          <a:stretch>
            <a:fillRect/>
          </a:stretch>
        </p:blipFill>
        <p:spPr bwMode="auto">
          <a:xfrm>
            <a:off x="5700125" y="4005064"/>
            <a:ext cx="3192355" cy="239426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40749"/>
            <a:ext cx="9144000" cy="6817251"/>
          </a:xfrm>
          <a:prstGeom prst="rect">
            <a:avLst/>
          </a:prstGeom>
        </p:spPr>
        <p:txBody>
          <a:bodyPr wrap="square" numCol="3">
            <a:spAutoFit/>
          </a:bodyPr>
          <a:lstStyle/>
          <a:p>
            <a:r>
              <a:rPr lang="ru-RU" sz="2300" b="1" dirty="0"/>
              <a:t>Президенты США</a:t>
            </a:r>
          </a:p>
          <a:p>
            <a:pPr>
              <a:buFont typeface="Arial" pitchFamily="34" charset="0"/>
              <a:buChar char="•"/>
            </a:pPr>
            <a:r>
              <a:rPr lang="ru-RU" sz="2300" dirty="0"/>
              <a:t>Джордж Вашингтон</a:t>
            </a:r>
          </a:p>
          <a:p>
            <a:pPr>
              <a:buFont typeface="Arial" pitchFamily="34" charset="0"/>
              <a:buChar char="•"/>
            </a:pPr>
            <a:r>
              <a:rPr lang="ru-RU" sz="2300" dirty="0"/>
              <a:t>Джон Адамс</a:t>
            </a:r>
          </a:p>
          <a:p>
            <a:pPr>
              <a:buFont typeface="Arial" pitchFamily="34" charset="0"/>
              <a:buChar char="•"/>
            </a:pPr>
            <a:r>
              <a:rPr lang="ru-RU" sz="2300" dirty="0"/>
              <a:t>Томас </a:t>
            </a:r>
            <a:r>
              <a:rPr lang="ru-RU" sz="2300" dirty="0" err="1"/>
              <a:t>Джефферсон</a:t>
            </a:r>
            <a:endParaRPr lang="ru-RU" sz="2300" dirty="0"/>
          </a:p>
          <a:p>
            <a:pPr>
              <a:buFont typeface="Arial" pitchFamily="34" charset="0"/>
              <a:buChar char="•"/>
            </a:pPr>
            <a:r>
              <a:rPr lang="ru-RU" sz="2300" dirty="0"/>
              <a:t>Джеймс Мэдисон</a:t>
            </a:r>
          </a:p>
          <a:p>
            <a:pPr>
              <a:buFont typeface="Arial" pitchFamily="34" charset="0"/>
              <a:buChar char="•"/>
            </a:pPr>
            <a:r>
              <a:rPr lang="ru-RU" sz="2300" dirty="0"/>
              <a:t>Джеймс Монро</a:t>
            </a:r>
          </a:p>
          <a:p>
            <a:pPr>
              <a:buFont typeface="Arial" pitchFamily="34" charset="0"/>
              <a:buChar char="•"/>
            </a:pPr>
            <a:r>
              <a:rPr lang="ru-RU" sz="2300" dirty="0"/>
              <a:t>Джон </a:t>
            </a:r>
            <a:r>
              <a:rPr lang="ru-RU" sz="2300" dirty="0" err="1"/>
              <a:t>Куинси</a:t>
            </a:r>
            <a:r>
              <a:rPr lang="ru-RU" sz="2300" dirty="0"/>
              <a:t> Адамс</a:t>
            </a:r>
          </a:p>
          <a:p>
            <a:pPr>
              <a:buFont typeface="Arial" pitchFamily="34" charset="0"/>
              <a:buChar char="•"/>
            </a:pPr>
            <a:r>
              <a:rPr lang="ru-RU" sz="2300" dirty="0"/>
              <a:t>Эндрю Джексон</a:t>
            </a:r>
          </a:p>
          <a:p>
            <a:pPr>
              <a:buFont typeface="Arial" pitchFamily="34" charset="0"/>
              <a:buChar char="•"/>
            </a:pPr>
            <a:r>
              <a:rPr lang="ru-RU" sz="2300" dirty="0"/>
              <a:t>Мартин Ван Бурен</a:t>
            </a:r>
          </a:p>
          <a:p>
            <a:pPr>
              <a:buFont typeface="Arial" pitchFamily="34" charset="0"/>
              <a:buChar char="•"/>
            </a:pPr>
            <a:r>
              <a:rPr lang="ru-RU" sz="2300" dirty="0"/>
              <a:t>Уильям Генри </a:t>
            </a:r>
            <a:r>
              <a:rPr lang="ru-RU" sz="2300" dirty="0" err="1"/>
              <a:t>Гаррисон</a:t>
            </a:r>
            <a:endParaRPr lang="ru-RU" sz="2300" dirty="0"/>
          </a:p>
          <a:p>
            <a:pPr>
              <a:buFont typeface="Arial" pitchFamily="34" charset="0"/>
              <a:buChar char="•"/>
            </a:pPr>
            <a:r>
              <a:rPr lang="ru-RU" sz="2300" dirty="0"/>
              <a:t>Джон </a:t>
            </a:r>
            <a:r>
              <a:rPr lang="ru-RU" sz="2300" dirty="0" err="1"/>
              <a:t>Тайлер</a:t>
            </a:r>
            <a:endParaRPr lang="ru-RU" sz="2300" dirty="0"/>
          </a:p>
          <a:p>
            <a:pPr>
              <a:buFont typeface="Arial" pitchFamily="34" charset="0"/>
              <a:buChar char="•"/>
            </a:pPr>
            <a:r>
              <a:rPr lang="ru-RU" sz="2300" dirty="0"/>
              <a:t>Джеймс </a:t>
            </a:r>
            <a:r>
              <a:rPr lang="ru-RU" sz="2300" dirty="0" err="1"/>
              <a:t>Нокс</a:t>
            </a:r>
            <a:r>
              <a:rPr lang="ru-RU" sz="2300" dirty="0"/>
              <a:t> Полк</a:t>
            </a:r>
          </a:p>
          <a:p>
            <a:pPr>
              <a:buFont typeface="Arial" pitchFamily="34" charset="0"/>
              <a:buChar char="•"/>
            </a:pPr>
            <a:r>
              <a:rPr lang="ru-RU" sz="2300" dirty="0" err="1"/>
              <a:t>Закари</a:t>
            </a:r>
            <a:r>
              <a:rPr lang="ru-RU" sz="2300" dirty="0"/>
              <a:t> Тейлор</a:t>
            </a:r>
          </a:p>
          <a:p>
            <a:pPr>
              <a:buFont typeface="Arial" pitchFamily="34" charset="0"/>
              <a:buChar char="•"/>
            </a:pPr>
            <a:r>
              <a:rPr lang="ru-RU" sz="2300" dirty="0" err="1"/>
              <a:t>Миллард</a:t>
            </a:r>
            <a:r>
              <a:rPr lang="ru-RU" sz="2300" dirty="0"/>
              <a:t> Филлмор</a:t>
            </a:r>
          </a:p>
          <a:p>
            <a:pPr>
              <a:buFont typeface="Arial" pitchFamily="34" charset="0"/>
              <a:buChar char="•"/>
            </a:pPr>
            <a:r>
              <a:rPr lang="ru-RU" sz="2300" dirty="0"/>
              <a:t>Франклин Пирс</a:t>
            </a:r>
          </a:p>
          <a:p>
            <a:pPr>
              <a:buFont typeface="Arial" pitchFamily="34" charset="0"/>
              <a:buChar char="•"/>
            </a:pPr>
            <a:r>
              <a:rPr lang="ru-RU" sz="2300" dirty="0"/>
              <a:t>Джеймс Бьюкенен</a:t>
            </a:r>
          </a:p>
          <a:p>
            <a:pPr>
              <a:buFont typeface="Arial" pitchFamily="34" charset="0"/>
              <a:buChar char="•"/>
            </a:pPr>
            <a:r>
              <a:rPr lang="ru-RU" sz="2300" dirty="0"/>
              <a:t>Авраам Линкольн</a:t>
            </a:r>
          </a:p>
          <a:p>
            <a:pPr>
              <a:buFont typeface="Arial" pitchFamily="34" charset="0"/>
              <a:buChar char="•"/>
            </a:pPr>
            <a:r>
              <a:rPr lang="ru-RU" sz="2300" dirty="0"/>
              <a:t>Эндрю Джонсон</a:t>
            </a:r>
          </a:p>
          <a:p>
            <a:pPr>
              <a:buFont typeface="Arial" pitchFamily="34" charset="0"/>
              <a:buChar char="•"/>
            </a:pPr>
            <a:r>
              <a:rPr lang="ru-RU" sz="2300" dirty="0"/>
              <a:t>Улисс Симпсон Грант</a:t>
            </a:r>
          </a:p>
          <a:p>
            <a:pPr>
              <a:buFont typeface="Arial" pitchFamily="34" charset="0"/>
              <a:buChar char="•"/>
            </a:pPr>
            <a:r>
              <a:rPr lang="ru-RU" sz="2300" dirty="0"/>
              <a:t>Ратерфорд </a:t>
            </a:r>
            <a:r>
              <a:rPr lang="ru-RU" sz="2300" dirty="0" err="1"/>
              <a:t>Бёрчард</a:t>
            </a:r>
            <a:r>
              <a:rPr lang="ru-RU" sz="2300" dirty="0"/>
              <a:t> </a:t>
            </a:r>
            <a:r>
              <a:rPr lang="ru-RU" sz="2300" dirty="0" err="1"/>
              <a:t>Хейс</a:t>
            </a:r>
            <a:endParaRPr lang="ru-RU" sz="2300" dirty="0"/>
          </a:p>
          <a:p>
            <a:pPr>
              <a:buFont typeface="Arial" pitchFamily="34" charset="0"/>
              <a:buChar char="•"/>
            </a:pPr>
            <a:r>
              <a:rPr lang="ru-RU" sz="2300" dirty="0"/>
              <a:t>Джеймс Абрам </a:t>
            </a:r>
            <a:r>
              <a:rPr lang="ru-RU" sz="2300" dirty="0" err="1"/>
              <a:t>Гарфилд</a:t>
            </a:r>
            <a:endParaRPr lang="ru-RU" sz="2300" dirty="0"/>
          </a:p>
          <a:p>
            <a:pPr>
              <a:buFont typeface="Arial" pitchFamily="34" charset="0"/>
              <a:buChar char="•"/>
            </a:pPr>
            <a:r>
              <a:rPr lang="ru-RU" sz="2300" dirty="0"/>
              <a:t>Честер Алан Артур</a:t>
            </a:r>
          </a:p>
          <a:p>
            <a:pPr>
              <a:buFont typeface="Arial" pitchFamily="34" charset="0"/>
              <a:buChar char="•"/>
            </a:pPr>
            <a:r>
              <a:rPr lang="ru-RU" sz="2300" dirty="0"/>
              <a:t>Стивен </a:t>
            </a:r>
            <a:r>
              <a:rPr lang="ru-RU" sz="2300" dirty="0" err="1"/>
              <a:t>Гровер</a:t>
            </a:r>
            <a:r>
              <a:rPr lang="ru-RU" sz="2300" dirty="0"/>
              <a:t> Кливленд</a:t>
            </a:r>
          </a:p>
          <a:p>
            <a:pPr>
              <a:buFont typeface="Arial" pitchFamily="34" charset="0"/>
              <a:buChar char="•"/>
            </a:pPr>
            <a:r>
              <a:rPr lang="ru-RU" sz="2300" dirty="0"/>
              <a:t>Бенджамин </a:t>
            </a:r>
            <a:r>
              <a:rPr lang="ru-RU" sz="2300" dirty="0" err="1"/>
              <a:t>Гаррисон</a:t>
            </a:r>
            <a:endParaRPr lang="ru-RU" sz="2300" dirty="0"/>
          </a:p>
          <a:p>
            <a:pPr>
              <a:buFont typeface="Arial" pitchFamily="34" charset="0"/>
              <a:buChar char="•"/>
            </a:pPr>
            <a:r>
              <a:rPr lang="ru-RU" sz="2300" dirty="0"/>
              <a:t>Стивен </a:t>
            </a:r>
            <a:r>
              <a:rPr lang="ru-RU" sz="2300" dirty="0" err="1"/>
              <a:t>Гровер</a:t>
            </a:r>
            <a:r>
              <a:rPr lang="ru-RU" sz="2300" dirty="0"/>
              <a:t> Кливленд</a:t>
            </a:r>
          </a:p>
          <a:p>
            <a:pPr>
              <a:buFont typeface="Arial" pitchFamily="34" charset="0"/>
              <a:buChar char="•"/>
            </a:pPr>
            <a:r>
              <a:rPr lang="ru-RU" sz="2300" dirty="0"/>
              <a:t>Уильям Мак-Кинли</a:t>
            </a:r>
          </a:p>
          <a:p>
            <a:pPr>
              <a:buFont typeface="Arial" pitchFamily="34" charset="0"/>
              <a:buChar char="•"/>
            </a:pPr>
            <a:r>
              <a:rPr lang="ru-RU" sz="2300" dirty="0"/>
              <a:t>Теодор Рузвельт</a:t>
            </a:r>
          </a:p>
          <a:p>
            <a:pPr>
              <a:buFont typeface="Arial" pitchFamily="34" charset="0"/>
              <a:buChar char="•"/>
            </a:pPr>
            <a:r>
              <a:rPr lang="ru-RU" sz="2300" dirty="0"/>
              <a:t>Уильям </a:t>
            </a:r>
            <a:r>
              <a:rPr lang="ru-RU" sz="2300" dirty="0" err="1"/>
              <a:t>Хауард</a:t>
            </a:r>
            <a:r>
              <a:rPr lang="ru-RU" sz="2300" dirty="0"/>
              <a:t> Тафт</a:t>
            </a:r>
          </a:p>
          <a:p>
            <a:pPr>
              <a:buFont typeface="Arial" pitchFamily="34" charset="0"/>
              <a:buChar char="•"/>
            </a:pPr>
            <a:r>
              <a:rPr lang="ru-RU" sz="2300" dirty="0"/>
              <a:t>Томас </a:t>
            </a:r>
            <a:r>
              <a:rPr lang="ru-RU" sz="2300" dirty="0" err="1"/>
              <a:t>Вудро</a:t>
            </a:r>
            <a:r>
              <a:rPr lang="ru-RU" sz="2300" dirty="0"/>
              <a:t> Вильсон</a:t>
            </a:r>
          </a:p>
          <a:p>
            <a:pPr>
              <a:buFont typeface="Arial" pitchFamily="34" charset="0"/>
              <a:buChar char="•"/>
            </a:pPr>
            <a:r>
              <a:rPr lang="ru-RU" sz="2300" dirty="0"/>
              <a:t>Уоррен </a:t>
            </a:r>
            <a:r>
              <a:rPr lang="ru-RU" sz="2300" dirty="0" err="1"/>
              <a:t>Гардинг</a:t>
            </a:r>
            <a:endParaRPr lang="ru-RU" sz="2300" dirty="0"/>
          </a:p>
          <a:p>
            <a:pPr>
              <a:buFont typeface="Arial" pitchFamily="34" charset="0"/>
              <a:buChar char="•"/>
            </a:pPr>
            <a:r>
              <a:rPr lang="ru-RU" sz="2300" dirty="0" err="1"/>
              <a:t>Калвин</a:t>
            </a:r>
            <a:r>
              <a:rPr lang="ru-RU" sz="2300" dirty="0"/>
              <a:t> Кулидж</a:t>
            </a:r>
          </a:p>
          <a:p>
            <a:pPr>
              <a:buFont typeface="Arial" pitchFamily="34" charset="0"/>
              <a:buChar char="•"/>
            </a:pPr>
            <a:r>
              <a:rPr lang="ru-RU" sz="2300" dirty="0"/>
              <a:t>Герберт Кларк Гувер</a:t>
            </a:r>
          </a:p>
          <a:p>
            <a:pPr>
              <a:buFont typeface="Arial" pitchFamily="34" charset="0"/>
              <a:buChar char="•"/>
            </a:pPr>
            <a:r>
              <a:rPr lang="ru-RU" sz="2300" dirty="0"/>
              <a:t>Франклин Делано Рузвельт</a:t>
            </a:r>
          </a:p>
          <a:p>
            <a:pPr>
              <a:buFont typeface="Arial" pitchFamily="34" charset="0"/>
              <a:buChar char="•"/>
            </a:pPr>
            <a:r>
              <a:rPr lang="ru-RU" sz="2300" dirty="0"/>
              <a:t>Гарри Трумэн</a:t>
            </a:r>
          </a:p>
          <a:p>
            <a:pPr>
              <a:buFont typeface="Arial" pitchFamily="34" charset="0"/>
              <a:buChar char="•"/>
            </a:pPr>
            <a:r>
              <a:rPr lang="ru-RU" sz="2300" dirty="0" err="1"/>
              <a:t>Дуайт</a:t>
            </a:r>
            <a:r>
              <a:rPr lang="ru-RU" sz="2300" dirty="0"/>
              <a:t> Дэвид Эйзенхауэр</a:t>
            </a:r>
          </a:p>
          <a:p>
            <a:pPr>
              <a:buFont typeface="Arial" pitchFamily="34" charset="0"/>
              <a:buChar char="•"/>
            </a:pPr>
            <a:r>
              <a:rPr lang="ru-RU" sz="2300" dirty="0"/>
              <a:t>Джон Кеннеди</a:t>
            </a:r>
          </a:p>
          <a:p>
            <a:pPr>
              <a:buFont typeface="Arial" pitchFamily="34" charset="0"/>
              <a:buChar char="•"/>
            </a:pPr>
            <a:r>
              <a:rPr lang="ru-RU" sz="2300" dirty="0" err="1"/>
              <a:t>Линдон</a:t>
            </a:r>
            <a:r>
              <a:rPr lang="ru-RU" sz="2300" dirty="0"/>
              <a:t> Джонсон</a:t>
            </a:r>
          </a:p>
          <a:p>
            <a:pPr>
              <a:buFont typeface="Arial" pitchFamily="34" charset="0"/>
              <a:buChar char="•"/>
            </a:pPr>
            <a:r>
              <a:rPr lang="ru-RU" sz="2300" dirty="0"/>
              <a:t>Ричард </a:t>
            </a:r>
            <a:r>
              <a:rPr lang="ru-RU" sz="2300" dirty="0" err="1"/>
              <a:t>Милхауз</a:t>
            </a:r>
            <a:r>
              <a:rPr lang="ru-RU" sz="2300" dirty="0"/>
              <a:t> Никсон</a:t>
            </a:r>
          </a:p>
          <a:p>
            <a:pPr>
              <a:buFont typeface="Arial" pitchFamily="34" charset="0"/>
              <a:buChar char="•"/>
            </a:pPr>
            <a:r>
              <a:rPr lang="ru-RU" sz="2300" dirty="0"/>
              <a:t>Джералд </a:t>
            </a:r>
            <a:r>
              <a:rPr lang="ru-RU" sz="2300" dirty="0" err="1"/>
              <a:t>Рудолф</a:t>
            </a:r>
            <a:r>
              <a:rPr lang="ru-RU" sz="2300" dirty="0"/>
              <a:t> Форд</a:t>
            </a:r>
          </a:p>
          <a:p>
            <a:pPr>
              <a:buFont typeface="Arial" pitchFamily="34" charset="0"/>
              <a:buChar char="•"/>
            </a:pPr>
            <a:r>
              <a:rPr lang="ru-RU" sz="2300" dirty="0"/>
              <a:t>Джеймс Эрл Картер</a:t>
            </a:r>
          </a:p>
          <a:p>
            <a:pPr>
              <a:buFont typeface="Arial" pitchFamily="34" charset="0"/>
              <a:buChar char="•"/>
            </a:pPr>
            <a:r>
              <a:rPr lang="ru-RU" sz="2300" dirty="0"/>
              <a:t>Рональд Рейган</a:t>
            </a:r>
          </a:p>
          <a:p>
            <a:pPr>
              <a:buFont typeface="Arial" pitchFamily="34" charset="0"/>
              <a:buChar char="•"/>
            </a:pPr>
            <a:r>
              <a:rPr lang="ru-RU" sz="2300" dirty="0"/>
              <a:t>Джордж Герберт </a:t>
            </a:r>
            <a:r>
              <a:rPr lang="ru-RU" sz="2300" dirty="0" err="1"/>
              <a:t>Уокер</a:t>
            </a:r>
            <a:r>
              <a:rPr lang="ru-RU" sz="2300" dirty="0"/>
              <a:t> Буш</a:t>
            </a:r>
          </a:p>
          <a:p>
            <a:pPr>
              <a:buFont typeface="Arial" pitchFamily="34" charset="0"/>
              <a:buChar char="•"/>
            </a:pPr>
            <a:r>
              <a:rPr lang="ru-RU" sz="2300" dirty="0"/>
              <a:t>Билл Клинтон</a:t>
            </a:r>
          </a:p>
          <a:p>
            <a:pPr>
              <a:buFont typeface="Arial" pitchFamily="34" charset="0"/>
              <a:buChar char="•"/>
            </a:pPr>
            <a:r>
              <a:rPr lang="ru-RU" sz="2300" dirty="0"/>
              <a:t>Джордж Буш (младший)</a:t>
            </a:r>
          </a:p>
          <a:p>
            <a:pPr>
              <a:buFont typeface="Arial" pitchFamily="34" charset="0"/>
              <a:buChar char="•"/>
            </a:pPr>
            <a:r>
              <a:rPr lang="ru-RU" sz="2300" dirty="0"/>
              <a:t>Барак Хусейн </a:t>
            </a:r>
            <a:r>
              <a:rPr lang="ru-RU" sz="2300" dirty="0" err="1"/>
              <a:t>Обама</a:t>
            </a:r>
            <a:endParaRPr lang="ru-RU" sz="23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Джордж Вашингтон"/>
          <p:cNvPicPr>
            <a:picLocks noChangeAspect="1" noChangeArrowheads="1"/>
          </p:cNvPicPr>
          <p:nvPr/>
        </p:nvPicPr>
        <p:blipFill>
          <a:blip r:embed="rId3" cstate="print"/>
          <a:srcRect/>
          <a:stretch>
            <a:fillRect/>
          </a:stretch>
        </p:blipFill>
        <p:spPr bwMode="auto">
          <a:xfrm>
            <a:off x="0" y="260648"/>
            <a:ext cx="1662314" cy="1988840"/>
          </a:xfrm>
          <a:prstGeom prst="rect">
            <a:avLst/>
          </a:prstGeom>
          <a:noFill/>
        </p:spPr>
      </p:pic>
      <p:sp>
        <p:nvSpPr>
          <p:cNvPr id="5" name="Прямоугольник 4"/>
          <p:cNvSpPr/>
          <p:nvPr/>
        </p:nvSpPr>
        <p:spPr>
          <a:xfrm>
            <a:off x="3635896" y="0"/>
            <a:ext cx="5508104" cy="6863417"/>
          </a:xfrm>
          <a:prstGeom prst="rect">
            <a:avLst/>
          </a:prstGeom>
        </p:spPr>
        <p:txBody>
          <a:bodyPr wrap="square">
            <a:spAutoFit/>
          </a:bodyPr>
          <a:lstStyle/>
          <a:p>
            <a:r>
              <a:rPr lang="ru-RU" sz="2000" dirty="0"/>
              <a:t>В январе 2009 года место президента занял Барак </a:t>
            </a:r>
            <a:r>
              <a:rPr lang="ru-RU" sz="2000" dirty="0" err="1"/>
              <a:t>Обама</a:t>
            </a:r>
            <a:r>
              <a:rPr lang="ru-RU" sz="2000" dirty="0"/>
              <a:t>, победивший на президентских выборах 2008 года.</a:t>
            </a:r>
          </a:p>
          <a:p>
            <a:r>
              <a:rPr lang="ru-RU" sz="2000" dirty="0"/>
              <a:t>Полномочия президента США:</a:t>
            </a:r>
          </a:p>
          <a:p>
            <a:r>
              <a:rPr lang="ru-RU" sz="2000" dirty="0"/>
              <a:t>верховный главнокомандующий вооружёнными силами США,</a:t>
            </a:r>
          </a:p>
          <a:p>
            <a:r>
              <a:rPr lang="ru-RU" sz="2000" dirty="0"/>
              <a:t>верховный представитель страны на международной арене,</a:t>
            </a:r>
          </a:p>
          <a:p>
            <a:r>
              <a:rPr lang="ru-RU" sz="2000" dirty="0"/>
              <a:t>назначение федеральных судей, включая членов Верховного суда, послов, и высших должностных лиц аппарата исполнительной власти</a:t>
            </a:r>
          </a:p>
          <a:p>
            <a:r>
              <a:rPr lang="ru-RU" sz="2000" dirty="0"/>
              <a:t>созыв чрезвычайных сессий конгресса,</a:t>
            </a:r>
          </a:p>
          <a:p>
            <a:r>
              <a:rPr lang="ru-RU" sz="2000" dirty="0"/>
              <a:t>помилование лиц, осуждённых по федеральным законам,</a:t>
            </a:r>
          </a:p>
          <a:p>
            <a:r>
              <a:rPr lang="ru-RU" sz="2000" dirty="0"/>
              <a:t>чрезвычайные полномочия в кризисных внутренних и внешних ситуациях,</a:t>
            </a:r>
          </a:p>
          <a:p>
            <a:r>
              <a:rPr lang="ru-RU" sz="2000" dirty="0"/>
              <a:t>формирование законодательной программы администрации (послания конгрессу),</a:t>
            </a:r>
          </a:p>
          <a:p>
            <a:r>
              <a:rPr lang="ru-RU" sz="2000" dirty="0"/>
              <a:t>представление бюджета конгрессу,</a:t>
            </a:r>
          </a:p>
          <a:p>
            <a:r>
              <a:rPr lang="ru-RU" sz="2000" dirty="0"/>
              <a:t>издание президентских приказов, имеющих силу закона.</a:t>
            </a:r>
          </a:p>
        </p:txBody>
      </p:sp>
      <p:pic>
        <p:nvPicPr>
          <p:cNvPr id="19460" name="Picture 4" descr="Бенджамин Гаррисон VI"/>
          <p:cNvPicPr>
            <a:picLocks noChangeAspect="1" noChangeArrowheads="1"/>
          </p:cNvPicPr>
          <p:nvPr/>
        </p:nvPicPr>
        <p:blipFill>
          <a:blip r:embed="rId4" cstate="print"/>
          <a:srcRect/>
          <a:stretch>
            <a:fillRect/>
          </a:stretch>
        </p:blipFill>
        <p:spPr bwMode="auto">
          <a:xfrm>
            <a:off x="1907704" y="2348880"/>
            <a:ext cx="1453336" cy="2122909"/>
          </a:xfrm>
          <a:prstGeom prst="rect">
            <a:avLst/>
          </a:prstGeom>
          <a:noFill/>
        </p:spPr>
      </p:pic>
      <p:pic>
        <p:nvPicPr>
          <p:cNvPr id="19462" name="Picture 6" descr="Джеральд Форд"/>
          <p:cNvPicPr>
            <a:picLocks noChangeAspect="1" noChangeArrowheads="1"/>
          </p:cNvPicPr>
          <p:nvPr/>
        </p:nvPicPr>
        <p:blipFill>
          <a:blip r:embed="rId5" cstate="print"/>
          <a:srcRect/>
          <a:stretch>
            <a:fillRect/>
          </a:stretch>
        </p:blipFill>
        <p:spPr bwMode="auto">
          <a:xfrm>
            <a:off x="0" y="2492896"/>
            <a:ext cx="1584176" cy="2325345"/>
          </a:xfrm>
          <a:prstGeom prst="rect">
            <a:avLst/>
          </a:prstGeom>
          <a:noFill/>
        </p:spPr>
      </p:pic>
      <p:pic>
        <p:nvPicPr>
          <p:cNvPr id="19464" name="Picture 8" descr="Мартин Ван Бюрен"/>
          <p:cNvPicPr>
            <a:picLocks noChangeAspect="1" noChangeArrowheads="1"/>
          </p:cNvPicPr>
          <p:nvPr/>
        </p:nvPicPr>
        <p:blipFill>
          <a:blip r:embed="rId6" cstate="print"/>
          <a:srcRect/>
          <a:stretch>
            <a:fillRect/>
          </a:stretch>
        </p:blipFill>
        <p:spPr bwMode="auto">
          <a:xfrm>
            <a:off x="1890688" y="4797152"/>
            <a:ext cx="1526553" cy="2060848"/>
          </a:xfrm>
          <a:prstGeom prst="rect">
            <a:avLst/>
          </a:prstGeom>
          <a:noFill/>
        </p:spPr>
      </p:pic>
      <p:pic>
        <p:nvPicPr>
          <p:cNvPr id="19466" name="Picture 10" descr="Джон Адамс"/>
          <p:cNvPicPr>
            <a:picLocks noChangeAspect="1" noChangeArrowheads="1"/>
          </p:cNvPicPr>
          <p:nvPr/>
        </p:nvPicPr>
        <p:blipFill>
          <a:blip r:embed="rId7" cstate="print"/>
          <a:srcRect/>
          <a:stretch>
            <a:fillRect/>
          </a:stretch>
        </p:blipFill>
        <p:spPr bwMode="auto">
          <a:xfrm>
            <a:off x="0" y="5085184"/>
            <a:ext cx="1408012" cy="1772816"/>
          </a:xfrm>
          <a:prstGeom prst="rect">
            <a:avLst/>
          </a:prstGeom>
          <a:noFill/>
        </p:spPr>
      </p:pic>
      <p:pic>
        <p:nvPicPr>
          <p:cNvPr id="19468" name="Picture 12" descr="Барак Хуссейн Обама II"/>
          <p:cNvPicPr>
            <a:picLocks noChangeAspect="1" noChangeArrowheads="1"/>
          </p:cNvPicPr>
          <p:nvPr/>
        </p:nvPicPr>
        <p:blipFill>
          <a:blip r:embed="rId8" cstate="print"/>
          <a:srcRect/>
          <a:stretch>
            <a:fillRect/>
          </a:stretch>
        </p:blipFill>
        <p:spPr bwMode="auto">
          <a:xfrm>
            <a:off x="1907704" y="260648"/>
            <a:ext cx="1514534" cy="2060848"/>
          </a:xfrm>
          <a:prstGeom prst="rect">
            <a:avLst/>
          </a:prstGeom>
          <a:noFill/>
        </p:spPr>
      </p:pic>
    </p:spTree>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0648"/>
            <a:ext cx="8229600" cy="1143000"/>
          </a:xfrm>
        </p:spPr>
        <p:txBody>
          <a:bodyPr>
            <a:normAutofit fontScale="90000"/>
          </a:bodyPr>
          <a:lstStyle/>
          <a:p>
            <a:r>
              <a:rPr lang="ru-RU" b="1" dirty="0"/>
              <a:t>Предварительные выборы (Праймериз)</a:t>
            </a:r>
            <a:br>
              <a:rPr lang="ru-RU" b="1" dirty="0"/>
            </a:br>
            <a:endParaRPr lang="ru-RU" dirty="0"/>
          </a:p>
        </p:txBody>
      </p:sp>
      <p:sp>
        <p:nvSpPr>
          <p:cNvPr id="3" name="Содержимое 2"/>
          <p:cNvSpPr>
            <a:spLocks noGrp="1"/>
          </p:cNvSpPr>
          <p:nvPr>
            <p:ph idx="1"/>
          </p:nvPr>
        </p:nvSpPr>
        <p:spPr>
          <a:xfrm>
            <a:off x="0" y="1124744"/>
            <a:ext cx="9144000" cy="5733256"/>
          </a:xfrm>
        </p:spPr>
        <p:txBody>
          <a:bodyPr>
            <a:normAutofit fontScale="62500" lnSpcReduction="20000"/>
          </a:bodyPr>
          <a:lstStyle/>
          <a:p>
            <a:r>
              <a:rPr lang="ru-RU" dirty="0"/>
              <a:t>Праймериз — процедура предварительных выборов для претендентов на выборные должности в сфере законодательной и исполнительной власти США.</a:t>
            </a:r>
          </a:p>
          <a:p>
            <a:r>
              <a:rPr lang="ru-RU" dirty="0"/>
              <a:t>В США организацией предвыборной борьбы занимаются партии. Они обладают опытом, аппаратом, финансами, связями и всем необходимым для продвижения своих кандидатов. Поэтому, для того, чтобы иметь реальные шансы выиграть выборы, кандидат как правило должен быть поддержан одной из двух основных партий. Иногда успеха добиваются и независимые кандидаты, но это происходит редко. За поддержку партий, особенно таких влиятельных, как республиканская и демократическая, при выдвижении на выборные посты обычно борются несколько претендентов. Для их демократического выбора были созданы праймериз.</a:t>
            </a:r>
          </a:p>
          <a:p>
            <a:r>
              <a:rPr lang="ru-RU" dirty="0"/>
              <a:t>По сравнению с Европой и некоторыми другими странами идеологическая составляющая партий выражена гораздо слабее.</a:t>
            </a:r>
          </a:p>
          <a:p>
            <a:r>
              <a:rPr lang="ru-RU" dirty="0"/>
              <a:t>Вместе с тем, для некоторых групп избирателей личная кандидатура кандидата не играет большой роли — в первую очередь важна партия, к которой он принадлежит. В штатах, где традиционно доминирует одна партия, кандидат, победивший на первичных выборах этой партии, практически гарантированно побеждает и на основных выборах, и именно на праймериз в этих штатах развертывается серьёзная борьба между основными кандидатами.</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4869160"/>
          </a:xfrm>
        </p:spPr>
        <p:txBody>
          <a:bodyPr>
            <a:noAutofit/>
          </a:bodyPr>
          <a:lstStyle/>
          <a:p>
            <a:r>
              <a:rPr lang="ru-RU" sz="2000" dirty="0"/>
              <a:t>Первым штатом, принявшим закон о праймериз, стал Висконсин (1903). До того, как система праймериз утвердилась в стране, кандидаты отбирались на партийных съездах.</a:t>
            </a:r>
          </a:p>
          <a:p>
            <a:r>
              <a:rPr lang="ru-RU" sz="2000" dirty="0"/>
              <a:t>Праймериз, фактически, возникли как реакция избирателей на попытки партийных руководителей вывести процесс выдвижения кандидатов из-под контроля рядовых членов партий.</a:t>
            </a:r>
          </a:p>
          <a:p>
            <a:r>
              <a:rPr lang="ru-RU" sz="2000" dirty="0"/>
              <a:t>К 1927 году уже все штаты приняли законы об обязательном проведении таких выборов. Праймериз используются для отбора кандидатов на местных выборах, а также для выдвижения кандидатов в Сенат и Палату представителей Конгресса США и Конгрессов штатов.</a:t>
            </a:r>
          </a:p>
          <a:p>
            <a:endParaRPr lang="ru-RU" sz="2000" dirty="0"/>
          </a:p>
        </p:txBody>
      </p:sp>
      <p:pic>
        <p:nvPicPr>
          <p:cNvPr id="21506" name="Picture 2" descr="http://image.rus.newsru.ua/pict/id/large/220326_20100914085831.jpg"/>
          <p:cNvPicPr>
            <a:picLocks noChangeAspect="1" noChangeArrowheads="1"/>
          </p:cNvPicPr>
          <p:nvPr/>
        </p:nvPicPr>
        <p:blipFill>
          <a:blip r:embed="rId3" cstate="print"/>
          <a:srcRect/>
          <a:stretch>
            <a:fillRect/>
          </a:stretch>
        </p:blipFill>
        <p:spPr bwMode="auto">
          <a:xfrm>
            <a:off x="5628118" y="4221088"/>
            <a:ext cx="3515882" cy="2636912"/>
          </a:xfrm>
          <a:prstGeom prst="rect">
            <a:avLst/>
          </a:prstGeom>
          <a:noFill/>
        </p:spPr>
      </p:pic>
      <p:pic>
        <p:nvPicPr>
          <p:cNvPr id="21508" name="Picture 4" descr="http://versii.com/photos/bank_8229_img_200x230_13168.jpg"/>
          <p:cNvPicPr>
            <a:picLocks noChangeAspect="1" noChangeArrowheads="1"/>
          </p:cNvPicPr>
          <p:nvPr/>
        </p:nvPicPr>
        <p:blipFill>
          <a:blip r:embed="rId4" cstate="print"/>
          <a:srcRect/>
          <a:stretch>
            <a:fillRect/>
          </a:stretch>
        </p:blipFill>
        <p:spPr bwMode="auto">
          <a:xfrm>
            <a:off x="-1" y="3645023"/>
            <a:ext cx="2793893" cy="3212977"/>
          </a:xfrm>
          <a:prstGeom prst="rect">
            <a:avLst/>
          </a:prstGeom>
          <a:noFill/>
        </p:spPr>
      </p:pic>
      <p:pic>
        <p:nvPicPr>
          <p:cNvPr id="21512" name="Picture 8" descr="http://russianla.com/ic/img.lenta.ru/news/2008/06/04/versus/picture.jpg"/>
          <p:cNvPicPr>
            <a:picLocks noChangeAspect="1" noChangeArrowheads="1"/>
          </p:cNvPicPr>
          <p:nvPr/>
        </p:nvPicPr>
        <p:blipFill>
          <a:blip r:embed="rId5" cstate="print"/>
          <a:srcRect/>
          <a:stretch>
            <a:fillRect/>
          </a:stretch>
        </p:blipFill>
        <p:spPr bwMode="auto">
          <a:xfrm>
            <a:off x="2771800" y="3284984"/>
            <a:ext cx="2952328" cy="221424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675</Words>
  <Application>Microsoft Office PowerPoint</Application>
  <PresentationFormat>Экран (4:3)</PresentationFormat>
  <Paragraphs>118</Paragraphs>
  <Slides>16</Slides>
  <Notes>16</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Презентация по обществознанию на тему: «Политическая система США».</vt:lpstr>
      <vt:lpstr>Слайд 2</vt:lpstr>
      <vt:lpstr>Конституция США </vt:lpstr>
      <vt:lpstr>Законодательная ветвь власти </vt:lpstr>
      <vt:lpstr>Исполнительная ветвь власти</vt:lpstr>
      <vt:lpstr>Слайд 6</vt:lpstr>
      <vt:lpstr>Слайд 7</vt:lpstr>
      <vt:lpstr>Предварительные выборы (Праймериз) </vt:lpstr>
      <vt:lpstr>Слайд 9</vt:lpstr>
      <vt:lpstr>Слайд 10</vt:lpstr>
      <vt:lpstr>Судебная власть </vt:lpstr>
      <vt:lpstr>Слайд 12</vt:lpstr>
      <vt:lpstr>Партии </vt:lpstr>
      <vt:lpstr>Слайд 14</vt:lpstr>
      <vt:lpstr>Слайд 15</vt:lpstr>
      <vt:lpstr>Слайд 16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по обществознанию на тему: «Политическая система США».</dc:title>
  <dc:creator>Татьяна</dc:creator>
  <cp:lastModifiedBy>Admin</cp:lastModifiedBy>
  <cp:revision>14</cp:revision>
  <dcterms:created xsi:type="dcterms:W3CDTF">2012-02-27T14:09:42Z</dcterms:created>
  <dcterms:modified xsi:type="dcterms:W3CDTF">2012-06-02T17:51:18Z</dcterms:modified>
</cp:coreProperties>
</file>