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4" r:id="rId4"/>
    <p:sldId id="258" r:id="rId5"/>
    <p:sldId id="259" r:id="rId6"/>
    <p:sldId id="260" r:id="rId7"/>
    <p:sldId id="261" r:id="rId8"/>
    <p:sldId id="268" r:id="rId9"/>
    <p:sldId id="262" r:id="rId10"/>
    <p:sldId id="263" r:id="rId11"/>
    <p:sldId id="264" r:id="rId12"/>
    <p:sldId id="278" r:id="rId13"/>
    <p:sldId id="279" r:id="rId14"/>
    <p:sldId id="270" r:id="rId15"/>
    <p:sldId id="265" r:id="rId16"/>
    <p:sldId id="266" r:id="rId17"/>
    <p:sldId id="267" r:id="rId18"/>
    <p:sldId id="271" r:id="rId19"/>
    <p:sldId id="272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432EF-7F9A-49B8-B1C3-AF2950554BA7}" type="datetimeFigureOut">
              <a:rPr lang="ru-RU"/>
              <a:pPr>
                <a:defRPr/>
              </a:pPr>
              <a:t>07.12.2011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B8E03-8D95-4831-8E75-A137A2F5FD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43BC4-8648-42C0-A9C0-C8AAFEBAFBAF}" type="datetimeFigureOut">
              <a:rPr lang="ru-RU"/>
              <a:pPr>
                <a:defRPr/>
              </a:pPr>
              <a:t>07.12.2011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36944-D22F-4426-961E-2A4EFE298B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9BB22-23BD-46ED-B20D-B6832C66C176}" type="datetimeFigureOut">
              <a:rPr lang="ru-RU"/>
              <a:pPr>
                <a:defRPr/>
              </a:pPr>
              <a:t>07.12.2011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A2A76-689C-48AF-9DB3-9CA6B9773F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50596-38CB-425A-96DD-0D501F958C6A}" type="datetimeFigureOut">
              <a:rPr lang="ru-RU"/>
              <a:pPr>
                <a:defRPr/>
              </a:pPr>
              <a:t>07.12.2011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4DEDE-503F-4C72-9364-AA13B018B5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BAE1B-5B1A-47A6-BEBA-083485098458}" type="datetimeFigureOut">
              <a:rPr lang="ru-RU"/>
              <a:pPr>
                <a:defRPr/>
              </a:pPr>
              <a:t>07.12.2011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9340A-F8E0-461A-9A84-2A70FB3E26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9039D-E688-47A1-B0AD-2010072C22CC}" type="datetimeFigureOut">
              <a:rPr lang="ru-RU"/>
              <a:pPr>
                <a:defRPr/>
              </a:pPr>
              <a:t>07.12.2011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CF2DE-99B2-4F76-BD35-CA11804C64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FF30F-7811-4E75-BCFA-258B0038278D}" type="datetimeFigureOut">
              <a:rPr lang="ru-RU"/>
              <a:pPr>
                <a:defRPr/>
              </a:pPr>
              <a:t>07.12.2011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63D6A-04C7-46CB-8980-B6BAE273EC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E68B3-46A3-4488-8A19-751D353D23C1}" type="datetimeFigureOut">
              <a:rPr lang="ru-RU"/>
              <a:pPr>
                <a:defRPr/>
              </a:pPr>
              <a:t>07.12.2011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42C60-E271-4F0E-8DD5-13E110E72C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0FA13-CF6B-4FD8-A054-ED452AA07352}" type="datetimeFigureOut">
              <a:rPr lang="ru-RU"/>
              <a:pPr>
                <a:defRPr/>
              </a:pPr>
              <a:t>07.12.2011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CB64B-FC9C-4D75-B292-0FE0A934B6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EA3CB-A7A1-4F4E-ACDA-8C7FE13FE6A7}" type="datetimeFigureOut">
              <a:rPr lang="ru-RU"/>
              <a:pPr>
                <a:defRPr/>
              </a:pPr>
              <a:t>07.12.2011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AAD4A-1AE7-4C73-8D6D-BADA005B54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D340A-4EEF-4284-9445-1AD26B1C0C7C}" type="datetimeFigureOut">
              <a:rPr lang="ru-RU"/>
              <a:pPr>
                <a:defRPr/>
              </a:pPr>
              <a:t>07.12.2011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2D12A-1B17-4F2B-AEEB-F39A3CC742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739DE76-CB46-40BD-8D0E-0433AF012CF3}" type="datetimeFigureOut">
              <a:rPr lang="ru-RU"/>
              <a:pPr>
                <a:defRPr/>
              </a:pPr>
              <a:t>07.12.2011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605FF3F-29C5-430F-95FA-AF9FEDED28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7;&#1077;&#1084;&#1085;&#1103;&#1082;&#1086;&#1074;&#1072;\&#1055;&#1088;&#1080;&#1083;&#1086;&#1078;&#1077;&#1085;&#1080;&#1077;1.avi" TargetMode="Externa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olokoclub.ru/products_7.php" TargetMode="External"/><Relationship Id="rId13" Type="http://schemas.openxmlformats.org/officeDocument/2006/relationships/hyperlink" Target="http://www.molokoclub.ru/products_13.php" TargetMode="External"/><Relationship Id="rId18" Type="http://schemas.openxmlformats.org/officeDocument/2006/relationships/hyperlink" Target="http://www.molokoclub.ru/products_18.php" TargetMode="External"/><Relationship Id="rId3" Type="http://schemas.openxmlformats.org/officeDocument/2006/relationships/hyperlink" Target="http://www.molokoclub.ru/products_1.php" TargetMode="External"/><Relationship Id="rId21" Type="http://schemas.openxmlformats.org/officeDocument/2006/relationships/hyperlink" Target="http://www.molokoclub.ru/products_21.php" TargetMode="External"/><Relationship Id="rId7" Type="http://schemas.openxmlformats.org/officeDocument/2006/relationships/hyperlink" Target="http://www.molokoclub.ru/products_6.php" TargetMode="External"/><Relationship Id="rId12" Type="http://schemas.openxmlformats.org/officeDocument/2006/relationships/hyperlink" Target="http://www.molokoclub.ru/products_12.php" TargetMode="External"/><Relationship Id="rId17" Type="http://schemas.openxmlformats.org/officeDocument/2006/relationships/hyperlink" Target="http://www.molokoclub.ru/products_17.php" TargetMode="External"/><Relationship Id="rId2" Type="http://schemas.openxmlformats.org/officeDocument/2006/relationships/image" Target="../media/image8.jpeg"/><Relationship Id="rId16" Type="http://schemas.openxmlformats.org/officeDocument/2006/relationships/hyperlink" Target="http://www.molokoclub.ru/products_16.php" TargetMode="External"/><Relationship Id="rId20" Type="http://schemas.openxmlformats.org/officeDocument/2006/relationships/hyperlink" Target="http://www.molokoclub.ru/products_20.php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molokoclub.ru/products_5.php" TargetMode="External"/><Relationship Id="rId11" Type="http://schemas.openxmlformats.org/officeDocument/2006/relationships/hyperlink" Target="http://www.molokoclub.ru/products_11.php" TargetMode="External"/><Relationship Id="rId5" Type="http://schemas.openxmlformats.org/officeDocument/2006/relationships/hyperlink" Target="http://www.molokoclub.ru/products_4.php" TargetMode="External"/><Relationship Id="rId15" Type="http://schemas.openxmlformats.org/officeDocument/2006/relationships/hyperlink" Target="http://www.molokoclub.ru/products_15.php" TargetMode="External"/><Relationship Id="rId23" Type="http://schemas.openxmlformats.org/officeDocument/2006/relationships/hyperlink" Target="http://www.molokoclub.ru/products_23.php" TargetMode="External"/><Relationship Id="rId10" Type="http://schemas.openxmlformats.org/officeDocument/2006/relationships/hyperlink" Target="http://www.molokoclub.ru/products_9.php" TargetMode="External"/><Relationship Id="rId19" Type="http://schemas.openxmlformats.org/officeDocument/2006/relationships/hyperlink" Target="http://www.molokoclub.ru/products_19.php" TargetMode="External"/><Relationship Id="rId4" Type="http://schemas.openxmlformats.org/officeDocument/2006/relationships/hyperlink" Target="http://www.molokoclub.ru/products_3.php" TargetMode="External"/><Relationship Id="rId9" Type="http://schemas.openxmlformats.org/officeDocument/2006/relationships/hyperlink" Target="http://www.molokoclub.ru/products_8.php" TargetMode="External"/><Relationship Id="rId14" Type="http://schemas.openxmlformats.org/officeDocument/2006/relationships/hyperlink" Target="http://www.molokoclub.ru/products_14.php" TargetMode="External"/><Relationship Id="rId22" Type="http://schemas.openxmlformats.org/officeDocument/2006/relationships/hyperlink" Target="http://www.molokoclub.ru/products_22.ph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Rita\Desktop\МОЛОКО\prmolizelnomolpro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42875"/>
            <a:ext cx="771525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solidFill>
                  <a:srgbClr val="00B0F0"/>
                </a:solidFill>
                <a:latin typeface="Arial Black" pitchFamily="34" charset="0"/>
              </a:rPr>
              <a:t>Пейте, дети, молоко – будете здоровы!</a:t>
            </a:r>
            <a:endParaRPr lang="ru-RU" dirty="0" smtClean="0"/>
          </a:p>
        </p:txBody>
      </p:sp>
      <p:sp>
        <p:nvSpPr>
          <p:cNvPr id="6" name="Багетная рамка 5"/>
          <p:cNvSpPr/>
          <p:nvPr/>
        </p:nvSpPr>
        <p:spPr>
          <a:xfrm>
            <a:off x="2928926" y="6215082"/>
            <a:ext cx="3571900" cy="642918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 smtClean="0"/>
              <a:t>Prezentacii.com</a:t>
            </a:r>
            <a:endParaRPr lang="ru-RU" sz="3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3"/>
          <p:cNvSpPr>
            <a:spLocks noGrp="1"/>
          </p:cNvSpPr>
          <p:nvPr>
            <p:ph sz="half" idx="2"/>
          </p:nvPr>
        </p:nvSpPr>
        <p:spPr>
          <a:xfrm>
            <a:off x="4429125" y="214313"/>
            <a:ext cx="4714875" cy="64293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000" b="1" smtClean="0">
                <a:solidFill>
                  <a:srgbClr val="C00000"/>
                </a:solidFill>
              </a:rPr>
              <a:t>Сметана</a:t>
            </a:r>
          </a:p>
          <a:p>
            <a:pPr eaLnBrk="1" hangingPunct="1">
              <a:buFont typeface="Arial" charset="0"/>
              <a:buNone/>
            </a:pPr>
            <a:r>
              <a:rPr lang="en-US" sz="1800" smtClean="0"/>
              <a:t>     </a:t>
            </a:r>
            <a:r>
              <a:rPr lang="en-US" sz="1800" b="1" smtClean="0"/>
              <a:t>   </a:t>
            </a:r>
            <a:r>
              <a:rPr lang="ru-RU" sz="1800" b="1" smtClean="0"/>
              <a:t>За границу сметана «проникла» только после Второй мировой войны, причем в некоторых странах сметану до сих пор называют «русскими сливками». Наши предки делали ее просто: снимали («сметали» – отсюда и название) с молока всплывшие во время брожения сливки. </a:t>
            </a:r>
          </a:p>
          <a:p>
            <a:pPr eaLnBrk="1" hangingPunct="1">
              <a:buFont typeface="Arial" charset="0"/>
              <a:buNone/>
            </a:pPr>
            <a:endParaRPr lang="ru-RU" sz="1600" smtClean="0"/>
          </a:p>
          <a:p>
            <a:pPr eaLnBrk="1" hangingPunct="1">
              <a:buFont typeface="Arial" charset="0"/>
              <a:buNone/>
            </a:pPr>
            <a:r>
              <a:rPr lang="ru-RU" sz="2000" b="1" smtClean="0">
                <a:solidFill>
                  <a:srgbClr val="C00000"/>
                </a:solidFill>
              </a:rPr>
              <a:t>Масло сливочное</a:t>
            </a:r>
            <a:endParaRPr lang="ru-RU" sz="2000" smtClean="0">
              <a:solidFill>
                <a:srgbClr val="C00000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sz="1800" b="1" smtClean="0"/>
              <a:t>        </a:t>
            </a:r>
            <a:r>
              <a:rPr lang="ru-RU" sz="1800" b="1" smtClean="0"/>
              <a:t>Сливочное масло не только питательно, но и полезно – для кожи, волос, зрения, костной и мышечной ткани. Оно богато витаминами, кальцием, необходимые для строения клеток. Так что в полезности сливочного масла сомневаться не приходится. Надо только помнить, что, когда мы растапливаем его на сковороде, витаминов в нём не остается. Именно поэтому кусочек масла лучше класть в уже готовую пищу </a:t>
            </a:r>
          </a:p>
          <a:p>
            <a:pPr eaLnBrk="1" hangingPunct="1"/>
            <a:endParaRPr lang="ru-RU" sz="1600" smtClean="0"/>
          </a:p>
        </p:txBody>
      </p:sp>
      <p:pic>
        <p:nvPicPr>
          <p:cNvPr id="11267" name="Picture 2" descr="C:\Users\Rita\Desktop\МОЛОКО\6b8610512c6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75" y="1500188"/>
            <a:ext cx="4143375" cy="3786187"/>
          </a:xfr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50" y="214313"/>
            <a:ext cx="4429125" cy="6357937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400" b="1" dirty="0" smtClean="0">
                <a:solidFill>
                  <a:srgbClr val="C00000"/>
                </a:solidFill>
              </a:rPr>
              <a:t>      </a:t>
            </a:r>
            <a:r>
              <a:rPr lang="ru-RU" sz="3400" b="1" dirty="0" smtClean="0">
                <a:solidFill>
                  <a:srgbClr val="C00000"/>
                </a:solidFill>
              </a:rPr>
              <a:t>Кефир</a:t>
            </a:r>
            <a:r>
              <a:rPr lang="en-US" sz="3400" b="1" dirty="0" smtClean="0">
                <a:solidFill>
                  <a:srgbClr val="C00000"/>
                </a:solidFill>
              </a:rPr>
              <a:t> </a:t>
            </a:r>
            <a:r>
              <a:rPr lang="ru-RU" sz="3400" dirty="0" smtClean="0"/>
              <a:t>– кисломолочный напиток, заквашенный с помощью так называемых «кефирных грибков» (эта закваска  из множества микроорганизмов, бактерий и дрожжей). Кефир благотворно влияет на кишечник: всего пара стаканов этого напитка в день предотвращает развитие кишечных инфекций и быстро справляется с дисбактериозом, вызванным, например, антибиотиками. Кефир укрепляет иммунитет, побеждает хроническую усталость, незаменим при нарушениях сна и болезнях нервной системы, помогает похудеть (если пить его регулярно) и хорошо утоляет жажду в жаркие летние дни.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2291" name="Picture 2" descr="C:\Users\Rita\Desktop\МОЛОКО\Child-drinking-milk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625" y="285750"/>
            <a:ext cx="3786188" cy="3071813"/>
          </a:xfrm>
          <a:noFill/>
        </p:spPr>
      </p:pic>
      <p:pic>
        <p:nvPicPr>
          <p:cNvPr id="12292" name="Picture 3" descr="C:\Users\Rita\Desktop\МОЛОКО\PL0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3786188"/>
            <a:ext cx="385762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C00000"/>
                </a:solidFill>
              </a:rPr>
              <a:t>Результаты анкетирования одноклассников: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sz="half" idx="1"/>
          </p:nvPr>
        </p:nvSpPr>
        <p:spPr>
          <a:xfrm>
            <a:off x="142875" y="1285875"/>
            <a:ext cx="3929063" cy="4840288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3200" b="1" smtClean="0">
                <a:solidFill>
                  <a:srgbClr val="0070C0"/>
                </a:solidFill>
              </a:rPr>
              <a:t>Кто любит пить молоко?</a:t>
            </a:r>
          </a:p>
          <a:p>
            <a:pPr>
              <a:buFont typeface="Arial" charset="0"/>
              <a:buNone/>
            </a:pPr>
            <a:endParaRPr lang="ru-RU" smtClean="0"/>
          </a:p>
          <a:p>
            <a:r>
              <a:rPr lang="ru-RU" sz="3200" b="1" smtClean="0"/>
              <a:t>14 человек из 20 опрошенных детей дали утвердительный ответ.</a:t>
            </a:r>
          </a:p>
        </p:txBody>
      </p:sp>
      <p:sp>
        <p:nvSpPr>
          <p:cNvPr id="13316" name="Содержимое 3"/>
          <p:cNvSpPr>
            <a:spLocks noGrp="1"/>
          </p:cNvSpPr>
          <p:nvPr>
            <p:ph sz="half" idx="2"/>
          </p:nvPr>
        </p:nvSpPr>
        <p:spPr>
          <a:xfrm>
            <a:off x="4214813" y="1285875"/>
            <a:ext cx="4786312" cy="51435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3200" b="1" smtClean="0">
                <a:solidFill>
                  <a:srgbClr val="0070C0"/>
                </a:solidFill>
              </a:rPr>
              <a:t>Какие молочные продукты вам нравятся?</a:t>
            </a:r>
          </a:p>
          <a:p>
            <a:r>
              <a:rPr lang="ru-RU" b="1" smtClean="0"/>
              <a:t>Йогурт – любят все</a:t>
            </a:r>
          </a:p>
          <a:p>
            <a:r>
              <a:rPr lang="ru-RU" b="1" smtClean="0"/>
              <a:t>Сыр – 15 чел. </a:t>
            </a:r>
          </a:p>
          <a:p>
            <a:r>
              <a:rPr lang="ru-RU" b="1" smtClean="0"/>
              <a:t>Сметана – 12 чел.</a:t>
            </a:r>
          </a:p>
          <a:p>
            <a:r>
              <a:rPr lang="ru-RU" b="1" smtClean="0"/>
              <a:t>Кефир – 13 чел.</a:t>
            </a:r>
          </a:p>
          <a:p>
            <a:r>
              <a:rPr lang="ru-RU" b="1" smtClean="0"/>
              <a:t>Масло сливочное – 4 чел.</a:t>
            </a:r>
          </a:p>
          <a:p>
            <a:r>
              <a:rPr lang="ru-RU" b="1" smtClean="0"/>
              <a:t>Творог – 11 чел.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C00000"/>
                </a:solidFill>
              </a:rPr>
              <a:t>Для чего нужно пить молоко?</a:t>
            </a:r>
          </a:p>
        </p:txBody>
      </p:sp>
      <p:sp>
        <p:nvSpPr>
          <p:cNvPr id="14339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b="1" smtClean="0">
                <a:solidFill>
                  <a:srgbClr val="0070C0"/>
                </a:solidFill>
              </a:rPr>
              <a:t>Ответы детей:</a:t>
            </a:r>
          </a:p>
          <a:p>
            <a:pPr>
              <a:buFontTx/>
              <a:buChar char="-"/>
            </a:pPr>
            <a:r>
              <a:rPr lang="ru-RU" b="1" smtClean="0"/>
              <a:t>Молоко полезно для здоровья.</a:t>
            </a:r>
          </a:p>
          <a:p>
            <a:pPr>
              <a:buFontTx/>
              <a:buChar char="-"/>
            </a:pPr>
            <a:r>
              <a:rPr lang="ru-RU" b="1" smtClean="0"/>
              <a:t>Молоко нужно пить , чтобы не болеть.</a:t>
            </a:r>
          </a:p>
          <a:p>
            <a:pPr>
              <a:buFontTx/>
              <a:buChar char="-"/>
            </a:pPr>
            <a:r>
              <a:rPr lang="ru-RU" b="1" smtClean="0"/>
              <a:t>Молоко даёт силу.</a:t>
            </a:r>
          </a:p>
          <a:p>
            <a:pPr>
              <a:buFontTx/>
              <a:buChar char="-"/>
            </a:pPr>
            <a:r>
              <a:rPr lang="ru-RU" b="1" smtClean="0"/>
              <a:t>Когда пьешь молоко, укрепляются кости и мышцы.</a:t>
            </a:r>
          </a:p>
          <a:p>
            <a:pPr>
              <a:buFontTx/>
              <a:buChar char="-"/>
            </a:pPr>
            <a:r>
              <a:rPr lang="ru-RU" b="1" smtClean="0"/>
              <a:t>Молоко надо пить, чтобы быть всегда красивой.</a:t>
            </a:r>
          </a:p>
          <a:p>
            <a:pPr>
              <a:buFontTx/>
              <a:buChar char="-"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C00000"/>
                </a:solidFill>
              </a:rPr>
              <a:t>Копилка</a:t>
            </a:r>
            <a:endParaRPr lang="ru-RU" smtClean="0">
              <a:solidFill>
                <a:srgbClr val="C00000"/>
              </a:solidFill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       О молоке и молочных продуктах немало произведений. Мне удалось найти загадки, пословицы, поговорки, песенки, мифы, легенды, притчи, народные приметы. </a:t>
            </a:r>
          </a:p>
          <a:p>
            <a:pPr>
              <a:buFont typeface="Arial" charset="0"/>
              <a:buNone/>
            </a:pPr>
            <a:r>
              <a:rPr lang="ru-RU" b="1" smtClean="0"/>
              <a:t>       Вот некоторые из них:</a:t>
            </a:r>
          </a:p>
          <a:p>
            <a:endParaRPr lang="ru-RU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5001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</a:rPr>
              <a:t>Загадки о любимом и очень полезном напитке - молоке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88" y="1285875"/>
            <a:ext cx="4138612" cy="5214938"/>
          </a:xfrm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300" b="1" dirty="0" smtClean="0"/>
              <a:t>Белое, да не снег,</a:t>
            </a:r>
            <a:br>
              <a:rPr lang="ru-RU" sz="3300" b="1" dirty="0" smtClean="0"/>
            </a:br>
            <a:r>
              <a:rPr lang="ru-RU" sz="3300" b="1" dirty="0" smtClean="0"/>
              <a:t>Вкусное, да не мед.</a:t>
            </a:r>
            <a:br>
              <a:rPr lang="ru-RU" sz="3300" b="1" dirty="0" smtClean="0"/>
            </a:br>
            <a:r>
              <a:rPr lang="ru-RU" sz="3300" b="1" dirty="0" smtClean="0"/>
              <a:t>От рогатого берут</a:t>
            </a:r>
            <a:br>
              <a:rPr lang="ru-RU" sz="3300" b="1" dirty="0" smtClean="0"/>
            </a:br>
            <a:r>
              <a:rPr lang="ru-RU" sz="3300" b="1" dirty="0" smtClean="0"/>
              <a:t>И ребятам дают.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300" b="1" dirty="0" smtClean="0"/>
              <a:t>От него — здоровье, сила</a:t>
            </a:r>
            <a:br>
              <a:rPr lang="ru-RU" sz="3300" b="1" dirty="0" smtClean="0"/>
            </a:br>
            <a:r>
              <a:rPr lang="ru-RU" sz="3300" b="1" dirty="0" smtClean="0"/>
              <a:t>И румянец щёк всегда.</a:t>
            </a:r>
            <a:br>
              <a:rPr lang="ru-RU" sz="3300" b="1" dirty="0" smtClean="0"/>
            </a:br>
            <a:r>
              <a:rPr lang="ru-RU" sz="3300" b="1" dirty="0" smtClean="0"/>
              <a:t>Белое, а не белила,</a:t>
            </a:r>
            <a:br>
              <a:rPr lang="ru-RU" sz="3300" b="1" dirty="0" smtClean="0"/>
            </a:br>
            <a:r>
              <a:rPr lang="ru-RU" sz="3300" b="1" dirty="0" smtClean="0"/>
              <a:t>Жидкое, а не вода. 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3300" b="1" dirty="0" smtClean="0"/>
              <a:t> </a:t>
            </a:r>
            <a:endParaRPr lang="ru-RU" sz="3300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300" b="1" dirty="0" smtClean="0"/>
              <a:t>Из водицы белой</a:t>
            </a:r>
            <a:br>
              <a:rPr lang="ru-RU" sz="3300" b="1" dirty="0" smtClean="0"/>
            </a:br>
            <a:r>
              <a:rPr lang="ru-RU" sz="3300" b="1" dirty="0" smtClean="0"/>
              <a:t>Всё, что хочешь, делай:</a:t>
            </a:r>
            <a:br>
              <a:rPr lang="ru-RU" sz="3300" b="1" dirty="0" smtClean="0"/>
            </a:br>
            <a:r>
              <a:rPr lang="ru-RU" sz="3300" b="1" dirty="0" smtClean="0"/>
              <a:t>Масло в нашу кашу,</a:t>
            </a:r>
            <a:br>
              <a:rPr lang="ru-RU" sz="3300" b="1" dirty="0" smtClean="0"/>
            </a:br>
            <a:r>
              <a:rPr lang="ru-RU" sz="3300" b="1" dirty="0" smtClean="0"/>
              <a:t>Сливки в простоквашу,</a:t>
            </a:r>
            <a:br>
              <a:rPr lang="ru-RU" sz="3300" b="1" dirty="0" smtClean="0"/>
            </a:br>
            <a:r>
              <a:rPr lang="ru-RU" sz="3300" b="1" dirty="0" smtClean="0"/>
              <a:t>Творожок на пирожок.</a:t>
            </a:r>
            <a:br>
              <a:rPr lang="ru-RU" sz="3300" b="1" dirty="0" smtClean="0"/>
            </a:br>
            <a:r>
              <a:rPr lang="ru-RU" sz="3300" b="1" dirty="0" smtClean="0"/>
              <a:t>Ешь да пей, гостям налей</a:t>
            </a:r>
            <a:br>
              <a:rPr lang="ru-RU" sz="3300" b="1" dirty="0" smtClean="0"/>
            </a:br>
            <a:r>
              <a:rPr lang="ru-RU" sz="3300" b="1" dirty="0" smtClean="0"/>
              <a:t>И коту не пожалей.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smtClean="0"/>
              <a:t> 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300" b="1" dirty="0" smtClean="0"/>
              <a:t>«Оно течет, но не вода.</a:t>
            </a:r>
            <a:br>
              <a:rPr lang="ru-RU" sz="3300" b="1" dirty="0" smtClean="0"/>
            </a:br>
            <a:r>
              <a:rPr lang="ru-RU" sz="3300" b="1" dirty="0" smtClean="0"/>
              <a:t>Оно, как снег бело всегда.</a:t>
            </a:r>
            <a:br>
              <a:rPr lang="ru-RU" sz="3300" b="1" dirty="0" smtClean="0"/>
            </a:br>
            <a:r>
              <a:rPr lang="ru-RU" sz="3300" b="1" dirty="0" smtClean="0"/>
              <a:t>На вкус узнать его легко,</a:t>
            </a:r>
            <a:br>
              <a:rPr lang="ru-RU" sz="3300" b="1" dirty="0" smtClean="0"/>
            </a:br>
            <a:r>
              <a:rPr lang="ru-RU" sz="3300" b="1" dirty="0" smtClean="0"/>
              <a:t>Ведь это в крынке…»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6388" name="Picture 2" descr="C:\Users\Rita\Desktop\МОЛОКО\20090203_kuh_32867632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1857375"/>
            <a:ext cx="4038600" cy="4071938"/>
          </a:xfr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>
              <a:defRPr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Русская народная песенка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214313" y="1428750"/>
            <a:ext cx="4357687" cy="5143500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       Уж как я ль мою коровушку люблю!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  Уж как я ли свежей травки ей нарву.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   Кушай вволюшку, коровушка моя!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   Ешь ты досыта, бурёнушка моя!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   Уж как я ль мою коровушку люблю!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   Сытна пойла я коровушке налью,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   Чтоб сыта была бурёнушка моя,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   Чтобы сливочек бурёнушка дала.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0" y="2214563"/>
            <a:ext cx="400050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7030A0"/>
                </a:solidFill>
              </a:rPr>
              <a:t>Пословицы и поговорки о молоке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313" y="1285875"/>
            <a:ext cx="4281487" cy="4840288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b="1" dirty="0" smtClean="0"/>
              <a:t>Бела, румяна - ровно кровь с молоком.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b="1" dirty="0" smtClean="0"/>
              <a:t>В осень любого гостя потчуют молоком, а нелюбого - медом.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b="1" dirty="0" smtClean="0"/>
              <a:t>Выдоить молоко - легко, обратно влить - попробуй.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b="1" dirty="0" smtClean="0"/>
              <a:t>Где молоко, тут и волокно.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b="1" dirty="0" smtClean="0"/>
              <a:t>Заварил кашу, так не жалей и молока.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b="1" dirty="0" smtClean="0"/>
              <a:t>Как скот накормишь, так и молоко получишь.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b="1" dirty="0" smtClean="0"/>
              <a:t>Корова в тепле - молоко на столе.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8436" name="Picture 2" descr="C:\Users\Rita\Desktop\МОЛОКО\239001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452688"/>
            <a:ext cx="4038600" cy="2820987"/>
          </a:xfr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813"/>
          </a:xfrm>
        </p:spPr>
        <p:txBody>
          <a:bodyPr/>
          <a:lstStyle/>
          <a:p>
            <a:r>
              <a:rPr lang="ru-RU" sz="3200" b="1" smtClean="0">
                <a:solidFill>
                  <a:srgbClr val="00B050"/>
                </a:solidFill>
              </a:rPr>
              <a:t>Отрывки из литературных произведений</a:t>
            </a:r>
          </a:p>
        </p:txBody>
      </p:sp>
      <p:sp>
        <p:nvSpPr>
          <p:cNvPr id="19459" name="Содержимое 5"/>
          <p:cNvSpPr>
            <a:spLocks noGrp="1"/>
          </p:cNvSpPr>
          <p:nvPr>
            <p:ph idx="1"/>
          </p:nvPr>
        </p:nvSpPr>
        <p:spPr>
          <a:xfrm>
            <a:off x="285750" y="857250"/>
            <a:ext cx="8715375" cy="5857875"/>
          </a:xfrm>
        </p:spPr>
        <p:txBody>
          <a:bodyPr/>
          <a:lstStyle/>
          <a:p>
            <a:r>
              <a:rPr lang="ru-RU" sz="1800" b="1" smtClean="0"/>
              <a:t>1.«Что делать? Побежала она к молочной речке – кисельным берегам.</a:t>
            </a:r>
            <a:br>
              <a:rPr lang="ru-RU" sz="1800" b="1" smtClean="0"/>
            </a:br>
            <a:r>
              <a:rPr lang="ru-RU" sz="1800" b="1" smtClean="0"/>
              <a:t>– Речка, речка, – просит Маша, – спрячь меня! </a:t>
            </a:r>
            <a:r>
              <a:rPr lang="ru-RU" sz="1800" b="1" i="1" smtClean="0"/>
              <a:t>(«</a:t>
            </a:r>
            <a:r>
              <a:rPr lang="ru-RU" sz="1800" b="1" i="1" smtClean="0">
                <a:solidFill>
                  <a:srgbClr val="C00000"/>
                </a:solidFill>
              </a:rPr>
              <a:t>Гуси лебеди». Русская народная сказка)</a:t>
            </a:r>
            <a:endParaRPr lang="ru-RU" sz="1800" b="1" smtClean="0">
              <a:solidFill>
                <a:srgbClr val="C00000"/>
              </a:solidFill>
            </a:endParaRPr>
          </a:p>
          <a:p>
            <a:r>
              <a:rPr lang="ru-RU" sz="1800" b="1" smtClean="0"/>
              <a:t>2.  «Я бы дяде Федору рубашку  красивую купил. А тебе, Матроскин, – сепаратор для молока». </a:t>
            </a:r>
            <a:r>
              <a:rPr lang="ru-RU" sz="1800" b="1" i="1" smtClean="0"/>
              <a:t>(«</a:t>
            </a:r>
            <a:r>
              <a:rPr lang="ru-RU" sz="1800" b="1" i="1" smtClean="0">
                <a:solidFill>
                  <a:srgbClr val="C00000"/>
                </a:solidFill>
              </a:rPr>
              <a:t>Дни рождения в Простоквашино» Э. Успенский</a:t>
            </a:r>
            <a:r>
              <a:rPr lang="ru-RU" sz="1800" b="1" i="1" smtClean="0"/>
              <a:t>)</a:t>
            </a:r>
            <a:endParaRPr lang="ru-RU" sz="1800" b="1" smtClean="0"/>
          </a:p>
          <a:p>
            <a:r>
              <a:rPr lang="ru-RU" sz="1800" b="1" smtClean="0"/>
              <a:t>3. «Тотчас она молока для него надоила  и в благодарность еще волчонка подарила. Иван – королевич волчонка отдал в охоту, а молоко принес к жене; а  жена, было, надеялась: авось муж пропадет! Пришел и нечего делать, волчьим молоком умылась, окатилась и с постельки встала, как ничем не хворала. Муж обрадовался». </a:t>
            </a:r>
            <a:r>
              <a:rPr lang="ru-RU" sz="1800" b="1" i="1" smtClean="0"/>
              <a:t>(«</a:t>
            </a:r>
            <a:r>
              <a:rPr lang="ru-RU" sz="1800" b="1" i="1" smtClean="0">
                <a:solidFill>
                  <a:srgbClr val="C00000"/>
                </a:solidFill>
              </a:rPr>
              <a:t>Звериное молоко». Русская народная сказка</a:t>
            </a:r>
            <a:r>
              <a:rPr lang="ru-RU" sz="1800" b="1" i="1" smtClean="0"/>
              <a:t>.)</a:t>
            </a:r>
            <a:endParaRPr lang="ru-RU" sz="1800" b="1" smtClean="0"/>
          </a:p>
          <a:p>
            <a:r>
              <a:rPr lang="ru-RU" sz="1800" b="1" smtClean="0"/>
              <a:t>4. «Козлятушки, ребятушки!</a:t>
            </a:r>
            <a:br>
              <a:rPr lang="ru-RU" sz="1800" b="1" smtClean="0"/>
            </a:br>
            <a:r>
              <a:rPr lang="ru-RU" sz="1800" b="1" smtClean="0"/>
              <a:t>Отопритеся, отворитеся!</a:t>
            </a:r>
            <a:br>
              <a:rPr lang="ru-RU" sz="1800" b="1" smtClean="0"/>
            </a:br>
            <a:r>
              <a:rPr lang="ru-RU" sz="1800" b="1" smtClean="0"/>
              <a:t>Ваша мать пришла – молока принесла.</a:t>
            </a:r>
            <a:br>
              <a:rPr lang="ru-RU" sz="1800" b="1" smtClean="0"/>
            </a:br>
            <a:r>
              <a:rPr lang="ru-RU" sz="1800" b="1" smtClean="0"/>
              <a:t>Бежит молоко по вымечку,</a:t>
            </a:r>
            <a:br>
              <a:rPr lang="ru-RU" sz="1800" b="1" smtClean="0"/>
            </a:br>
            <a:r>
              <a:rPr lang="ru-RU" sz="1800" b="1" smtClean="0"/>
              <a:t>Из вымечка – по копытечку,</a:t>
            </a:r>
            <a:br>
              <a:rPr lang="ru-RU" sz="1800" b="1" smtClean="0"/>
            </a:br>
            <a:r>
              <a:rPr lang="ru-RU" sz="1800" b="1" smtClean="0"/>
              <a:t>Из копытечка – во сыру землю!» </a:t>
            </a:r>
            <a:r>
              <a:rPr lang="ru-RU" sz="1800" b="1" i="1" smtClean="0"/>
              <a:t>(«</a:t>
            </a:r>
            <a:r>
              <a:rPr lang="ru-RU" sz="1800" b="1" i="1" smtClean="0">
                <a:solidFill>
                  <a:srgbClr val="C00000"/>
                </a:solidFill>
              </a:rPr>
              <a:t>Волк и семеро козлят». Русская народная сказка)</a:t>
            </a:r>
            <a:endParaRPr lang="ru-RU" sz="1800" b="1" smtClean="0">
              <a:solidFill>
                <a:srgbClr val="C00000"/>
              </a:solidFill>
            </a:endParaRPr>
          </a:p>
          <a:p>
            <a:r>
              <a:rPr lang="ru-RU" sz="1800" b="1" smtClean="0"/>
              <a:t>6. «Принесла сено корове – корова дала маслица. Принесла курочка маслица петушку. Петушок сглотнул маслица – и бобок проглотил. Вскочил и запел: Ку-ка- ре-ку!» (</a:t>
            </a:r>
            <a:r>
              <a:rPr lang="ru-RU" sz="1800" b="1" i="1" smtClean="0"/>
              <a:t>«</a:t>
            </a:r>
            <a:r>
              <a:rPr lang="ru-RU" sz="1800" b="1" i="1" smtClean="0">
                <a:solidFill>
                  <a:srgbClr val="C00000"/>
                </a:solidFill>
              </a:rPr>
              <a:t>Петушок и бобовое зернышко». Русская народная сказка</a:t>
            </a:r>
            <a:r>
              <a:rPr lang="ru-RU" sz="1800" b="1" i="1" smtClean="0"/>
              <a:t>)</a:t>
            </a:r>
            <a:endParaRPr lang="ru-RU" sz="1800" b="1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C00000"/>
                </a:solidFill>
              </a:rPr>
              <a:t>Песенка-загадка</a:t>
            </a:r>
          </a:p>
        </p:txBody>
      </p:sp>
      <p:pic>
        <p:nvPicPr>
          <p:cNvPr id="20483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71563" y="1571625"/>
            <a:ext cx="6643687" cy="4900613"/>
          </a:xfrm>
          <a:noFill/>
        </p:spPr>
      </p:pic>
      <p:pic>
        <p:nvPicPr>
          <p:cNvPr id="5" name="Приложение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0" y="1071563"/>
            <a:ext cx="3500438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0070C0"/>
                </a:solidFill>
              </a:rPr>
              <a:t>Цели исследования: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000125"/>
            <a:ext cx="9001125" cy="58578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/>
              <a:t>выяснить, почему люди с древних времен ценили молоко;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/>
              <a:t>какую роль в жизни человека играет молоко; 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b="1" dirty="0" smtClean="0">
                <a:solidFill>
                  <a:srgbClr val="0070C0"/>
                </a:solidFill>
              </a:rPr>
              <a:t>                               </a:t>
            </a:r>
            <a:r>
              <a:rPr lang="ru-RU" b="1" dirty="0" smtClean="0">
                <a:solidFill>
                  <a:srgbClr val="0070C0"/>
                </a:solidFill>
              </a:rPr>
              <a:t>Задачи</a:t>
            </a:r>
            <a:r>
              <a:rPr lang="ru-RU" dirty="0" smtClean="0"/>
              <a:t>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/>
              <a:t>используя различные источники информации, узнать побольше о молоке и его ценных свойствах;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b="1" dirty="0" smtClean="0"/>
              <a:t>                   </a:t>
            </a:r>
            <a:r>
              <a:rPr lang="ru-RU" b="1" dirty="0" smtClean="0">
                <a:solidFill>
                  <a:srgbClr val="0070C0"/>
                </a:solidFill>
              </a:rPr>
              <a:t>Объект исследования: </a:t>
            </a:r>
            <a:endParaRPr lang="en-US" b="1" dirty="0" smtClean="0">
              <a:solidFill>
                <a:srgbClr val="0070C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    </a:t>
            </a:r>
            <a:r>
              <a:rPr lang="en-US" dirty="0" smtClean="0"/>
              <a:t> </a:t>
            </a:r>
            <a:r>
              <a:rPr lang="ru-RU" sz="2800" dirty="0" smtClean="0"/>
              <a:t>научная и художественная литература о молоке и молочных продуктах.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dirty="0" smtClean="0"/>
              <a:t>                      </a:t>
            </a:r>
            <a:r>
              <a:rPr lang="ru-RU" b="1" dirty="0" smtClean="0">
                <a:solidFill>
                  <a:srgbClr val="0070C0"/>
                </a:solidFill>
              </a:rPr>
              <a:t>Методы исследования: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/>
              <a:t>      изучение и анализ литературы по теме;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/>
              <a:t>      анкетирование;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3"/>
          <p:cNvSpPr>
            <a:spLocks noGrp="1"/>
          </p:cNvSpPr>
          <p:nvPr>
            <p:ph sz="half" idx="4294967295"/>
          </p:nvPr>
        </p:nvSpPr>
        <p:spPr>
          <a:xfrm>
            <a:off x="4000500" y="214313"/>
            <a:ext cx="4929188" cy="750093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b="1" smtClean="0">
                <a:solidFill>
                  <a:srgbClr val="7030A0"/>
                </a:solidFill>
              </a:rPr>
              <a:t>Молоко полезно очень</a:t>
            </a:r>
          </a:p>
          <a:p>
            <a:pPr>
              <a:buFont typeface="Arial" charset="0"/>
              <a:buNone/>
            </a:pPr>
            <a:r>
              <a:rPr lang="ru-RU" sz="2400" b="1" smtClean="0">
                <a:solidFill>
                  <a:srgbClr val="7030A0"/>
                </a:solidFill>
              </a:rPr>
              <a:t>И для взрослых и ребят.</a:t>
            </a:r>
          </a:p>
          <a:p>
            <a:pPr>
              <a:buFont typeface="Arial" charset="0"/>
              <a:buNone/>
            </a:pPr>
            <a:r>
              <a:rPr lang="ru-RU" sz="2400" b="1" smtClean="0">
                <a:solidFill>
                  <a:srgbClr val="7030A0"/>
                </a:solidFill>
              </a:rPr>
              <a:t>Кашу, йогурт и сметану</a:t>
            </a:r>
          </a:p>
          <a:p>
            <a:pPr>
              <a:buFont typeface="Arial" charset="0"/>
              <a:buNone/>
            </a:pPr>
            <a:r>
              <a:rPr lang="ru-RU" sz="2400" b="1" smtClean="0">
                <a:solidFill>
                  <a:srgbClr val="7030A0"/>
                </a:solidFill>
              </a:rPr>
              <a:t>Большой ложкою едят.</a:t>
            </a:r>
          </a:p>
          <a:p>
            <a:pPr>
              <a:buFont typeface="Arial" charset="0"/>
              <a:buNone/>
            </a:pPr>
            <a:r>
              <a:rPr lang="ru-RU" sz="2400" b="1" smtClean="0">
                <a:solidFill>
                  <a:srgbClr val="7030A0"/>
                </a:solidFill>
              </a:rPr>
              <a:t>     В молоке полезных много витаминов и веществ.	</a:t>
            </a:r>
          </a:p>
          <a:p>
            <a:pPr>
              <a:buFont typeface="Arial" charset="0"/>
              <a:buNone/>
            </a:pPr>
            <a:r>
              <a:rPr lang="ru-RU" sz="2400" b="1" smtClean="0">
                <a:solidFill>
                  <a:srgbClr val="7030A0"/>
                </a:solidFill>
              </a:rPr>
              <a:t>     Пейте молоко парное, чтобы кариес исчез.</a:t>
            </a:r>
          </a:p>
          <a:p>
            <a:pPr>
              <a:buFont typeface="Arial" charset="0"/>
              <a:buNone/>
            </a:pPr>
            <a:r>
              <a:rPr lang="ru-RU" sz="2400" b="1" smtClean="0">
                <a:solidFill>
                  <a:srgbClr val="7030A0"/>
                </a:solidFill>
              </a:rPr>
              <a:t>Чтобы кости были крепки, не болела голова.</a:t>
            </a:r>
          </a:p>
          <a:p>
            <a:pPr>
              <a:buFont typeface="Arial" charset="0"/>
              <a:buNone/>
            </a:pPr>
            <a:r>
              <a:rPr lang="ru-RU" sz="2400" b="1" smtClean="0">
                <a:solidFill>
                  <a:srgbClr val="7030A0"/>
                </a:solidFill>
              </a:rPr>
              <a:t>Настроение  чтобы было превеселое всегда. </a:t>
            </a:r>
          </a:p>
          <a:p>
            <a:pPr>
              <a:buFont typeface="Arial" charset="0"/>
              <a:buNone/>
            </a:pPr>
            <a:r>
              <a:rPr lang="ru-RU" sz="2400" b="1" smtClean="0">
                <a:solidFill>
                  <a:srgbClr val="7030A0"/>
                </a:solidFill>
              </a:rPr>
              <a:t> Шлет привет вам всем корова:</a:t>
            </a:r>
          </a:p>
          <a:p>
            <a:pPr>
              <a:buFont typeface="Arial" charset="0"/>
              <a:buNone/>
            </a:pPr>
            <a:r>
              <a:rPr lang="ru-RU" sz="2400" b="1" smtClean="0">
                <a:solidFill>
                  <a:srgbClr val="7030A0"/>
                </a:solidFill>
              </a:rPr>
              <a:t>		  -Пейте, дети, молоко</a:t>
            </a:r>
          </a:p>
          <a:p>
            <a:pPr>
              <a:buFont typeface="Arial" charset="0"/>
              <a:buNone/>
            </a:pPr>
            <a:r>
              <a:rPr lang="ru-RU" sz="2400" b="1" smtClean="0">
                <a:solidFill>
                  <a:srgbClr val="7030A0"/>
                </a:solidFill>
              </a:rPr>
              <a:t>		    Будете  здоровы!</a:t>
            </a:r>
          </a:p>
        </p:txBody>
      </p:sp>
      <p:sp>
        <p:nvSpPr>
          <p:cNvPr id="21507" name="Прямоугольник 4"/>
          <p:cNvSpPr>
            <a:spLocks noChangeArrowheads="1"/>
          </p:cNvSpPr>
          <p:nvPr/>
        </p:nvSpPr>
        <p:spPr bwMode="auto">
          <a:xfrm>
            <a:off x="214313" y="142875"/>
            <a:ext cx="371475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C00000"/>
                </a:solidFill>
              </a:rPr>
              <a:t>Вывод:</a:t>
            </a:r>
          </a:p>
          <a:p>
            <a:r>
              <a:rPr lang="ru-RU" sz="2000" b="1"/>
              <a:t>Как видим, люди высоко ценили и ценят молоко за его питательные и целебные свойства. </a:t>
            </a:r>
            <a:endParaRPr lang="ru-RU" sz="200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214563"/>
            <a:ext cx="3357562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14438" y="1428750"/>
            <a:ext cx="70231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C00000"/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Первое упоминание о молоке.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defRPr/>
            </a:pPr>
            <a:endParaRPr lang="ru-RU" dirty="0" smtClean="0"/>
          </a:p>
          <a:p>
            <a:pPr>
              <a:buFont typeface="Arial" charset="0"/>
              <a:buNone/>
              <a:defRPr/>
            </a:pPr>
            <a:r>
              <a:rPr lang="ru-RU" dirty="0" smtClean="0"/>
              <a:t>	     Оказывается, что самое раннее упоминание о молоке находится в Библии. В ней есть много ссылок на молоко. Авель, сын Адама, пас овец и, вероятно, пил молоко. В Библии в предсказании Иакова, которое относится к 1700 году до н.э., написано, что зубы Иуды станут белыми от молока. Земля </a:t>
            </a:r>
            <a:r>
              <a:rPr lang="ru-RU" dirty="0" err="1" smtClean="0"/>
              <a:t>Ханаанская</a:t>
            </a:r>
            <a:r>
              <a:rPr lang="ru-RU" dirty="0" smtClean="0"/>
              <a:t> была «землей молока и меда». В 1500 году до н.э. Иов часто ссылался на сыр.</a:t>
            </a:r>
          </a:p>
          <a:p>
            <a:pPr>
              <a:buFont typeface="Arial" charset="0"/>
              <a:buNone/>
              <a:defRPr/>
            </a:pPr>
            <a:r>
              <a:rPr lang="ru-RU" dirty="0" smtClean="0"/>
              <a:t>          Во всех этих примерах мы видим, что молоко было известно задолго до этого.</a:t>
            </a:r>
          </a:p>
          <a:p>
            <a:pPr>
              <a:buFont typeface="Arial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C:\Users\Rita\Desktop\МОЛОКО\9d027013e9a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88" y="4000500"/>
            <a:ext cx="3071812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85725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</a:rPr>
              <a:t>Откуда пришло слово «молоко».</a:t>
            </a:r>
            <a:endParaRPr lang="ru-RU" smtClean="0">
              <a:solidFill>
                <a:srgbClr val="0070C0"/>
              </a:solidFill>
            </a:endParaRPr>
          </a:p>
        </p:txBody>
      </p:sp>
      <p:sp>
        <p:nvSpPr>
          <p:cNvPr id="5124" name="Прямоугольник 4"/>
          <p:cNvSpPr>
            <a:spLocks noChangeArrowheads="1"/>
          </p:cNvSpPr>
          <p:nvPr/>
        </p:nvSpPr>
        <p:spPr bwMode="auto">
          <a:xfrm>
            <a:off x="428625" y="1000125"/>
            <a:ext cx="8215313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00000"/>
                </a:solidFill>
                <a:latin typeface="Calibri" pitchFamily="34" charset="0"/>
              </a:rPr>
              <a:t>«Молоко» </a:t>
            </a:r>
            <a:r>
              <a:rPr lang="ru-RU" sz="2800">
                <a:latin typeface="Calibri" pitchFamily="34" charset="0"/>
              </a:rPr>
              <a:t>- это слово имеет индоевропейскую природу. В литовском находим </a:t>
            </a:r>
            <a:r>
              <a:rPr lang="en-US" sz="2800">
                <a:latin typeface="Calibri" pitchFamily="34" charset="0"/>
              </a:rPr>
              <a:t>malkas</a:t>
            </a:r>
            <a:r>
              <a:rPr lang="ru-RU" sz="2800">
                <a:latin typeface="Calibri" pitchFamily="34" charset="0"/>
              </a:rPr>
              <a:t> - «молоко», в немецком  </a:t>
            </a:r>
            <a:r>
              <a:rPr lang="en-US" sz="2800">
                <a:latin typeface="Calibri" pitchFamily="34" charset="0"/>
              </a:rPr>
              <a:t>Milch</a:t>
            </a:r>
            <a:r>
              <a:rPr lang="ru-RU" sz="2800">
                <a:latin typeface="Calibri" pitchFamily="34" charset="0"/>
              </a:rPr>
              <a:t> - «молоко», в английском </a:t>
            </a:r>
            <a:r>
              <a:rPr lang="en-US" sz="2800">
                <a:latin typeface="Calibri" pitchFamily="34" charset="0"/>
              </a:rPr>
              <a:t>milk</a:t>
            </a:r>
            <a:r>
              <a:rPr lang="ru-RU" sz="2800">
                <a:latin typeface="Calibri" pitchFamily="34" charset="0"/>
              </a:rPr>
              <a:t> - «молоко». В кельтском  </a:t>
            </a:r>
            <a:r>
              <a:rPr lang="en-US" sz="2800">
                <a:latin typeface="Calibri" pitchFamily="34" charset="0"/>
              </a:rPr>
              <a:t>melg</a:t>
            </a:r>
            <a:r>
              <a:rPr lang="ru-RU" sz="2800">
                <a:latin typeface="Calibri" pitchFamily="34" charset="0"/>
              </a:rPr>
              <a:t>ô - молоко буквально- «то, что выдаивается из вымени». У многих народов его название звучит одинаково: млеко(польское, чешское, хорватское), мляко(болгарское), молоко(украинское, белорусское). </a:t>
            </a:r>
          </a:p>
          <a:p>
            <a:endParaRPr lang="ru-RU" sz="1600">
              <a:latin typeface="Calibri" pitchFamily="34" charset="0"/>
            </a:endParaRPr>
          </a:p>
        </p:txBody>
      </p:sp>
      <p:sp>
        <p:nvSpPr>
          <p:cNvPr id="5125" name="Прямоугольник 6"/>
          <p:cNvSpPr>
            <a:spLocks noChangeArrowheads="1"/>
          </p:cNvSpPr>
          <p:nvPr/>
        </p:nvSpPr>
        <p:spPr bwMode="auto">
          <a:xfrm flipV="1">
            <a:off x="500063" y="3503613"/>
            <a:ext cx="2428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4102" name="Прямоугольник 9"/>
          <p:cNvSpPr>
            <a:spLocks noChangeArrowheads="1"/>
          </p:cNvSpPr>
          <p:nvPr/>
        </p:nvSpPr>
        <p:spPr bwMode="auto">
          <a:xfrm>
            <a:off x="1000125" y="4714875"/>
            <a:ext cx="378618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Calibri" pitchFamily="34" charset="0"/>
              </a:rPr>
              <a:t>Интересно</a:t>
            </a:r>
            <a:r>
              <a:rPr lang="ru-RU" sz="2800" b="1" dirty="0">
                <a:solidFill>
                  <a:srgbClr val="C00000"/>
                </a:solidFill>
                <a:latin typeface="Calibri" pitchFamily="34" charset="0"/>
              </a:rPr>
              <a:t>, что первичное </a:t>
            </a:r>
            <a:r>
              <a:rPr lang="en-US" sz="2800" b="1" dirty="0">
                <a:solidFill>
                  <a:srgbClr val="C00000"/>
                </a:solidFill>
                <a:latin typeface="Calibri" pitchFamily="34" charset="0"/>
              </a:rPr>
              <a:t>    </a:t>
            </a:r>
            <a:r>
              <a:rPr lang="ru-RU" sz="2800" b="1" dirty="0">
                <a:solidFill>
                  <a:srgbClr val="C00000"/>
                </a:solidFill>
                <a:latin typeface="Calibri" pitchFamily="34" charset="0"/>
              </a:rPr>
              <a:t>значение этого слова – «жидкость».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7030A0"/>
                </a:solidFill>
              </a:rPr>
              <a:t>Чем ценно молоко для человека?</a:t>
            </a:r>
            <a:endParaRPr lang="ru-RU" dirty="0"/>
          </a:p>
        </p:txBody>
      </p:sp>
      <p:pic>
        <p:nvPicPr>
          <p:cNvPr id="6147" name="Picture 2" descr="C:\Users\Rita\Desktop\МОЛОКО\tseny-na-detskie-produkty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1285875"/>
            <a:ext cx="4210050" cy="4786313"/>
          </a:xfr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572000" y="1000125"/>
            <a:ext cx="4286250" cy="5357813"/>
          </a:xfrm>
        </p:spPr>
        <p:txBody>
          <a:bodyPr rtlCol="0"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400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400" b="1" dirty="0" smtClean="0"/>
              <a:t>Первой пищей, которую человек получает с момента своего рождения, является материнское молоко. Благодаря материнскому молоку младенцы в первые месяцы жизни нормально растут и развиваются, не потребляя ничего другого. Этот факт служит прекрасным доказательством того, что молоко является полноценным и незаменимым продуктом питания. Молоко превращает беспомощного львенка в мощного зверя. Огромный кит, как и крошечная морская свинка, вскормлен молоком.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75" y="285750"/>
            <a:ext cx="4929188" cy="6429375"/>
          </a:xfrm>
        </p:spPr>
        <p:txBody>
          <a:bodyPr rtlCol="0">
            <a:normAutofit fontScale="25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3300" b="1" dirty="0" smtClean="0"/>
              <a:t>                    </a:t>
            </a:r>
            <a:r>
              <a:rPr lang="en-US" sz="6700" b="1" dirty="0" smtClean="0"/>
              <a:t>    </a:t>
            </a:r>
            <a:r>
              <a:rPr lang="ru-RU" sz="8000" b="1" dirty="0" smtClean="0"/>
              <a:t>В молоке есть все, что нужно малышу: в нем есть и вода, и жир, и сахар, и белок, и соли, и витамины.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700" b="1" dirty="0" smtClean="0"/>
              <a:t>	</a:t>
            </a:r>
            <a:r>
              <a:rPr lang="en-US" sz="6700" b="1" dirty="0" smtClean="0"/>
              <a:t>      </a:t>
            </a:r>
            <a:r>
              <a:rPr lang="ru-RU" sz="8000" b="1" dirty="0" smtClean="0"/>
              <a:t>Молоко богато кальцием, который усваивается из него почти на 100 %, чем не могут похвастаться другие продукты.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700" b="1" dirty="0" smtClean="0"/>
              <a:t>	</a:t>
            </a:r>
            <a:r>
              <a:rPr lang="en-US" sz="6700" b="1" dirty="0" smtClean="0"/>
              <a:t>      </a:t>
            </a:r>
            <a:r>
              <a:rPr lang="ru-RU" sz="8000" b="1" dirty="0" smtClean="0"/>
              <a:t>Молочный белок усваивается из молока очень легко, не в пример мясу!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dirty="0" smtClean="0"/>
              <a:t>	</a:t>
            </a:r>
            <a:r>
              <a:rPr lang="en-US" sz="8000" b="1" dirty="0" smtClean="0"/>
              <a:t>     </a:t>
            </a:r>
            <a:r>
              <a:rPr lang="ru-RU" sz="8000" b="1" dirty="0" smtClean="0"/>
              <a:t>Коровье молоко содержит более 20 витаминов и много микроэлементов! А без них человек просто не может жить.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700" b="1" dirty="0" smtClean="0"/>
              <a:t>	</a:t>
            </a:r>
            <a:r>
              <a:rPr lang="en-US" sz="6700" b="1" dirty="0" smtClean="0"/>
              <a:t>     </a:t>
            </a:r>
            <a:r>
              <a:rPr lang="ru-RU" sz="8000" b="1" dirty="0" smtClean="0"/>
              <a:t>Из питательных веществ, которые есть в молоке, строятся кожа, мускулы, кости, зубы.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dirty="0" smtClean="0"/>
              <a:t>          В одном стакане молока содержится столько необходимого нам кальция, сколько его в 7 сардинах  или в 3-х стаканах арахиса, или  в 4-х стаканах черной фасоли.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8000" b="1" dirty="0" smtClean="0"/>
              <a:t>            </a:t>
            </a:r>
            <a:r>
              <a:rPr lang="ru-RU" sz="8000" b="1" dirty="0" smtClean="0"/>
              <a:t>Испокон века люди высоко ценили целебные свойства молока. Они называли его «соком жизни», «эликсиром жизни». </a:t>
            </a:r>
            <a:r>
              <a:rPr lang="ru-RU" dirty="0" smtClean="0">
                <a:solidFill>
                  <a:srgbClr val="002060"/>
                </a:solidFill>
              </a:rPr>
              <a:t>	</a:t>
            </a:r>
            <a:endParaRPr lang="ru-RU" dirty="0"/>
          </a:p>
        </p:txBody>
      </p:sp>
      <p:pic>
        <p:nvPicPr>
          <p:cNvPr id="7171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86375" y="857250"/>
            <a:ext cx="3714750" cy="4786313"/>
          </a:xfr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0715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70C0"/>
                </a:solidFill>
                <a:cs typeface="Aharoni" pitchFamily="2" charset="-79"/>
              </a:rPr>
              <a:t>Интересные факты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4294967295"/>
          </p:nvPr>
        </p:nvSpPr>
        <p:spPr>
          <a:xfrm>
            <a:off x="3357563" y="571500"/>
            <a:ext cx="5786437" cy="6097588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8000" b="1" i="1" dirty="0" smtClean="0"/>
              <a:t>В мифах многих народов мира присутствует выкармливание знаменитых богов и героев животными (Зевс был вскормлен молоком козы </a:t>
            </a:r>
            <a:r>
              <a:rPr lang="ru-RU" sz="8000" b="1" i="1" dirty="0" err="1" smtClean="0"/>
              <a:t>Амалфеи</a:t>
            </a:r>
            <a:r>
              <a:rPr lang="ru-RU" sz="8000" b="1" i="1" dirty="0" smtClean="0"/>
              <a:t>, основатели Рима Ромул и Рем — молоком волчицы).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8000" b="1" i="1" dirty="0" smtClean="0"/>
              <a:t>Гиппократ исцелил множество пациентов от чахотки с помощью козьего молока.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8000" b="1" i="1" dirty="0" smtClean="0"/>
              <a:t>Самые красивые женщины мира использовали молоко, чтобы сохранить свою красоту  и молодость на долгие годы: царица Египта Клеопатра ежедневно принимала молочные ванны, а жена Нерона </a:t>
            </a:r>
            <a:r>
              <a:rPr lang="ru-RU" sz="8000" b="1" i="1" dirty="0" err="1" smtClean="0"/>
              <a:t>Поппея</a:t>
            </a:r>
            <a:r>
              <a:rPr lang="ru-RU" sz="8000" b="1" i="1" dirty="0" smtClean="0"/>
              <a:t> всегда брала  с собой в путешествие 500 ослиц, чтобы иметь возможность принимать молочные ванны, улучшающие кожу.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8000" b="1" i="1" dirty="0" smtClean="0"/>
              <a:t>   </a:t>
            </a:r>
            <a:r>
              <a:rPr lang="ru-RU" sz="8000" b="1" i="1" dirty="0" smtClean="0"/>
              <a:t>За день корова дает 160 стаканов молока.          В 2009 году ветеринары доказали, что корова, имеющая какую бы ни было кличку, дает больше молока, чем безымянная.</a:t>
            </a:r>
            <a:endParaRPr lang="ru-RU" sz="8000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8000" b="1" i="1" dirty="0" smtClean="0"/>
              <a:t>   </a:t>
            </a:r>
            <a:r>
              <a:rPr lang="ru-RU" sz="8000" b="1" i="1" dirty="0" smtClean="0"/>
              <a:t>Почти 10 тысяч литров молока потребляет человек за всю жизнь.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8000" b="1" i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i="1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819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143000"/>
            <a:ext cx="3071812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Rita\Desktop\МОЛОКО\dairy_product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928688"/>
            <a:ext cx="3948112" cy="4429125"/>
          </a:xfrm>
          <a:noFill/>
        </p:spPr>
      </p:pic>
      <p:sp>
        <p:nvSpPr>
          <p:cNvPr id="9219" name="Содержимое 8"/>
          <p:cNvSpPr>
            <a:spLocks noGrp="1"/>
          </p:cNvSpPr>
          <p:nvPr>
            <p:ph sz="half" idx="2"/>
          </p:nvPr>
        </p:nvSpPr>
        <p:spPr>
          <a:xfrm>
            <a:off x="4357688" y="285750"/>
            <a:ext cx="4329112" cy="62865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ü"/>
            </a:pPr>
            <a:r>
              <a:rPr lang="ru-RU" sz="1800" b="1" smtClean="0"/>
              <a:t>В Древнем Египте, Греции, Риме молоко называли «источником здоровья», «соком жизни», «белой кровью». </a:t>
            </a:r>
          </a:p>
          <a:p>
            <a:pPr algn="just" eaLnBrk="1" hangingPunct="1">
              <a:buFont typeface="Wingdings" pitchFamily="2" charset="2"/>
              <a:buChar char="ü"/>
            </a:pPr>
            <a:r>
              <a:rPr lang="ru-RU" sz="1800" b="1" smtClean="0"/>
              <a:t>Современные врачи-диетологи также считают молоко важнейшим продуктом питания.  Задолго да нашего времени врачи назначали молоко для лечения различных болезней и для очищения организма от вредных веществ. Правда,  полезные свойства молока заметно снижаются при пастеризации (нагревании до 60 °С).  </a:t>
            </a:r>
          </a:p>
          <a:p>
            <a:pPr algn="just" eaLnBrk="1" hangingPunct="1">
              <a:buFont typeface="Wingdings" pitchFamily="2" charset="2"/>
              <a:buChar char="ü"/>
            </a:pPr>
            <a:r>
              <a:rPr lang="ru-RU" sz="1800" b="1" smtClean="0"/>
              <a:t>Знаменитый врач Гиппократ называл молоко лекарством, Авиценна утверждал, что молоко – это лучшая пища для людей, академик Павлов называл молоко пищей, приготовленной самой природой</a:t>
            </a:r>
            <a:r>
              <a:rPr lang="ru-RU" sz="1800" smtClean="0"/>
              <a:t>.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4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70C0"/>
                </a:solidFill>
              </a:rPr>
              <a:t>Молочные продукты , изготовленные из молока </a:t>
            </a:r>
          </a:p>
        </p:txBody>
      </p:sp>
      <p:pic>
        <p:nvPicPr>
          <p:cNvPr id="10243" name="Picture 2" descr="C:\Users\Rita\Desktop\МОЛОКО\413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1643063"/>
            <a:ext cx="5543550" cy="5000625"/>
          </a:xfrm>
          <a:noFill/>
        </p:spPr>
      </p:pic>
      <p:sp>
        <p:nvSpPr>
          <p:cNvPr id="10244" name="Содержимое 8"/>
          <p:cNvSpPr>
            <a:spLocks noGrp="1"/>
          </p:cNvSpPr>
          <p:nvPr>
            <p:ph sz="half" idx="2"/>
          </p:nvPr>
        </p:nvSpPr>
        <p:spPr>
          <a:xfrm>
            <a:off x="6072188" y="1500188"/>
            <a:ext cx="2928937" cy="51435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endParaRPr lang="ru-RU" sz="1700" smtClean="0">
              <a:latin typeface="Arial" charset="0"/>
              <a:cs typeface="Arial" charset="0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cs typeface="Times New Roman" pitchFamily="18" charset="0"/>
                <a:hlinkClick r:id="rId3"/>
              </a:rPr>
              <a:t>айран</a:t>
            </a:r>
            <a:r>
              <a:rPr lang="ru-RU" sz="1800" b="1" smtClean="0">
                <a:solidFill>
                  <a:srgbClr val="575757"/>
                </a:solidFill>
                <a:cs typeface="Times New Roman" pitchFamily="18" charset="0"/>
              </a:rPr>
              <a:t>  </a:t>
            </a:r>
            <a:endParaRPr lang="ru-RU" sz="1800" b="1" smtClean="0">
              <a:solidFill>
                <a:srgbClr val="575757"/>
              </a:solidFill>
              <a:ea typeface="Calibri" pitchFamily="34" charset="0"/>
              <a:cs typeface="Times New Roman" pitchFamily="18" charset="0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ea typeface="Calibri" pitchFamily="34" charset="0"/>
                <a:cs typeface="Times New Roman" pitchFamily="18" charset="0"/>
                <a:hlinkClick r:id="rId4"/>
              </a:rPr>
              <a:t>ацидофилин</a:t>
            </a:r>
            <a:r>
              <a:rPr lang="ru-RU" sz="1800" b="1" smtClean="0">
                <a:solidFill>
                  <a:srgbClr val="575757"/>
                </a:solidFill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ea typeface="Calibri" pitchFamily="34" charset="0"/>
                <a:cs typeface="Times New Roman" pitchFamily="18" charset="0"/>
                <a:hlinkClick r:id="rId5"/>
              </a:rPr>
              <a:t>варенец</a:t>
            </a:r>
            <a:r>
              <a:rPr lang="ru-RU" sz="1800" b="1" smtClean="0">
                <a:solidFill>
                  <a:srgbClr val="575757"/>
                </a:solidFill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cs typeface="Times New Roman" pitchFamily="18" charset="0"/>
                <a:hlinkClick r:id="rId6"/>
              </a:rPr>
              <a:t>катык</a:t>
            </a:r>
            <a:r>
              <a:rPr lang="ru-RU" sz="1800" b="1" smtClean="0">
                <a:solidFill>
                  <a:srgbClr val="575757"/>
                </a:solidFill>
                <a:cs typeface="Times New Roman" pitchFamily="18" charset="0"/>
              </a:rPr>
              <a:t> </a:t>
            </a:r>
            <a:endParaRPr lang="ru-RU" sz="1800" b="1" smtClean="0">
              <a:solidFill>
                <a:srgbClr val="575757"/>
              </a:solidFill>
              <a:ea typeface="Calibri" pitchFamily="34" charset="0"/>
              <a:cs typeface="Calibri" pitchFamily="34" charset="0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cs typeface="Times New Roman" pitchFamily="18" charset="0"/>
                <a:hlinkClick r:id="rId7"/>
              </a:rPr>
              <a:t>йогурт</a:t>
            </a:r>
            <a:r>
              <a:rPr lang="ru-RU" sz="1800" b="1" smtClean="0">
                <a:solidFill>
                  <a:srgbClr val="575757"/>
                </a:solidFill>
                <a:cs typeface="Times New Roman" pitchFamily="18" charset="0"/>
              </a:rPr>
              <a:t> </a:t>
            </a:r>
            <a:endParaRPr lang="ru-RU" sz="1800" b="1" smtClean="0">
              <a:solidFill>
                <a:srgbClr val="575757"/>
              </a:solidFill>
              <a:ea typeface="Calibri" pitchFamily="34" charset="0"/>
              <a:cs typeface="Calibri" pitchFamily="34" charset="0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cs typeface="Times New Roman" pitchFamily="18" charset="0"/>
                <a:hlinkClick r:id="rId8"/>
              </a:rPr>
              <a:t>кефир</a:t>
            </a:r>
            <a:r>
              <a:rPr lang="ru-RU" sz="1800" b="1" smtClean="0">
                <a:solidFill>
                  <a:srgbClr val="575757"/>
                </a:solidFill>
                <a:cs typeface="Times New Roman" pitchFamily="18" charset="0"/>
              </a:rPr>
              <a:t> </a:t>
            </a:r>
            <a:endParaRPr lang="ru-RU" sz="1800" b="1" smtClean="0">
              <a:solidFill>
                <a:srgbClr val="575757"/>
              </a:solidFill>
              <a:ea typeface="Calibri" pitchFamily="34" charset="0"/>
              <a:cs typeface="Calibri" pitchFamily="34" charset="0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cs typeface="Times New Roman" pitchFamily="18" charset="0"/>
                <a:hlinkClick r:id="rId9"/>
              </a:rPr>
              <a:t>кумыс</a:t>
            </a:r>
            <a:r>
              <a:rPr lang="ru-RU" sz="1800" b="1" smtClean="0">
                <a:solidFill>
                  <a:srgbClr val="575757"/>
                </a:solidFill>
                <a:cs typeface="Times New Roman" pitchFamily="18" charset="0"/>
              </a:rPr>
              <a:t> </a:t>
            </a:r>
            <a:endParaRPr lang="ru-RU" sz="1800" b="1" smtClean="0">
              <a:solidFill>
                <a:srgbClr val="575757"/>
              </a:solidFill>
              <a:ea typeface="Calibri" pitchFamily="34" charset="0"/>
              <a:cs typeface="Calibri" pitchFamily="34" charset="0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cs typeface="Times New Roman" pitchFamily="18" charset="0"/>
                <a:hlinkClick r:id="rId10"/>
              </a:rPr>
              <a:t>мацун</a:t>
            </a:r>
            <a:r>
              <a:rPr lang="ru-RU" sz="1800" b="1" smtClean="0">
                <a:solidFill>
                  <a:srgbClr val="575757"/>
                </a:solidFill>
                <a:cs typeface="Times New Roman" pitchFamily="18" charset="0"/>
              </a:rPr>
              <a:t> </a:t>
            </a:r>
            <a:endParaRPr lang="ru-RU" sz="1800" b="1" smtClean="0">
              <a:solidFill>
                <a:srgbClr val="575757"/>
              </a:solidFill>
              <a:ea typeface="Calibri" pitchFamily="34" charset="0"/>
              <a:cs typeface="Calibri" pitchFamily="34" charset="0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cs typeface="Times New Roman" pitchFamily="18" charset="0"/>
                <a:hlinkClick r:id="rId11"/>
              </a:rPr>
              <a:t>пахта</a:t>
            </a:r>
            <a:r>
              <a:rPr lang="ru-RU" sz="1800" b="1" smtClean="0">
                <a:solidFill>
                  <a:srgbClr val="575757"/>
                </a:solidFill>
                <a:cs typeface="Times New Roman" pitchFamily="18" charset="0"/>
              </a:rPr>
              <a:t> </a:t>
            </a:r>
            <a:endParaRPr lang="ru-RU" sz="1800" b="1" smtClean="0">
              <a:solidFill>
                <a:srgbClr val="575757"/>
              </a:solidFill>
              <a:ea typeface="Calibri" pitchFamily="34" charset="0"/>
              <a:cs typeface="Calibri" pitchFamily="34" charset="0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cs typeface="Times New Roman" pitchFamily="18" charset="0"/>
                <a:hlinkClick r:id="rId12"/>
              </a:rPr>
              <a:t>простокваша</a:t>
            </a:r>
            <a:r>
              <a:rPr lang="ru-RU" sz="1800" b="1" smtClean="0">
                <a:solidFill>
                  <a:srgbClr val="575757"/>
                </a:solidFill>
                <a:cs typeface="Times New Roman" pitchFamily="18" charset="0"/>
              </a:rPr>
              <a:t> </a:t>
            </a:r>
            <a:endParaRPr lang="ru-RU" sz="1800" b="1" smtClean="0">
              <a:solidFill>
                <a:srgbClr val="575757"/>
              </a:solidFill>
              <a:ea typeface="Calibri" pitchFamily="34" charset="0"/>
              <a:cs typeface="Calibri" pitchFamily="34" charset="0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cs typeface="Times New Roman" pitchFamily="18" charset="0"/>
                <a:hlinkClick r:id="rId13"/>
              </a:rPr>
              <a:t>ряженка</a:t>
            </a:r>
            <a:r>
              <a:rPr lang="ru-RU" sz="1800" b="1" smtClean="0">
                <a:solidFill>
                  <a:srgbClr val="575757"/>
                </a:solidFill>
                <a:cs typeface="Times New Roman" pitchFamily="18" charset="0"/>
              </a:rPr>
              <a:t> </a:t>
            </a:r>
            <a:endParaRPr lang="ru-RU" sz="1800" b="1" smtClean="0">
              <a:solidFill>
                <a:srgbClr val="575757"/>
              </a:solidFill>
              <a:ea typeface="Calibri" pitchFamily="34" charset="0"/>
              <a:cs typeface="Calibri" pitchFamily="34" charset="0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cs typeface="Times New Roman" pitchFamily="18" charset="0"/>
                <a:hlinkClick r:id="rId14"/>
              </a:rPr>
              <a:t>сгущённое молоко</a:t>
            </a:r>
            <a:r>
              <a:rPr lang="ru-RU" sz="1800" b="1" smtClean="0">
                <a:solidFill>
                  <a:srgbClr val="575757"/>
                </a:solidFill>
                <a:cs typeface="Times New Roman" pitchFamily="18" charset="0"/>
              </a:rPr>
              <a:t> </a:t>
            </a:r>
            <a:endParaRPr lang="ru-RU" sz="1800" b="1" smtClean="0">
              <a:solidFill>
                <a:srgbClr val="575757"/>
              </a:solidFill>
              <a:ea typeface="Calibri" pitchFamily="34" charset="0"/>
              <a:cs typeface="Calibri" pitchFamily="34" charset="0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cs typeface="Times New Roman" pitchFamily="18" charset="0"/>
                <a:hlinkClick r:id="rId15"/>
              </a:rPr>
              <a:t>сливки</a:t>
            </a:r>
            <a:r>
              <a:rPr lang="ru-RU" sz="1800" b="1" smtClean="0">
                <a:solidFill>
                  <a:srgbClr val="575757"/>
                </a:solidFill>
                <a:cs typeface="Times New Roman" pitchFamily="18" charset="0"/>
              </a:rPr>
              <a:t> </a:t>
            </a:r>
            <a:endParaRPr lang="ru-RU" sz="1800" b="1" smtClean="0">
              <a:solidFill>
                <a:srgbClr val="575757"/>
              </a:solidFill>
              <a:ea typeface="Calibri" pitchFamily="34" charset="0"/>
              <a:cs typeface="Calibri" pitchFamily="34" charset="0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cs typeface="Times New Roman" pitchFamily="18" charset="0"/>
                <a:hlinkClick r:id="rId16"/>
              </a:rPr>
              <a:t>сливочное масло</a:t>
            </a:r>
            <a:r>
              <a:rPr lang="ru-RU" sz="1800" b="1" smtClean="0">
                <a:solidFill>
                  <a:srgbClr val="575757"/>
                </a:solidFill>
                <a:cs typeface="Times New Roman" pitchFamily="18" charset="0"/>
              </a:rPr>
              <a:t> </a:t>
            </a:r>
            <a:endParaRPr lang="ru-RU" sz="1800" b="1" smtClean="0">
              <a:solidFill>
                <a:srgbClr val="575757"/>
              </a:solidFill>
              <a:ea typeface="Calibri" pitchFamily="34" charset="0"/>
              <a:cs typeface="Calibri" pitchFamily="34" charset="0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cs typeface="Times New Roman" pitchFamily="18" charset="0"/>
                <a:hlinkClick r:id="rId17"/>
              </a:rPr>
              <a:t>сметана</a:t>
            </a:r>
            <a:r>
              <a:rPr lang="ru-RU" sz="1800" b="1" smtClean="0">
                <a:solidFill>
                  <a:srgbClr val="575757"/>
                </a:solidFill>
                <a:cs typeface="Times New Roman" pitchFamily="18" charset="0"/>
              </a:rPr>
              <a:t> </a:t>
            </a:r>
            <a:endParaRPr lang="ru-RU" sz="1800" b="1" smtClean="0">
              <a:solidFill>
                <a:srgbClr val="575757"/>
              </a:solidFill>
              <a:ea typeface="Calibri" pitchFamily="34" charset="0"/>
              <a:cs typeface="Calibri" pitchFamily="34" charset="0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cs typeface="Times New Roman" pitchFamily="18" charset="0"/>
                <a:hlinkClick r:id="rId18"/>
              </a:rPr>
              <a:t>сухое молоко</a:t>
            </a:r>
            <a:r>
              <a:rPr lang="ru-RU" sz="1800" b="1" smtClean="0">
                <a:solidFill>
                  <a:srgbClr val="575757"/>
                </a:solidFill>
                <a:cs typeface="Times New Roman" pitchFamily="18" charset="0"/>
              </a:rPr>
              <a:t> </a:t>
            </a:r>
            <a:endParaRPr lang="ru-RU" sz="1800" b="1" smtClean="0">
              <a:solidFill>
                <a:srgbClr val="575757"/>
              </a:solidFill>
              <a:ea typeface="Calibri" pitchFamily="34" charset="0"/>
              <a:cs typeface="Calibri" pitchFamily="34" charset="0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cs typeface="Times New Roman" pitchFamily="18" charset="0"/>
                <a:hlinkClick r:id="rId19"/>
              </a:rPr>
              <a:t>сыворотка</a:t>
            </a:r>
            <a:r>
              <a:rPr lang="ru-RU" sz="1800" b="1" smtClean="0">
                <a:solidFill>
                  <a:srgbClr val="575757"/>
                </a:solidFill>
                <a:cs typeface="Times New Roman" pitchFamily="18" charset="0"/>
              </a:rPr>
              <a:t> </a:t>
            </a:r>
            <a:endParaRPr lang="ru-RU" sz="1800" b="1" smtClean="0">
              <a:solidFill>
                <a:srgbClr val="575757"/>
              </a:solidFill>
              <a:ea typeface="Calibri" pitchFamily="34" charset="0"/>
              <a:cs typeface="Calibri" pitchFamily="34" charset="0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cs typeface="Times New Roman" pitchFamily="18" charset="0"/>
                <a:hlinkClick r:id="rId20"/>
              </a:rPr>
              <a:t>сыр</a:t>
            </a:r>
            <a:r>
              <a:rPr lang="ru-RU" sz="1800" b="1" smtClean="0">
                <a:solidFill>
                  <a:srgbClr val="575757"/>
                </a:solidFill>
                <a:cs typeface="Times New Roman" pitchFamily="18" charset="0"/>
              </a:rPr>
              <a:t> </a:t>
            </a:r>
            <a:endParaRPr lang="ru-RU" sz="1800" b="1" smtClean="0">
              <a:solidFill>
                <a:srgbClr val="575757"/>
              </a:solidFill>
              <a:ea typeface="Calibri" pitchFamily="34" charset="0"/>
              <a:cs typeface="Calibri" pitchFamily="34" charset="0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cs typeface="Times New Roman" pitchFamily="18" charset="0"/>
                <a:hlinkClick r:id="rId21"/>
              </a:rPr>
              <a:t>творог</a:t>
            </a:r>
            <a:r>
              <a:rPr lang="ru-RU" sz="1800" b="1" smtClean="0">
                <a:solidFill>
                  <a:srgbClr val="575757"/>
                </a:solidFill>
                <a:cs typeface="Times New Roman" pitchFamily="18" charset="0"/>
              </a:rPr>
              <a:t> </a:t>
            </a:r>
            <a:endParaRPr lang="ru-RU" sz="1800" b="1" smtClean="0">
              <a:solidFill>
                <a:srgbClr val="575757"/>
              </a:solidFill>
              <a:ea typeface="Calibri" pitchFamily="34" charset="0"/>
              <a:cs typeface="Calibri" pitchFamily="34" charset="0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cs typeface="Times New Roman" pitchFamily="18" charset="0"/>
                <a:hlinkClick r:id="rId22"/>
              </a:rPr>
              <a:t>топлёное молоко</a:t>
            </a:r>
            <a:r>
              <a:rPr lang="ru-RU" sz="1800" b="1" smtClean="0">
                <a:solidFill>
                  <a:srgbClr val="575757"/>
                </a:solidFill>
                <a:cs typeface="Times New Roman" pitchFamily="18" charset="0"/>
              </a:rPr>
              <a:t> </a:t>
            </a:r>
            <a:endParaRPr lang="ru-RU" sz="1800" b="1" smtClean="0">
              <a:solidFill>
                <a:srgbClr val="575757"/>
              </a:solidFill>
              <a:ea typeface="Calibri" pitchFamily="34" charset="0"/>
              <a:cs typeface="Calibri" pitchFamily="34" charset="0"/>
            </a:endParaRPr>
          </a:p>
          <a:p>
            <a:pPr marL="0" indent="0">
              <a:lnSpc>
                <a:spcPct val="80000"/>
              </a:lnSpc>
              <a:spcBef>
                <a:spcPct val="0"/>
              </a:spcBef>
              <a:buFontTx/>
              <a:buChar char="•"/>
            </a:pPr>
            <a:r>
              <a:rPr lang="ru-RU" sz="1800" b="1" smtClean="0">
                <a:solidFill>
                  <a:srgbClr val="036188"/>
                </a:solidFill>
                <a:cs typeface="Times New Roman" pitchFamily="18" charset="0"/>
                <a:hlinkClick r:id="rId23"/>
              </a:rPr>
              <a:t>шубат</a:t>
            </a:r>
            <a:r>
              <a:rPr lang="ru-RU" sz="1800" b="1" smtClean="0">
                <a:solidFill>
                  <a:srgbClr val="575757"/>
                </a:solidFill>
                <a:cs typeface="Times New Roman" pitchFamily="18" charset="0"/>
              </a:rPr>
              <a:t> </a:t>
            </a:r>
            <a:endParaRPr lang="ru-RU" sz="1800" b="1" smtClean="0">
              <a:latin typeface="Arial" charset="0"/>
              <a:cs typeface="Arial" charset="0"/>
            </a:endParaRPr>
          </a:p>
          <a:p>
            <a:pPr marL="0" indent="0" eaLnBrk="1" hangingPunct="1">
              <a:lnSpc>
                <a:spcPct val="80000"/>
              </a:lnSpc>
            </a:pPr>
            <a:endParaRPr lang="ru-RU" sz="700" smtClean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296</TotalTime>
  <Words>1047</Words>
  <Application>Microsoft Office PowerPoint</Application>
  <PresentationFormat>Экран (4:3)</PresentationFormat>
  <Paragraphs>130</Paragraphs>
  <Slides>21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Arial Black</vt:lpstr>
      <vt:lpstr>Aharoni</vt:lpstr>
      <vt:lpstr>Wingdings</vt:lpstr>
      <vt:lpstr>Times New Roman</vt:lpstr>
      <vt:lpstr>Тема Office</vt:lpstr>
      <vt:lpstr>Пейте, дети, молоко – будете здоровы!</vt:lpstr>
      <vt:lpstr>Цели исследования:</vt:lpstr>
      <vt:lpstr>Первое упоминание о молоке.</vt:lpstr>
      <vt:lpstr>Откуда пришло слово «молоко».</vt:lpstr>
      <vt:lpstr>Чем ценно молоко для человека?</vt:lpstr>
      <vt:lpstr>Слайд 6</vt:lpstr>
      <vt:lpstr>Интересные факты </vt:lpstr>
      <vt:lpstr>Слайд 8</vt:lpstr>
      <vt:lpstr>Молочные продукты , изготовленные из молока </vt:lpstr>
      <vt:lpstr>Слайд 10</vt:lpstr>
      <vt:lpstr>Слайд 11</vt:lpstr>
      <vt:lpstr>Результаты анкетирования одноклассников:</vt:lpstr>
      <vt:lpstr>Для чего нужно пить молоко?</vt:lpstr>
      <vt:lpstr>Копилка</vt:lpstr>
      <vt:lpstr>Загадки о любимом и очень полезном напитке - молоке </vt:lpstr>
      <vt:lpstr>Русская народная песенка</vt:lpstr>
      <vt:lpstr>Пословицы и поговорки о молоке</vt:lpstr>
      <vt:lpstr>Отрывки из литературных произведений</vt:lpstr>
      <vt:lpstr>Песенка-загадка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Молоко –полезный продукт</dc:title>
  <dc:creator>Rita</dc:creator>
  <cp:lastModifiedBy>Admin</cp:lastModifiedBy>
  <cp:revision>35</cp:revision>
  <dcterms:created xsi:type="dcterms:W3CDTF">2011-02-16T16:02:05Z</dcterms:created>
  <dcterms:modified xsi:type="dcterms:W3CDTF">2011-12-07T20:43:52Z</dcterms:modified>
</cp:coreProperties>
</file>