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6" r:id="rId2"/>
    <p:sldId id="257" r:id="rId3"/>
    <p:sldId id="258" r:id="rId4"/>
    <p:sldId id="272" r:id="rId5"/>
    <p:sldId id="264" r:id="rId6"/>
    <p:sldId id="266" r:id="rId7"/>
    <p:sldId id="267" r:id="rId8"/>
    <p:sldId id="263" r:id="rId9"/>
    <p:sldId id="268" r:id="rId10"/>
    <p:sldId id="269" r:id="rId11"/>
    <p:sldId id="270" r:id="rId12"/>
    <p:sldId id="271" r:id="rId13"/>
    <p:sldId id="273" r:id="rId14"/>
    <p:sldId id="275" r:id="rId15"/>
    <p:sldId id="274" r:id="rId16"/>
    <p:sldId id="259" r:id="rId17"/>
    <p:sldId id="260" r:id="rId18"/>
    <p:sldId id="261" r:id="rId19"/>
    <p:sldId id="26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294"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64D947-F68A-4228-962C-7FFE368F5B85}" type="datetimeFigureOut">
              <a:rPr lang="ru-RU" smtClean="0"/>
              <a:t>24.11.2013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63EC03-FDBF-4DB9-858B-5BF6F08BB127}" type="slidenum">
              <a:rPr lang="ru-RU" smtClean="0"/>
              <a:t>‹#›</a:t>
            </a:fld>
            <a:endParaRPr lang="ru-RU"/>
          </a:p>
        </p:txBody>
      </p:sp>
    </p:spTree>
    <p:extLst>
      <p:ext uri="{BB962C8B-B14F-4D97-AF65-F5344CB8AC3E}">
        <p14:creationId xmlns:p14="http://schemas.microsoft.com/office/powerpoint/2010/main" val="63783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763EC03-FDBF-4DB9-858B-5BF6F08BB127}" type="slidenum">
              <a:rPr lang="ru-RU" smtClean="0"/>
              <a:t>1</a:t>
            </a:fld>
            <a:endParaRPr lang="ru-RU"/>
          </a:p>
        </p:txBody>
      </p:sp>
    </p:spTree>
    <p:extLst>
      <p:ext uri="{BB962C8B-B14F-4D97-AF65-F5344CB8AC3E}">
        <p14:creationId xmlns:p14="http://schemas.microsoft.com/office/powerpoint/2010/main" val="4632124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CC6817F8-A6CC-4B83-AB09-2D3B71D2AF47}" type="datetimeFigureOut">
              <a:rPr lang="ru-RU" smtClean="0"/>
              <a:t>24.11.2013</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8A29CFA5-77DE-4802-B1B0-CDC13F6A6191}"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C6817F8-A6CC-4B83-AB09-2D3B71D2AF47}" type="datetimeFigureOut">
              <a:rPr lang="ru-RU" smtClean="0"/>
              <a:t>24.11.2013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29CFA5-77DE-4802-B1B0-CDC13F6A6191}"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C6817F8-A6CC-4B83-AB09-2D3B71D2AF47}" type="datetimeFigureOut">
              <a:rPr lang="ru-RU" smtClean="0"/>
              <a:t>24.11.2013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29CFA5-77DE-4802-B1B0-CDC13F6A6191}"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C6817F8-A6CC-4B83-AB09-2D3B71D2AF47}" type="datetimeFigureOut">
              <a:rPr lang="ru-RU" smtClean="0"/>
              <a:t>24.11.2013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29CFA5-77DE-4802-B1B0-CDC13F6A6191}"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C6817F8-A6CC-4B83-AB09-2D3B71D2AF47}" type="datetimeFigureOut">
              <a:rPr lang="ru-RU" smtClean="0"/>
              <a:t>24.11.2013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A29CFA5-77DE-4802-B1B0-CDC13F6A6191}"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C6817F8-A6CC-4B83-AB09-2D3B71D2AF47}" type="datetimeFigureOut">
              <a:rPr lang="ru-RU" smtClean="0"/>
              <a:t>24.11.2013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29CFA5-77DE-4802-B1B0-CDC13F6A6191}"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C6817F8-A6CC-4B83-AB09-2D3B71D2AF47}" type="datetimeFigureOut">
              <a:rPr lang="ru-RU" smtClean="0"/>
              <a:t>24.11.2013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A29CFA5-77DE-4802-B1B0-CDC13F6A6191}"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CC6817F8-A6CC-4B83-AB09-2D3B71D2AF47}" type="datetimeFigureOut">
              <a:rPr lang="ru-RU" smtClean="0"/>
              <a:t>24.11.2013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A29CFA5-77DE-4802-B1B0-CDC13F6A6191}"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C6817F8-A6CC-4B83-AB09-2D3B71D2AF47}" type="datetimeFigureOut">
              <a:rPr lang="ru-RU" smtClean="0"/>
              <a:t>24.11.2013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A29CFA5-77DE-4802-B1B0-CDC13F6A619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C6817F8-A6CC-4B83-AB09-2D3B71D2AF47}" type="datetimeFigureOut">
              <a:rPr lang="ru-RU" smtClean="0"/>
              <a:t>24.11.2013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29CFA5-77DE-4802-B1B0-CDC13F6A619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C6817F8-A6CC-4B83-AB09-2D3B71D2AF47}" type="datetimeFigureOut">
              <a:rPr lang="ru-RU" smtClean="0"/>
              <a:t>24.11.2013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A29CFA5-77DE-4802-B1B0-CDC13F6A619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CC6817F8-A6CC-4B83-AB09-2D3B71D2AF47}" type="datetimeFigureOut">
              <a:rPr lang="ru-RU" smtClean="0"/>
              <a:t>24.11.2013</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8A29CFA5-77DE-4802-B1B0-CDC13F6A619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ctrTitle"/>
          </p:nvPr>
        </p:nvSpPr>
        <p:spPr>
          <a:xfrm>
            <a:off x="539552" y="404664"/>
            <a:ext cx="7885384" cy="2232248"/>
          </a:xfrm>
        </p:spPr>
        <p:txBody>
          <a:bodyPr/>
          <a:lstStyle/>
          <a:p>
            <a:r>
              <a:rPr lang="ru-RU" dirty="0" smtClean="0">
                <a:solidFill>
                  <a:schemeClr val="bg1"/>
                </a:solidFill>
              </a:rPr>
              <a:t>Пьеса Максима Горьког</a:t>
            </a:r>
            <a:r>
              <a:rPr lang="ru-RU" dirty="0">
                <a:solidFill>
                  <a:schemeClr val="bg1"/>
                </a:solidFill>
              </a:rPr>
              <a:t>о</a:t>
            </a:r>
            <a:r>
              <a:rPr lang="ru-RU" dirty="0" smtClean="0">
                <a:solidFill>
                  <a:schemeClr val="bg1"/>
                </a:solidFill>
              </a:rPr>
              <a:t> «на Дне»</a:t>
            </a:r>
            <a:endParaRPr lang="ru-RU" dirty="0">
              <a:solidFill>
                <a:schemeClr val="bg1"/>
              </a:solidFill>
            </a:endParaRPr>
          </a:p>
        </p:txBody>
      </p:sp>
      <p:pic>
        <p:nvPicPr>
          <p:cNvPr id="9" name="Picture 2" descr="C:\Users\Дима\Desktop\5782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2831" y="2996952"/>
            <a:ext cx="4896544" cy="3264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595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r>
              <a:rPr lang="ru-RU" dirty="0"/>
              <a:t>Бубнов</a:t>
            </a:r>
          </a:p>
        </p:txBody>
      </p:sp>
      <p:sp>
        <p:nvSpPr>
          <p:cNvPr id="7" name="Объект 6"/>
          <p:cNvSpPr>
            <a:spLocks noGrp="1"/>
          </p:cNvSpPr>
          <p:nvPr>
            <p:ph idx="1"/>
          </p:nvPr>
        </p:nvSpPr>
        <p:spPr/>
        <p:txBody>
          <a:bodyPr/>
          <a:lstStyle/>
          <a:p>
            <a:r>
              <a:rPr lang="ru-RU" dirty="0"/>
              <a:t>Позиция </a:t>
            </a:r>
            <a:r>
              <a:rPr lang="ru-RU" dirty="0" err="1" smtClean="0"/>
              <a:t>Бубнова</a:t>
            </a:r>
            <a:r>
              <a:rPr lang="ru-RU" dirty="0" smtClean="0"/>
              <a:t> </a:t>
            </a:r>
            <a:r>
              <a:rPr lang="ru-RU" dirty="0"/>
              <a:t>- это скепсис, фатализм, он всегда принижает человека. Он жесток, не желает сохранять в себе какие-либо хорошие качества. В нем нет ни капли сострадания. На просьбу умирающей Анны вести себя </a:t>
            </a:r>
            <a:r>
              <a:rPr lang="ru-RU" dirty="0" smtClean="0"/>
              <a:t>по тише</a:t>
            </a:r>
            <a:r>
              <a:rPr lang="ru-RU" dirty="0"/>
              <a:t>, он отвечает: "шум - смерти не помеха...". Он считает, что "все люди на земле - лишние...". С </a:t>
            </a:r>
            <a:r>
              <a:rPr lang="ru-RU" dirty="0" smtClean="0"/>
              <a:t>его точки зрения, </a:t>
            </a:r>
            <a:r>
              <a:rPr lang="ru-RU" dirty="0"/>
              <a:t>именно на абсолютном дне жизни обнажается истинная сущность человека, с него слетает наслоение цивилизованной, культурной жизни: "...все слиняло, один голый человек остался". </a:t>
            </a:r>
          </a:p>
        </p:txBody>
      </p:sp>
    </p:spTree>
    <p:extLst>
      <p:ext uri="{BB962C8B-B14F-4D97-AF65-F5344CB8AC3E}">
        <p14:creationId xmlns:p14="http://schemas.microsoft.com/office/powerpoint/2010/main" val="3046749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r>
              <a:rPr lang="ru-RU" sz="1800" dirty="0"/>
              <a:t>Раньше он был бароном, имел достаточно крупное социальное положение. Со временем опустился на самое дно жизни, где все еще вспоминает прелести своего прошлого положения. Над ним часто смеются и издеваются по этому поводу остальные ночлежники</a:t>
            </a:r>
            <a:r>
              <a:rPr lang="ru-RU" sz="1800" dirty="0" smtClean="0"/>
              <a:t>.</a:t>
            </a:r>
            <a:endParaRPr lang="ru-RU" sz="1800" dirty="0"/>
          </a:p>
        </p:txBody>
      </p:sp>
      <p:sp>
        <p:nvSpPr>
          <p:cNvPr id="3" name="Заголовок 2"/>
          <p:cNvSpPr>
            <a:spLocks noGrp="1"/>
          </p:cNvSpPr>
          <p:nvPr>
            <p:ph type="title"/>
          </p:nvPr>
        </p:nvSpPr>
        <p:spPr/>
        <p:txBody>
          <a:bodyPr/>
          <a:lstStyle/>
          <a:p>
            <a:r>
              <a:rPr lang="ru-RU" dirty="0" smtClean="0"/>
              <a:t>Барон</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3467342"/>
            <a:ext cx="5400600" cy="3357373"/>
          </a:xfrm>
          <a:prstGeom prst="rect">
            <a:avLst/>
          </a:prstGeom>
        </p:spPr>
      </p:pic>
    </p:spTree>
    <p:extLst>
      <p:ext uri="{BB962C8B-B14F-4D97-AF65-F5344CB8AC3E}">
        <p14:creationId xmlns:p14="http://schemas.microsoft.com/office/powerpoint/2010/main" val="2076582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sz="1800" dirty="0"/>
              <a:t>Он апатичен, пассивен в жизни. Его протест заключается в призыве к "ничегонеделанию". "Я тебе дам один совет: ничего не делай! Просто - обременяй землю!..". С. не просто был сброшен на "дно". Он сам туда пришел и обосновался там. Ему так удобней. </a:t>
            </a:r>
          </a:p>
          <a:p>
            <a:endParaRPr lang="ru-RU" dirty="0"/>
          </a:p>
        </p:txBody>
      </p:sp>
      <p:sp>
        <p:nvSpPr>
          <p:cNvPr id="3" name="Заголовок 2"/>
          <p:cNvSpPr>
            <a:spLocks noGrp="1"/>
          </p:cNvSpPr>
          <p:nvPr>
            <p:ph type="title"/>
          </p:nvPr>
        </p:nvSpPr>
        <p:spPr/>
        <p:txBody>
          <a:bodyPr/>
          <a:lstStyle/>
          <a:p>
            <a:r>
              <a:rPr lang="ru-RU" dirty="0" smtClean="0"/>
              <a:t>Сатин</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3563156"/>
            <a:ext cx="5112568" cy="3036865"/>
          </a:xfrm>
          <a:prstGeom prst="rect">
            <a:avLst/>
          </a:prstGeom>
        </p:spPr>
      </p:pic>
    </p:spTree>
    <p:extLst>
      <p:ext uri="{BB962C8B-B14F-4D97-AF65-F5344CB8AC3E}">
        <p14:creationId xmlns:p14="http://schemas.microsoft.com/office/powerpoint/2010/main" val="3199812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В прошлом он был актером, играл на сцене под псевдонимом Сверчков-Заволжский. Сейчас он пьяница, опустившийся на самое дно жизни. Часто вспоминает свое прошлое, пытается цитировать классиков, но ему мало что удается вспомнить. Лука утешает А., рассказывая тому про бесплатную лечебницу для алкоголиков. А. надеется, перестает пить и начинает копить деньги на дорогу. Но жизнь его заканчивается трагически. Он повесился, когда понял, что уже навряд ли может спастись</a:t>
            </a:r>
            <a:r>
              <a:rPr lang="ru-RU" dirty="0" smtClean="0"/>
              <a:t>.</a:t>
            </a:r>
          </a:p>
          <a:p>
            <a:endParaRPr lang="ru-RU" dirty="0"/>
          </a:p>
        </p:txBody>
      </p:sp>
      <p:sp>
        <p:nvSpPr>
          <p:cNvPr id="3" name="Заголовок 2"/>
          <p:cNvSpPr>
            <a:spLocks noGrp="1"/>
          </p:cNvSpPr>
          <p:nvPr>
            <p:ph type="title"/>
          </p:nvPr>
        </p:nvSpPr>
        <p:spPr/>
        <p:txBody>
          <a:bodyPr/>
          <a:lstStyle/>
          <a:p>
            <a:r>
              <a:rPr lang="ru-RU" dirty="0" smtClean="0"/>
              <a:t>Актер</a:t>
            </a:r>
            <a:endParaRPr lang="ru-RU" dirty="0"/>
          </a:p>
        </p:txBody>
      </p:sp>
    </p:spTree>
    <p:extLst>
      <p:ext uri="{BB962C8B-B14F-4D97-AF65-F5344CB8AC3E}">
        <p14:creationId xmlns:p14="http://schemas.microsoft.com/office/powerpoint/2010/main" val="2087319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7977209" cy="4421013"/>
          </a:xfrm>
        </p:spPr>
        <p:txBody>
          <a:bodyPr>
            <a:normAutofit/>
          </a:bodyPr>
          <a:lstStyle/>
          <a:p>
            <a:r>
              <a:rPr lang="ru-RU" dirty="0"/>
              <a:t> Василиса </a:t>
            </a:r>
            <a:r>
              <a:rPr lang="ru-RU" dirty="0" smtClean="0"/>
              <a:t>обзывает его язычником</a:t>
            </a:r>
            <a:r>
              <a:rPr lang="ru-RU" dirty="0"/>
              <a:t>. Читатель же узнаёт в нём скомороха, родственного Петрушке. Вечно весёлый, Алёшка ни разу не появляется перед зрителями за починкой обуви. Он, как сапожник, пьян, “странствует” по городу и не расстаётся со своей гармошкой, поёт песни и </a:t>
            </a:r>
            <a:r>
              <a:rPr lang="ru-RU" dirty="0" smtClean="0"/>
              <a:t>шумит.</a:t>
            </a:r>
          </a:p>
          <a:p>
            <a:r>
              <a:rPr lang="ru-RU" dirty="0" smtClean="0"/>
              <a:t>У </a:t>
            </a:r>
            <a:r>
              <a:rPr lang="ru-RU" dirty="0"/>
              <a:t>него нет неудовлетворённых потребностей, зато есть ярко выраженное жизнеутверждающее начало. Алёшка сознаёт свои особенности — и, безусловно, принимает их: “Зато я весёлый мальчик, зато я хороший”.</a:t>
            </a:r>
          </a:p>
        </p:txBody>
      </p:sp>
      <p:sp>
        <p:nvSpPr>
          <p:cNvPr id="3" name="Заголовок 2"/>
          <p:cNvSpPr>
            <a:spLocks noGrp="1"/>
          </p:cNvSpPr>
          <p:nvPr>
            <p:ph type="title"/>
          </p:nvPr>
        </p:nvSpPr>
        <p:spPr>
          <a:xfrm>
            <a:off x="688490" y="570156"/>
            <a:ext cx="7267885" cy="1274668"/>
          </a:xfrm>
        </p:spPr>
        <p:txBody>
          <a:bodyPr/>
          <a:lstStyle/>
          <a:p>
            <a:r>
              <a:rPr lang="ru-RU" b="1" dirty="0" smtClean="0"/>
              <a:t>Алёшка</a:t>
            </a:r>
            <a:endParaRPr lang="ru-RU" dirty="0"/>
          </a:p>
        </p:txBody>
      </p:sp>
    </p:spTree>
    <p:extLst>
      <p:ext uri="{BB962C8B-B14F-4D97-AF65-F5344CB8AC3E}">
        <p14:creationId xmlns:p14="http://schemas.microsoft.com/office/powerpoint/2010/main" val="6473604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4088777" cy="4349005"/>
          </a:xfrm>
        </p:spPr>
        <p:txBody>
          <a:bodyPr>
            <a:normAutofit/>
          </a:bodyPr>
          <a:lstStyle/>
          <a:p>
            <a:r>
              <a:rPr lang="ru-RU" dirty="0"/>
              <a:t>Это пожилой странник, который на некоторое время появляется в </a:t>
            </a:r>
            <a:r>
              <a:rPr lang="ru-RU" dirty="0" smtClean="0"/>
              <a:t>ночлежке и </a:t>
            </a:r>
            <a:r>
              <a:rPr lang="ru-RU" dirty="0"/>
              <a:t>утешает людей. </a:t>
            </a:r>
            <a:r>
              <a:rPr lang="ru-RU" dirty="0" smtClean="0"/>
              <a:t>Чтобы утешить все этих людей в ночлежке, Лука прибегает ко лжи.</a:t>
            </a:r>
            <a:r>
              <a:rPr lang="ru-RU" dirty="0"/>
              <a:t> </a:t>
            </a:r>
            <a:r>
              <a:rPr lang="ru-RU" dirty="0" smtClean="0"/>
              <a:t>Лука </a:t>
            </a:r>
            <a:r>
              <a:rPr lang="ru-RU" dirty="0"/>
              <a:t>исчезает неожиданно, во время завязавшейся драки, когда Пепел убивает Костылева.</a:t>
            </a:r>
          </a:p>
        </p:txBody>
      </p:sp>
      <p:sp>
        <p:nvSpPr>
          <p:cNvPr id="3" name="Заголовок 2"/>
          <p:cNvSpPr>
            <a:spLocks noGrp="1"/>
          </p:cNvSpPr>
          <p:nvPr>
            <p:ph type="title"/>
          </p:nvPr>
        </p:nvSpPr>
        <p:spPr>
          <a:xfrm>
            <a:off x="0" y="620688"/>
            <a:ext cx="7756263" cy="1054250"/>
          </a:xfrm>
        </p:spPr>
        <p:txBody>
          <a:bodyPr/>
          <a:lstStyle/>
          <a:p>
            <a:r>
              <a:rPr lang="ru-RU" dirty="0" smtClean="0"/>
              <a:t>Лука</a:t>
            </a:r>
            <a:endParaRPr lang="ru-RU" dirty="0"/>
          </a:p>
        </p:txBody>
      </p:sp>
      <p:pic>
        <p:nvPicPr>
          <p:cNvPr id="2051" name="Picture 3" descr="C:\Users\NASTYA\Desktop\kazahstan_prezentaciya_3851_1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764704"/>
            <a:ext cx="3762123" cy="5737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31137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755576" y="2132856"/>
            <a:ext cx="7632848" cy="3048001"/>
          </a:xfrm>
        </p:spPr>
        <p:txBody>
          <a:bodyPr>
            <a:normAutofit fontScale="25000" lnSpcReduction="20000"/>
          </a:bodyPr>
          <a:lstStyle/>
          <a:p>
            <a:r>
              <a:rPr lang="ru-RU" sz="5600" dirty="0"/>
              <a:t>Действие пьесы происходит в ночлежном доме, который принадлежит Михаилу Ивановичу </a:t>
            </a:r>
            <a:r>
              <a:rPr lang="ru-RU" sz="5600" dirty="0" err="1"/>
              <a:t>Костылёву</a:t>
            </a:r>
            <a:r>
              <a:rPr lang="ru-RU" sz="5600" dirty="0"/>
              <a:t>. Населяют его опустившиеся люди, с самого дна </a:t>
            </a:r>
            <a:r>
              <a:rPr lang="ru-RU" sz="5600" dirty="0" err="1" smtClean="0"/>
              <a:t>социума.Некоторые</a:t>
            </a:r>
            <a:r>
              <a:rPr lang="ru-RU" sz="5600" dirty="0" smtClean="0"/>
              <a:t> </a:t>
            </a:r>
            <a:r>
              <a:rPr lang="ru-RU" sz="5600" dirty="0"/>
              <a:t>отчаянно пытаются выбраться, другие опускают руки. Отношения между ними сложные и постоянно вспыхивают склоки. Василиса, супруга </a:t>
            </a:r>
            <a:r>
              <a:rPr lang="ru-RU" sz="5600" dirty="0" err="1"/>
              <a:t>Костылёва</a:t>
            </a:r>
            <a:r>
              <a:rPr lang="ru-RU" sz="5600" dirty="0"/>
              <a:t>, влюблённая в вора Ваську Пепла подговаривает его убить своего мужа. Васька Пепел влюблен в младшую сестру Василисы — Наташу. Другие постояльцы «дна»: Сатин (картежник и шулер) и Актёр (бывший актер театров), Барон (дворянин, промотавший все состояние) — совершенно опустившиеся и надломленные люди. Рабочий Клещ пытается выручить денег на лечение своей смертельно больной жены.</a:t>
            </a:r>
          </a:p>
          <a:p>
            <a:r>
              <a:rPr lang="ru-RU" sz="5600" dirty="0"/>
              <a:t>В середине действия в ночлежке появляется странник Лука. Он жалеет и успокаивает постояльцев, обещает им примирения с действительностью. Лука предлагает Ваське и Наташе уйти и искать своё будущее. Василиса, ревнуя, постоянно избивает свою сестру. Назревает конфликт, заканчивающийся дракой постояльцев, во время которой Пепел избивает и случайно убивает </a:t>
            </a:r>
            <a:r>
              <a:rPr lang="ru-RU" sz="5600" dirty="0" err="1"/>
              <a:t>Костылёва</a:t>
            </a:r>
            <a:r>
              <a:rPr lang="ru-RU" sz="5600" dirty="0"/>
              <a:t>. Его арестовывают. В самый напряженный момент после драки Лука исчезает, оставив тех, кто ему поверил, без надежды. Жена Клеща умирает и тот остаётся без надежды и копейки денег. Актёр, услышав об уходе Луки, кончает жизнь самоубийством. Узнав о том, что Актёр удавился, Сатин говорит: «Эх… испортил песню… дурак!»</a:t>
            </a:r>
          </a:p>
          <a:p>
            <a:endParaRPr lang="ru-RU" dirty="0"/>
          </a:p>
        </p:txBody>
      </p:sp>
      <p:sp>
        <p:nvSpPr>
          <p:cNvPr id="2" name="Заголовок 1"/>
          <p:cNvSpPr>
            <a:spLocks noGrp="1"/>
          </p:cNvSpPr>
          <p:nvPr>
            <p:ph type="title"/>
          </p:nvPr>
        </p:nvSpPr>
        <p:spPr/>
        <p:txBody>
          <a:bodyPr>
            <a:normAutofit/>
          </a:bodyPr>
          <a:lstStyle/>
          <a:p>
            <a:r>
              <a:rPr lang="ru-RU" dirty="0" smtClean="0"/>
              <a:t>Сюжет</a:t>
            </a:r>
            <a:endParaRPr lang="ru-RU" dirty="0"/>
          </a:p>
        </p:txBody>
      </p:sp>
    </p:spTree>
    <p:extLst>
      <p:ext uri="{BB962C8B-B14F-4D97-AF65-F5344CB8AC3E}">
        <p14:creationId xmlns:p14="http://schemas.microsoft.com/office/powerpoint/2010/main" val="36444419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Дима\Desktop\«На_дне»._Постановка_МХТ,_Действие_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797507"/>
            <a:ext cx="7873492"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5428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8490" y="570156"/>
            <a:ext cx="8203990" cy="1058644"/>
          </a:xfrm>
        </p:spPr>
        <p:txBody>
          <a:bodyPr/>
          <a:lstStyle/>
          <a:p>
            <a:r>
              <a:rPr lang="ru-RU" dirty="0"/>
              <a:t>Афиша первой постановки</a:t>
            </a:r>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91680" y="2132856"/>
            <a:ext cx="5904656" cy="4475729"/>
          </a:xfrm>
        </p:spPr>
      </p:pic>
    </p:spTree>
    <p:extLst>
      <p:ext uri="{BB962C8B-B14F-4D97-AF65-F5344CB8AC3E}">
        <p14:creationId xmlns:p14="http://schemas.microsoft.com/office/powerpoint/2010/main" val="22745276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Спасибо за внимание!</a:t>
            </a:r>
            <a:endParaRPr lang="ru-RU" dirty="0"/>
          </a:p>
        </p:txBody>
      </p:sp>
      <p:pic>
        <p:nvPicPr>
          <p:cNvPr id="4" name="Рисунок 3"/>
          <p:cNvPicPr>
            <a:picLocks noChangeAspect="1"/>
          </p:cNvPicPr>
          <p:nvPr/>
        </p:nvPicPr>
        <p:blipFill rotWithShape="1">
          <a:blip r:embed="rId2">
            <a:extLst>
              <a:ext uri="{28A0092B-C50C-407E-A947-70E740481C1C}">
                <a14:useLocalDpi xmlns:a14="http://schemas.microsoft.com/office/drawing/2010/main" val="0"/>
              </a:ext>
            </a:extLst>
          </a:blip>
          <a:srcRect l="10370" t="8333" r="5927" b="7917"/>
          <a:stretch/>
        </p:blipFill>
        <p:spPr>
          <a:xfrm>
            <a:off x="2915816" y="2204864"/>
            <a:ext cx="3406502" cy="4544515"/>
          </a:xfrm>
          <a:prstGeom prst="rect">
            <a:avLst/>
          </a:prstGeom>
        </p:spPr>
      </p:pic>
    </p:spTree>
    <p:extLst>
      <p:ext uri="{BB962C8B-B14F-4D97-AF65-F5344CB8AC3E}">
        <p14:creationId xmlns:p14="http://schemas.microsoft.com/office/powerpoint/2010/main" val="2386898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62500" lnSpcReduction="20000"/>
          </a:bodyPr>
          <a:lstStyle/>
          <a:p>
            <a:r>
              <a:rPr lang="ru-RU" b="1" dirty="0"/>
              <a:t>«На дне»</a:t>
            </a:r>
            <a:r>
              <a:rPr lang="ru-RU" dirty="0"/>
              <a:t> — пьеса Максима </a:t>
            </a:r>
            <a:r>
              <a:rPr lang="ru-RU" dirty="0" smtClean="0"/>
              <a:t>Горького </a:t>
            </a:r>
            <a:r>
              <a:rPr lang="ru-RU" dirty="0"/>
              <a:t>написанная в конце 1901 — начале 1902 </a:t>
            </a:r>
            <a:r>
              <a:rPr lang="ru-RU" dirty="0" smtClean="0"/>
              <a:t>года. </a:t>
            </a:r>
            <a:r>
              <a:rPr lang="ru-RU" dirty="0"/>
              <a:t>Первоначальные названия — «Без солнца», «Ночлежка», «Дно», «На дне жизни</a:t>
            </a:r>
            <a:r>
              <a:rPr lang="ru-RU" dirty="0" smtClean="0"/>
              <a:t>». </a:t>
            </a:r>
            <a:r>
              <a:rPr lang="ru-RU" dirty="0"/>
              <a:t>В пьесе, имеющей подзаголовок «Картины», изображена группа обитателей ночлежного дома для неимущих. В январе 1904 года пьеса получила </a:t>
            </a:r>
            <a:r>
              <a:rPr lang="ru-RU" dirty="0" err="1"/>
              <a:t>Грибоедовскую</a:t>
            </a:r>
            <a:r>
              <a:rPr lang="ru-RU" dirty="0"/>
              <a:t> премию. Пьеса была разрешена к постановке только в МХТ, где была осуществлена первая постановка с большим успехом 18 декабря 1902 года </a:t>
            </a:r>
            <a:r>
              <a:rPr lang="ru-RU" dirty="0" smtClean="0"/>
              <a:t>режиссёрами К</a:t>
            </a:r>
            <a:r>
              <a:rPr lang="ru-RU" dirty="0"/>
              <a:t>. С. Станиславским, который также исполнил одну из центральных ролей (Сатин), и </a:t>
            </a:r>
            <a:r>
              <a:rPr lang="ru-RU" dirty="0" smtClean="0"/>
              <a:t>Немировичем-Данченко. </a:t>
            </a:r>
            <a:r>
              <a:rPr lang="ru-RU" dirty="0"/>
              <a:t>К 60-летию первой постановки (18 декабря 1962 года) пьеса прошла во МХАТе 1451 </a:t>
            </a:r>
            <a:r>
              <a:rPr lang="ru-RU" dirty="0" smtClean="0"/>
              <a:t>раз.</a:t>
            </a:r>
            <a:endParaRPr lang="ru-RU" dirty="0"/>
          </a:p>
          <a:p>
            <a:r>
              <a:rPr lang="ru-RU" dirty="0"/>
              <a:t>Постановка пьесы на императорской сцене была запрещена. Тем не менее, петербургские актёры приняли участие в двух чтениях пьесы «в лицах» в 1903 году — в доме Н. П. </a:t>
            </a:r>
            <a:r>
              <a:rPr lang="ru-RU" dirty="0" err="1"/>
              <a:t>Карабчевского</a:t>
            </a:r>
            <a:r>
              <a:rPr lang="ru-RU" dirty="0"/>
              <a:t> и в дворянском собрании.</a:t>
            </a:r>
          </a:p>
          <a:p>
            <a:r>
              <a:rPr lang="ru-RU" dirty="0"/>
              <a:t>До 1905 года постановка пьесы разрешалась с большими купюрами и каждый раз с согласия местных властей.</a:t>
            </a:r>
          </a:p>
          <a:p>
            <a:r>
              <a:rPr lang="ru-RU" dirty="0"/>
              <a:t>Две противоборствующие стихии — правда и ложь — сталкиваются в пьесе лицом к лицу после появления старика Луки, для которого ложь во спасение равносильна </a:t>
            </a:r>
            <a:r>
              <a:rPr lang="ru-RU" i="1" dirty="0"/>
              <a:t>«твоя правда, а не </a:t>
            </a:r>
            <a:r>
              <a:rPr lang="ru-RU" i="1" dirty="0" err="1"/>
              <a:t>ихняя</a:t>
            </a:r>
            <a:r>
              <a:rPr lang="ru-RU" i="1" dirty="0"/>
              <a:t>».</a:t>
            </a:r>
            <a:endParaRPr lang="ru-RU" dirty="0"/>
          </a:p>
          <a:p>
            <a:endParaRPr lang="ru-RU" dirty="0"/>
          </a:p>
        </p:txBody>
      </p:sp>
      <p:sp>
        <p:nvSpPr>
          <p:cNvPr id="2" name="Заголовок 1"/>
          <p:cNvSpPr>
            <a:spLocks noGrp="1"/>
          </p:cNvSpPr>
          <p:nvPr>
            <p:ph type="title"/>
          </p:nvPr>
        </p:nvSpPr>
        <p:spPr/>
        <p:txBody>
          <a:bodyPr>
            <a:normAutofit/>
          </a:bodyPr>
          <a:lstStyle/>
          <a:p>
            <a:r>
              <a:rPr lang="ru-RU" dirty="0" smtClean="0"/>
              <a:t>История создания пьесы</a:t>
            </a:r>
            <a:endParaRPr lang="ru-RU" dirty="0"/>
          </a:p>
        </p:txBody>
      </p:sp>
    </p:spTree>
    <p:extLst>
      <p:ext uri="{BB962C8B-B14F-4D97-AF65-F5344CB8AC3E}">
        <p14:creationId xmlns:p14="http://schemas.microsoft.com/office/powerpoint/2010/main" val="5239130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403648" y="2276872"/>
            <a:ext cx="6400800" cy="3942928"/>
          </a:xfrm>
        </p:spPr>
        <p:txBody>
          <a:bodyPr>
            <a:normAutofit fontScale="40000" lnSpcReduction="20000"/>
          </a:bodyPr>
          <a:lstStyle/>
          <a:p>
            <a:r>
              <a:rPr lang="ru-RU" sz="3600" dirty="0"/>
              <a:t>Михаил </a:t>
            </a:r>
            <a:r>
              <a:rPr lang="ru-RU" sz="3600" dirty="0" smtClean="0"/>
              <a:t>Иванов</a:t>
            </a:r>
            <a:r>
              <a:rPr lang="ru-RU" sz="3600" dirty="0"/>
              <a:t> Костылев — </a:t>
            </a:r>
            <a:r>
              <a:rPr lang="ru-RU" sz="3600" i="1" dirty="0"/>
              <a:t>54 года, содержатель ночлежки</a:t>
            </a:r>
            <a:endParaRPr lang="ru-RU" sz="3600" dirty="0"/>
          </a:p>
          <a:p>
            <a:r>
              <a:rPr lang="ru-RU" sz="3600" dirty="0"/>
              <a:t>Василиса </a:t>
            </a:r>
            <a:r>
              <a:rPr lang="ru-RU" sz="3600" dirty="0" err="1"/>
              <a:t>Карповна</a:t>
            </a:r>
            <a:r>
              <a:rPr lang="ru-RU" sz="3600" dirty="0"/>
              <a:t> — </a:t>
            </a:r>
            <a:r>
              <a:rPr lang="ru-RU" sz="3600" i="1" dirty="0"/>
              <a:t>его жена, 26 лет</a:t>
            </a:r>
            <a:endParaRPr lang="ru-RU" sz="3600" dirty="0"/>
          </a:p>
          <a:p>
            <a:r>
              <a:rPr lang="ru-RU" sz="3600" dirty="0"/>
              <a:t>Наташа — </a:t>
            </a:r>
            <a:r>
              <a:rPr lang="ru-RU" sz="3600" i="1" dirty="0"/>
              <a:t>её сестра, 20 лет</a:t>
            </a:r>
            <a:endParaRPr lang="ru-RU" sz="3600" dirty="0"/>
          </a:p>
          <a:p>
            <a:r>
              <a:rPr lang="ru-RU" sz="3600" dirty="0"/>
              <a:t>Медведев — </a:t>
            </a:r>
            <a:r>
              <a:rPr lang="ru-RU" sz="3600" i="1" dirty="0"/>
              <a:t>их дядя, полицейский, 50 лет</a:t>
            </a:r>
            <a:endParaRPr lang="ru-RU" sz="3600" dirty="0"/>
          </a:p>
          <a:p>
            <a:r>
              <a:rPr lang="ru-RU" sz="3600" dirty="0"/>
              <a:t>Васька Пепел — вор, </a:t>
            </a:r>
            <a:r>
              <a:rPr lang="ru-RU" sz="3600" i="1" dirty="0"/>
              <a:t>28 лет</a:t>
            </a:r>
            <a:endParaRPr lang="ru-RU" sz="3600" dirty="0"/>
          </a:p>
          <a:p>
            <a:r>
              <a:rPr lang="ru-RU" sz="3600" dirty="0"/>
              <a:t>Клещ — </a:t>
            </a:r>
            <a:r>
              <a:rPr lang="ru-RU" sz="3600" i="1" dirty="0"/>
              <a:t>Андрей </a:t>
            </a:r>
            <a:r>
              <a:rPr lang="ru-RU" sz="3600" i="1" dirty="0" err="1"/>
              <a:t>Митрич</a:t>
            </a:r>
            <a:r>
              <a:rPr lang="ru-RU" sz="3600" i="1" dirty="0"/>
              <a:t>, слесарь, 40 лет</a:t>
            </a:r>
            <a:endParaRPr lang="ru-RU" sz="3600" dirty="0"/>
          </a:p>
          <a:p>
            <a:r>
              <a:rPr lang="ru-RU" sz="3600" dirty="0"/>
              <a:t>Анна — </a:t>
            </a:r>
            <a:r>
              <a:rPr lang="ru-RU" sz="3600" i="1" dirty="0"/>
              <a:t>его жена, 30 лет</a:t>
            </a:r>
            <a:endParaRPr lang="ru-RU" sz="3600" dirty="0"/>
          </a:p>
          <a:p>
            <a:r>
              <a:rPr lang="ru-RU" sz="3600" dirty="0"/>
              <a:t>Настя — </a:t>
            </a:r>
            <a:r>
              <a:rPr lang="ru-RU" sz="3600" i="1" dirty="0"/>
              <a:t>девица, 24 года</a:t>
            </a:r>
            <a:endParaRPr lang="ru-RU" sz="3600" dirty="0"/>
          </a:p>
          <a:p>
            <a:r>
              <a:rPr lang="ru-RU" sz="3600" dirty="0"/>
              <a:t>Квашня — </a:t>
            </a:r>
            <a:r>
              <a:rPr lang="ru-RU" sz="3600" i="1" dirty="0"/>
              <a:t>торговка пельменями, под 40 лет</a:t>
            </a:r>
            <a:endParaRPr lang="ru-RU" sz="3600" dirty="0"/>
          </a:p>
          <a:p>
            <a:r>
              <a:rPr lang="ru-RU" sz="3600" dirty="0"/>
              <a:t>Бубнов — </a:t>
            </a:r>
            <a:r>
              <a:rPr lang="ru-RU" sz="3600" i="1" dirty="0"/>
              <a:t>картузник, 45 лет</a:t>
            </a:r>
            <a:endParaRPr lang="ru-RU" sz="3600" dirty="0"/>
          </a:p>
          <a:p>
            <a:r>
              <a:rPr lang="ru-RU" sz="3600" dirty="0"/>
              <a:t>Барон — </a:t>
            </a:r>
            <a:r>
              <a:rPr lang="ru-RU" sz="3600" i="1" dirty="0"/>
              <a:t>33 года</a:t>
            </a:r>
            <a:endParaRPr lang="ru-RU" sz="3600" dirty="0"/>
          </a:p>
          <a:p>
            <a:r>
              <a:rPr lang="ru-RU" sz="3600" dirty="0"/>
              <a:t>Сатин — </a:t>
            </a:r>
            <a:r>
              <a:rPr lang="ru-RU" sz="3600" i="1" dirty="0"/>
              <a:t>лет под 40</a:t>
            </a:r>
            <a:endParaRPr lang="ru-RU" sz="3600" dirty="0"/>
          </a:p>
          <a:p>
            <a:r>
              <a:rPr lang="ru-RU" sz="3600" dirty="0"/>
              <a:t>Актёр — </a:t>
            </a:r>
            <a:r>
              <a:rPr lang="ru-RU" sz="3600" i="1" dirty="0"/>
              <a:t>лет под 40</a:t>
            </a:r>
            <a:endParaRPr lang="ru-RU" sz="3600" dirty="0"/>
          </a:p>
          <a:p>
            <a:r>
              <a:rPr lang="ru-RU" sz="3600" dirty="0"/>
              <a:t>Лука — </a:t>
            </a:r>
            <a:r>
              <a:rPr lang="ru-RU" sz="3600" i="1" dirty="0"/>
              <a:t>странник, 60 лет</a:t>
            </a:r>
            <a:endParaRPr lang="ru-RU" sz="3600" dirty="0"/>
          </a:p>
          <a:p>
            <a:r>
              <a:rPr lang="ru-RU" sz="3600" dirty="0"/>
              <a:t>Алёшка — </a:t>
            </a:r>
            <a:r>
              <a:rPr lang="ru-RU" sz="3600" i="1" dirty="0"/>
              <a:t>сапожник, 20 лет</a:t>
            </a:r>
            <a:endParaRPr lang="ru-RU" sz="3600" dirty="0"/>
          </a:p>
          <a:p>
            <a:r>
              <a:rPr lang="ru-RU" sz="3600" dirty="0"/>
              <a:t>Кривой Зоб, Татарин — </a:t>
            </a:r>
            <a:r>
              <a:rPr lang="ru-RU" sz="3600" i="1" dirty="0"/>
              <a:t>крючники</a:t>
            </a:r>
            <a:endParaRPr lang="ru-RU" sz="3600" dirty="0"/>
          </a:p>
          <a:p>
            <a:r>
              <a:rPr lang="ru-RU" sz="3600" dirty="0"/>
              <a:t>Несколько босяков без имён и речей</a:t>
            </a:r>
          </a:p>
          <a:p>
            <a:endParaRPr lang="ru-RU" dirty="0"/>
          </a:p>
        </p:txBody>
      </p:sp>
      <p:sp>
        <p:nvSpPr>
          <p:cNvPr id="2" name="Заголовок 1"/>
          <p:cNvSpPr>
            <a:spLocks noGrp="1"/>
          </p:cNvSpPr>
          <p:nvPr>
            <p:ph type="title"/>
          </p:nvPr>
        </p:nvSpPr>
        <p:spPr/>
        <p:txBody>
          <a:bodyPr/>
          <a:lstStyle/>
          <a:p>
            <a:r>
              <a:rPr lang="ru-RU" dirty="0" smtClean="0"/>
              <a:t>Герои пьесы</a:t>
            </a:r>
            <a:endParaRPr lang="ru-RU" dirty="0"/>
          </a:p>
        </p:txBody>
      </p:sp>
    </p:spTree>
    <p:extLst>
      <p:ext uri="{BB962C8B-B14F-4D97-AF65-F5344CB8AC3E}">
        <p14:creationId xmlns:p14="http://schemas.microsoft.com/office/powerpoint/2010/main" val="1526713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smtClean="0"/>
              <a:t>Жена </a:t>
            </a:r>
            <a:r>
              <a:rPr lang="ru-RU" dirty="0" err="1" smtClean="0"/>
              <a:t>Костылёва</a:t>
            </a:r>
            <a:r>
              <a:rPr lang="ru-RU" dirty="0" smtClean="0"/>
              <a:t>. </a:t>
            </a:r>
            <a:r>
              <a:rPr lang="ru-RU" dirty="0"/>
              <a:t>Она не скрывает цинизма, злобы и ненависти, не притворяется, что любит ближнего. Василиса жадна и любит материальные блага, ночлежники для неё — средство добывания денег. Ради них она способна уничтожить каждого — мужа, сестру. Василиса подобна зверю: “баба лютая”.</a:t>
            </a:r>
          </a:p>
        </p:txBody>
      </p:sp>
      <p:sp>
        <p:nvSpPr>
          <p:cNvPr id="3" name="Заголовок 2"/>
          <p:cNvSpPr>
            <a:spLocks noGrp="1"/>
          </p:cNvSpPr>
          <p:nvPr>
            <p:ph type="title"/>
          </p:nvPr>
        </p:nvSpPr>
        <p:spPr/>
        <p:txBody>
          <a:bodyPr/>
          <a:lstStyle/>
          <a:p>
            <a:r>
              <a:rPr lang="ru-RU" b="1" dirty="0"/>
              <a:t>Василиса </a:t>
            </a:r>
            <a:r>
              <a:rPr lang="ru-RU" b="1" dirty="0" err="1"/>
              <a:t>Карповна</a:t>
            </a:r>
            <a:endParaRPr lang="ru-RU" dirty="0"/>
          </a:p>
        </p:txBody>
      </p:sp>
    </p:spTree>
    <p:extLst>
      <p:ext uri="{BB962C8B-B14F-4D97-AF65-F5344CB8AC3E}">
        <p14:creationId xmlns:p14="http://schemas.microsoft.com/office/powerpoint/2010/main" val="56834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a:bodyPr>
          <a:lstStyle/>
          <a:p>
            <a:r>
              <a:rPr lang="ru-RU" sz="1800" dirty="0" smtClean="0"/>
              <a:t>Имя </a:t>
            </a:r>
            <a:r>
              <a:rPr lang="ru-RU" sz="1800" dirty="0"/>
              <a:t>её в переводе с латинского означает “природная”, а одной из ключевых идей Возрождения является культ природы, её гармония и красота. Не случайно Актёр называет её Офелией, то есть воплощённой невинностью, девушкой-ангелом. Она согревает своим теплом окружающих. Наташа внимательна и добра, помогает умирающей Анне и просит Клеща быть с ней ласковее, приводит в ночлежку Луку, вместе с ним слушает россказни Насти о </a:t>
            </a:r>
            <a:r>
              <a:rPr lang="ru-RU" sz="1800" dirty="0" smtClean="0"/>
              <a:t>Гастоне и Рауле</a:t>
            </a:r>
            <a:r>
              <a:rPr lang="ru-RU" sz="1800" dirty="0"/>
              <a:t>.</a:t>
            </a:r>
          </a:p>
        </p:txBody>
      </p:sp>
      <p:sp>
        <p:nvSpPr>
          <p:cNvPr id="3" name="Заголовок 2"/>
          <p:cNvSpPr>
            <a:spLocks noGrp="1"/>
          </p:cNvSpPr>
          <p:nvPr>
            <p:ph type="title"/>
          </p:nvPr>
        </p:nvSpPr>
        <p:spPr/>
        <p:txBody>
          <a:bodyPr/>
          <a:lstStyle/>
          <a:p>
            <a:r>
              <a:rPr lang="ru-RU" dirty="0"/>
              <a:t> </a:t>
            </a:r>
            <a:r>
              <a:rPr lang="ru-RU" b="1" dirty="0" smtClean="0"/>
              <a:t>Наташа</a:t>
            </a:r>
            <a:endParaRPr lang="ru-RU" dirty="0"/>
          </a:p>
        </p:txBody>
      </p:sp>
    </p:spTree>
    <p:extLst>
      <p:ext uri="{BB962C8B-B14F-4D97-AF65-F5344CB8AC3E}">
        <p14:creationId xmlns:p14="http://schemas.microsoft.com/office/powerpoint/2010/main" val="1936117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3080665" cy="4204989"/>
          </a:xfrm>
        </p:spPr>
        <p:txBody>
          <a:bodyPr>
            <a:normAutofit lnSpcReduction="10000"/>
          </a:bodyPr>
          <a:lstStyle/>
          <a:p>
            <a:r>
              <a:rPr lang="ru-RU" sz="1800" dirty="0" smtClean="0"/>
              <a:t>Кавалер </a:t>
            </a:r>
            <a:r>
              <a:rPr lang="ru-RU" sz="1800" dirty="0"/>
              <a:t>пиковой дамы, в картах Таро имеет своё обозначение — </a:t>
            </a:r>
            <a:r>
              <a:rPr lang="ru-RU" sz="1800" i="1" dirty="0"/>
              <a:t>“Решение” (“влюблённые”)</a:t>
            </a:r>
            <a:r>
              <a:rPr lang="ru-RU" sz="1800" dirty="0"/>
              <a:t>. На карте молодой человек стоит между двумя женскими фигурами. Это понимают как необходимость принять решение в любовных делах. Нечто похожее происходит с Пеплом, оказавшимся между Наташей и Василисой</a:t>
            </a:r>
            <a:r>
              <a:rPr lang="ru-RU" dirty="0"/>
              <a:t>.</a:t>
            </a:r>
          </a:p>
        </p:txBody>
      </p:sp>
      <p:sp>
        <p:nvSpPr>
          <p:cNvPr id="3" name="Заголовок 2"/>
          <p:cNvSpPr>
            <a:spLocks noGrp="1"/>
          </p:cNvSpPr>
          <p:nvPr>
            <p:ph type="title"/>
          </p:nvPr>
        </p:nvSpPr>
        <p:spPr/>
        <p:txBody>
          <a:bodyPr/>
          <a:lstStyle/>
          <a:p>
            <a:r>
              <a:rPr lang="ru-RU" dirty="0" smtClean="0"/>
              <a:t>Васька Пепел</a:t>
            </a:r>
            <a:endParaRPr lang="ru-RU" dirty="0"/>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67944" y="2348880"/>
            <a:ext cx="4831184" cy="3888432"/>
          </a:xfrm>
          <a:prstGeom prst="rect">
            <a:avLst/>
          </a:prstGeom>
        </p:spPr>
      </p:pic>
    </p:spTree>
    <p:extLst>
      <p:ext uri="{BB962C8B-B14F-4D97-AF65-F5344CB8AC3E}">
        <p14:creationId xmlns:p14="http://schemas.microsoft.com/office/powerpoint/2010/main" val="30051829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3872753" cy="4426540"/>
          </a:xfrm>
        </p:spPr>
        <p:txBody>
          <a:bodyPr>
            <a:normAutofit/>
          </a:bodyPr>
          <a:lstStyle/>
          <a:p>
            <a:r>
              <a:rPr lang="ru-RU" sz="2000" dirty="0"/>
              <a:t>Клещ представляет пролетариат: в пьесе мы видим его за работой. </a:t>
            </a:r>
            <a:r>
              <a:rPr lang="ru-RU" sz="2000" dirty="0" smtClean="0"/>
              <a:t>Читателей </a:t>
            </a:r>
            <a:r>
              <a:rPr lang="ru-RU" sz="2000" dirty="0"/>
              <a:t>он поражает чёрствостью и цинизмом: Клещ ждёт смерти жены, причиной которой сам и является. Угрюмый и злой, он заслужил у ночлежников самые нелестные прозвища, а также фамилию: он — насекомое-кровосос.</a:t>
            </a:r>
          </a:p>
        </p:txBody>
      </p:sp>
      <p:sp>
        <p:nvSpPr>
          <p:cNvPr id="3" name="Заголовок 2"/>
          <p:cNvSpPr>
            <a:spLocks noGrp="1"/>
          </p:cNvSpPr>
          <p:nvPr>
            <p:ph type="title"/>
          </p:nvPr>
        </p:nvSpPr>
        <p:spPr/>
        <p:txBody>
          <a:bodyPr/>
          <a:lstStyle/>
          <a:p>
            <a:r>
              <a:rPr lang="ru-RU" dirty="0" smtClean="0"/>
              <a:t>Клещ</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0032" y="2204864"/>
            <a:ext cx="3960440" cy="4470023"/>
          </a:xfrm>
          <a:prstGeom prst="rect">
            <a:avLst/>
          </a:prstGeom>
        </p:spPr>
      </p:pic>
    </p:spTree>
    <p:extLst>
      <p:ext uri="{BB962C8B-B14F-4D97-AF65-F5344CB8AC3E}">
        <p14:creationId xmlns:p14="http://schemas.microsoft.com/office/powerpoint/2010/main" val="14772349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3728737" cy="3916957"/>
          </a:xfrm>
        </p:spPr>
        <p:txBody>
          <a:bodyPr>
            <a:normAutofit fontScale="92500"/>
          </a:bodyPr>
          <a:lstStyle/>
          <a:p>
            <a:r>
              <a:rPr lang="ru-RU" dirty="0" smtClean="0"/>
              <a:t>Он содержатель </a:t>
            </a:r>
            <a:r>
              <a:rPr lang="ru-RU" dirty="0"/>
              <a:t>ночлежки </a:t>
            </a:r>
            <a:r>
              <a:rPr lang="ru-RU" dirty="0" smtClean="0"/>
              <a:t>, </a:t>
            </a:r>
            <a:r>
              <a:rPr lang="ru-RU" dirty="0"/>
              <a:t>ханжа и лицемер, представляет современное мещанство. Он ценит только деньги, прикрывая меркантильные интересы Священным Писанием и благими намерениями. В этом плане </a:t>
            </a:r>
            <a:r>
              <a:rPr lang="ru-RU" dirty="0" err="1"/>
              <a:t>Костылёв</a:t>
            </a:r>
            <a:r>
              <a:rPr lang="ru-RU" dirty="0"/>
              <a:t> — прямой антипод Алёшки.</a:t>
            </a:r>
          </a:p>
        </p:txBody>
      </p:sp>
      <p:sp>
        <p:nvSpPr>
          <p:cNvPr id="3" name="Заголовок 2"/>
          <p:cNvSpPr>
            <a:spLocks noGrp="1"/>
          </p:cNvSpPr>
          <p:nvPr>
            <p:ph type="title"/>
          </p:nvPr>
        </p:nvSpPr>
        <p:spPr>
          <a:xfrm>
            <a:off x="688490" y="570156"/>
            <a:ext cx="3091421" cy="1202660"/>
          </a:xfrm>
        </p:spPr>
        <p:txBody>
          <a:bodyPr/>
          <a:lstStyle/>
          <a:p>
            <a:r>
              <a:rPr lang="ru-RU" b="1" dirty="0" err="1"/>
              <a:t>Костылёв</a:t>
            </a:r>
            <a:endParaRPr lang="ru-RU" dirty="0"/>
          </a:p>
        </p:txBody>
      </p:sp>
      <p:sp>
        <p:nvSpPr>
          <p:cNvPr id="5" name="Заголовок 2"/>
          <p:cNvSpPr txBox="1">
            <a:spLocks/>
          </p:cNvSpPr>
          <p:nvPr/>
        </p:nvSpPr>
        <p:spPr>
          <a:xfrm>
            <a:off x="4566621" y="620688"/>
            <a:ext cx="3878132" cy="105425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b="1" dirty="0" smtClean="0"/>
              <a:t>Медведев</a:t>
            </a:r>
            <a:endParaRPr lang="ru-RU" b="1" dirty="0"/>
          </a:p>
        </p:txBody>
      </p:sp>
      <p:sp>
        <p:nvSpPr>
          <p:cNvPr id="6" name="Объект 1"/>
          <p:cNvSpPr txBox="1">
            <a:spLocks/>
          </p:cNvSpPr>
          <p:nvPr/>
        </p:nvSpPr>
        <p:spPr>
          <a:xfrm>
            <a:off x="4716016" y="2248347"/>
            <a:ext cx="3728736" cy="3877815"/>
          </a:xfrm>
          <a:prstGeom prst="rect">
            <a:avLst/>
          </a:prstGeom>
        </p:spPr>
        <p:txBody>
          <a:bodyPr vert="horz" lIns="91440" tIns="45720" rIns="91440" bIns="45720" rtlCol="0">
            <a:normAutofit fontScale="92500" lnSpcReduction="10000"/>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r>
              <a:rPr lang="ru-RU" smtClean="0"/>
              <a:t>Помощь и опора Костылевым в их грязных делиш­ках и противостоянии босякам — Медведев, их дядя, полицейский, самодовольный и глупый. Он злоупот­ребляет своим служебным положением, не пресекая преступной деятельности, а потакая ей и наживаясь на этом.</a:t>
            </a:r>
            <a:endParaRPr lang="ru-RU" dirty="0"/>
          </a:p>
        </p:txBody>
      </p:sp>
    </p:spTree>
    <p:extLst>
      <p:ext uri="{BB962C8B-B14F-4D97-AF65-F5344CB8AC3E}">
        <p14:creationId xmlns:p14="http://schemas.microsoft.com/office/powerpoint/2010/main" val="38516023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3512713" cy="4204989"/>
          </a:xfrm>
        </p:spPr>
        <p:txBody>
          <a:bodyPr>
            <a:normAutofit/>
          </a:bodyPr>
          <a:lstStyle/>
          <a:p>
            <a:r>
              <a:rPr lang="ru-RU" dirty="0" smtClean="0"/>
              <a:t>Жена Клеща. Рассказывает </a:t>
            </a:r>
            <a:r>
              <a:rPr lang="ru-RU" dirty="0"/>
              <a:t>Луке, что никогда не была сыта, всю жизнь тряслась над куском хлеба, мучилась, как бы больше других не съесть, в отрепьях всю жизнь ходила. </a:t>
            </a:r>
          </a:p>
        </p:txBody>
      </p:sp>
      <p:sp>
        <p:nvSpPr>
          <p:cNvPr id="3" name="Заголовок 2"/>
          <p:cNvSpPr>
            <a:spLocks noGrp="1"/>
          </p:cNvSpPr>
          <p:nvPr>
            <p:ph type="title"/>
          </p:nvPr>
        </p:nvSpPr>
        <p:spPr>
          <a:xfrm>
            <a:off x="899592" y="656692"/>
            <a:ext cx="2227326" cy="1274668"/>
          </a:xfrm>
        </p:spPr>
        <p:txBody>
          <a:bodyPr/>
          <a:lstStyle/>
          <a:p>
            <a:r>
              <a:rPr lang="ru-RU" dirty="0" smtClean="0"/>
              <a:t>Анна</a:t>
            </a:r>
            <a:endParaRPr lang="ru-RU" dirty="0"/>
          </a:p>
        </p:txBody>
      </p:sp>
      <p:sp>
        <p:nvSpPr>
          <p:cNvPr id="4" name="Заголовок 2"/>
          <p:cNvSpPr txBox="1">
            <a:spLocks/>
          </p:cNvSpPr>
          <p:nvPr/>
        </p:nvSpPr>
        <p:spPr>
          <a:xfrm>
            <a:off x="4644008" y="692696"/>
            <a:ext cx="3368697" cy="12026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ru-RU" dirty="0" smtClean="0"/>
              <a:t>Настя</a:t>
            </a:r>
            <a:endParaRPr lang="ru-RU" dirty="0"/>
          </a:p>
        </p:txBody>
      </p:sp>
      <p:sp>
        <p:nvSpPr>
          <p:cNvPr id="5" name="Объект 4"/>
          <p:cNvSpPr txBox="1">
            <a:spLocks/>
          </p:cNvSpPr>
          <p:nvPr/>
        </p:nvSpPr>
        <p:spPr>
          <a:xfrm>
            <a:off x="4788024" y="2248347"/>
            <a:ext cx="3656728" cy="3700933"/>
          </a:xfrm>
          <a:prstGeom prst="rect">
            <a:avLst/>
          </a:prstGeom>
        </p:spPr>
        <p:txBody>
          <a:bodyPr vert="horz" lIns="91440" tIns="45720" rIns="91440" bIns="45720" rtlCol="0">
            <a:normAutofit/>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fontAlgn="t"/>
            <a:r>
              <a:rPr lang="ru-RU" smtClean="0"/>
              <a:t>Мечтательная и романтичная особа, которая живет любовными романами.</a:t>
            </a:r>
          </a:p>
          <a:p>
            <a:pPr fontAlgn="t"/>
            <a:r>
              <a:rPr lang="ru-RU" smtClean="0"/>
              <a:t>Долгое время мечтает о большой и чистой любви, продолжая заниматься </a:t>
            </a:r>
          </a:p>
          <a:p>
            <a:pPr marL="0" indent="0">
              <a:buFont typeface="Wingdings" pitchFamily="2" charset="2"/>
              <a:buNone/>
            </a:pPr>
            <a:endParaRPr lang="ru-RU" dirty="0"/>
          </a:p>
        </p:txBody>
      </p:sp>
    </p:spTree>
    <p:extLst>
      <p:ext uri="{BB962C8B-B14F-4D97-AF65-F5344CB8AC3E}">
        <p14:creationId xmlns:p14="http://schemas.microsoft.com/office/powerpoint/2010/main" val="41165255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114</TotalTime>
  <Words>625</Words>
  <Application>Microsoft Office PowerPoint</Application>
  <PresentationFormat>Экран (4:3)</PresentationFormat>
  <Paragraphs>60</Paragraphs>
  <Slides>19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Твердый переплет</vt:lpstr>
      <vt:lpstr>Пьеса Максима Горького «на Дне»</vt:lpstr>
      <vt:lpstr>История создания пьесы</vt:lpstr>
      <vt:lpstr>Герои пьесы</vt:lpstr>
      <vt:lpstr>Василиса Карповна</vt:lpstr>
      <vt:lpstr> Наташа</vt:lpstr>
      <vt:lpstr>Васька Пепел</vt:lpstr>
      <vt:lpstr>Клещ</vt:lpstr>
      <vt:lpstr>Костылёв</vt:lpstr>
      <vt:lpstr>Анна</vt:lpstr>
      <vt:lpstr>Бубнов</vt:lpstr>
      <vt:lpstr>Барон</vt:lpstr>
      <vt:lpstr>Сатин</vt:lpstr>
      <vt:lpstr>Актер</vt:lpstr>
      <vt:lpstr>Алёшка</vt:lpstr>
      <vt:lpstr>Лука</vt:lpstr>
      <vt:lpstr>Сюжет</vt:lpstr>
      <vt:lpstr>Презентация PowerPoint</vt:lpstr>
      <vt:lpstr>Афиша первой постановки</vt:lpstr>
      <vt:lpstr>Спасибо за внимание!</vt:lpstr>
    </vt:vector>
  </TitlesOfParts>
  <Company>CtrlSoft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Дима</dc:creator>
  <cp:lastModifiedBy>NASTYA</cp:lastModifiedBy>
  <cp:revision>13</cp:revision>
  <dcterms:created xsi:type="dcterms:W3CDTF">2013-11-22T14:43:45Z</dcterms:created>
  <dcterms:modified xsi:type="dcterms:W3CDTF">2013-11-24T06:20:40Z</dcterms:modified>
</cp:coreProperties>
</file>