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25"/>
  </p:notesMasterIdLst>
  <p:sldIdLst>
    <p:sldId id="256" r:id="rId2"/>
    <p:sldId id="375" r:id="rId3"/>
    <p:sldId id="370" r:id="rId4"/>
    <p:sldId id="329" r:id="rId5"/>
    <p:sldId id="330" r:id="rId6"/>
    <p:sldId id="341" r:id="rId7"/>
    <p:sldId id="342" r:id="rId8"/>
    <p:sldId id="369" r:id="rId9"/>
    <p:sldId id="328" r:id="rId10"/>
    <p:sldId id="352" r:id="rId11"/>
    <p:sldId id="346" r:id="rId12"/>
    <p:sldId id="353" r:id="rId13"/>
    <p:sldId id="337" r:id="rId14"/>
    <p:sldId id="361" r:id="rId15"/>
    <p:sldId id="358" r:id="rId16"/>
    <p:sldId id="363" r:id="rId17"/>
    <p:sldId id="366" r:id="rId18"/>
    <p:sldId id="368" r:id="rId19"/>
    <p:sldId id="334" r:id="rId20"/>
    <p:sldId id="381" r:id="rId21"/>
    <p:sldId id="373" r:id="rId22"/>
    <p:sldId id="356" r:id="rId23"/>
    <p:sldId id="3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75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67" autoAdjust="0"/>
  </p:normalViewPr>
  <p:slideViewPr>
    <p:cSldViewPr snapToObjects="1">
      <p:cViewPr>
        <p:scale>
          <a:sx n="66" d="100"/>
          <a:sy n="66" d="100"/>
        </p:scale>
        <p:origin x="-128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CD60CF-2371-49A7-82A8-E3965A770D00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B8B739-6F91-438D-B005-86A910CEB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72580E-8A1F-43E1-8706-038FD42CCD9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B8B739-6F91-438D-B005-86A910CEBD2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DB2E5-21CF-4149-B09D-27AA1323CC16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2C163-202A-40D0-A4F7-4E6F5E2DF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10C5-26DD-4176-B36D-A128F20CB4B2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CAE7D-5937-4B94-824D-10D87661E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AF805-0BDC-4BD8-9129-9D3934F67EC6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BA65-3B95-484E-B260-59CACA302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7239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1828800"/>
            <a:ext cx="3579813" cy="4343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7613" y="1828800"/>
            <a:ext cx="3581400" cy="4343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95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00400" y="64008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39FB58-D950-41B4-A482-F5D4B4FCAC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75CD-F073-420B-9A99-D5DCCB4DB1F5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D2DA-09A1-4E0A-AC83-963BBCA38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4090-3E41-4F0A-ADF9-70C41FA59426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F64D7-4805-45EE-A587-C7B2305E6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A71B0-E957-4C5A-9513-10D64C0EEE97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D44DA-37F2-4E5F-B474-E2157136E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D361C-4727-4982-A165-865DE3F62A01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1FAE1-7D6C-44F4-9787-98947A898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D08C9-1652-4E57-8ECD-8FBD97CC883A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4196C-4227-4B77-89BA-07737B77E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6C050-BFB5-4D36-A158-D8B5C281F319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AEEF-D4A8-4BBC-AE07-DAD82C3A0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4ED6-4524-46CB-B819-969CDD89B14B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F8F20-AE61-414E-A068-C61473EF0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7340-1754-486A-B1BB-A9616EA0B01B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F3AF4-3030-4947-88BE-3E00CA41B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B35B30-0704-4673-B3CC-85213E20D296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069EC2-E083-4653-B644-C728E14A9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1" r:id="rId2"/>
    <p:sldLayoutId id="2147483690" r:id="rId3"/>
    <p:sldLayoutId id="2147483689" r:id="rId4"/>
    <p:sldLayoutId id="2147483688" r:id="rId5"/>
    <p:sldLayoutId id="2147483687" r:id="rId6"/>
    <p:sldLayoutId id="2147483686" r:id="rId7"/>
    <p:sldLayoutId id="2147483685" r:id="rId8"/>
    <p:sldLayoutId id="2147483684" r:id="rId9"/>
    <p:sldLayoutId id="2147483683" r:id="rId10"/>
    <p:sldLayoutId id="2147483682" r:id="rId11"/>
    <p:sldLayoutId id="2147483693" r:id="rId12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5pPr>
      <a:lvl6pPr marL="19192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6pPr>
      <a:lvl7pPr marL="23764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7pPr>
      <a:lvl8pPr marL="28336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8pPr>
      <a:lvl9pPr marL="32908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cs1261.vkontakte.ru/u974294/50748778/x_4bee53ce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hyperlink" Target="http://juliya.spweb.ru/uploads/pages/art/thumbnails/art27.jpg_400x1000b4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hyperlink" Target="http://gorod.tomsk.ru/uploads/34046/1251722865/732ed4fb1a6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km.ru/images/t2t/tgorod/01/vincent16.jpg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freedancers.free.fr/images/contenupage/BerryHeuresMai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.png"/><Relationship Id="rId10" Type="http://schemas.openxmlformats.org/officeDocument/2006/relationships/image" Target="../media/image10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714500"/>
            <a:ext cx="9144000" cy="2355850"/>
          </a:xfrm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kern="1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Особенности</a:t>
            </a:r>
            <a:br>
              <a:rPr lang="ru-RU" sz="5400" b="1" kern="1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5400" b="1" kern="1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средневековой моды</a:t>
            </a:r>
            <a:endParaRPr lang="ru-RU" sz="5400" b="1" kern="1200" dirty="0">
              <a:solidFill>
                <a:srgbClr val="FF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3643306" y="4714884"/>
            <a:ext cx="43577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Cambria" pitchFamily="18" charset="0"/>
              </a:rPr>
              <a:t>Выполнила : ученица 7Б класса Рудяк Юлия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Cambria" pitchFamily="18" charset="0"/>
              </a:rPr>
              <a:t>Научный руководитель: </a:t>
            </a:r>
            <a:r>
              <a:rPr lang="ru-RU" sz="2000" b="1" smtClean="0">
                <a:solidFill>
                  <a:schemeClr val="tx2">
                    <a:lumMod val="10000"/>
                  </a:schemeClr>
                </a:solidFill>
                <a:latin typeface="Cambria" pitchFamily="18" charset="0"/>
              </a:rPr>
              <a:t>учитель истории  Борисова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Cambria" pitchFamily="18" charset="0"/>
              </a:rPr>
              <a:t>Эльвира Васильевна</a:t>
            </a:r>
            <a:endParaRPr lang="ru-RU" sz="2000" b="1" dirty="0">
              <a:solidFill>
                <a:schemeClr val="tx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1214438" y="714375"/>
            <a:ext cx="7000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Муниципальное  </a:t>
            </a:r>
            <a:r>
              <a:rPr lang="ru-RU" sz="1400" dirty="0" smtClean="0">
                <a:solidFill>
                  <a:schemeClr val="bg1"/>
                </a:solidFill>
              </a:rPr>
              <a:t>бюджетное образовательное   учреждение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«Средняя общеобразовательная школа №5» 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3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86166"/>
            <a:ext cx="8072494" cy="447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07249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К концу 13 века  мода меняется. Цвета одежды яркие. Это не просто красиво, но еще и подчеркивает статус и достаток того, кто может позволить себе такое платье , ведь окрашивание ткани – очень трудоемкий и дорогостоящий процесс.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500041"/>
            <a:ext cx="8072437" cy="1928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Знать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прежде всего занялась утверждением своих привилегий через костюм. "...Ни одна женщина, ни одна девушка, не имеющие дворянского звания, не имеют права делать больше пары платьев в год. Дворянки имеют право на четыре платья в год..." - говорится в указах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12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века.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5" y="2428868"/>
            <a:ext cx="7000925" cy="42148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638" y="1785926"/>
            <a:ext cx="8216451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81439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В области женских головных уборов царили самые причудливые формы и объемы. Самым удивительным изобретением стали </a:t>
            </a:r>
            <a:r>
              <a:rPr lang="ru-RU" sz="2000" b="1" dirty="0" err="1" smtClean="0">
                <a:solidFill>
                  <a:schemeClr val="tx2">
                    <a:lumMod val="10000"/>
                  </a:schemeClr>
                </a:solidFill>
              </a:rPr>
              <a:t>эннены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– высокие головные уборы в форме конуса или валика.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214422"/>
            <a:ext cx="7929619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Эннены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возвышали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феодалок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над народом и друг над другом. Чем знатнее была дама, тем был выше её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эннен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2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04737"/>
            <a:ext cx="7072362" cy="502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42852"/>
            <a:ext cx="81439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Существенной частью элегантного платья был </a:t>
            </a:r>
            <a:r>
              <a:rPr lang="ru-RU" sz="2000" b="1" i="1" dirty="0" smtClean="0">
                <a:solidFill>
                  <a:schemeClr val="tx2">
                    <a:lumMod val="10000"/>
                  </a:schemeClr>
                </a:solidFill>
              </a:rPr>
              <a:t>шлейф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 Почти все сословия не упускали случая, чтобы с его помощью подчеркнуть значимость своей персоны.. 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285860"/>
            <a:ext cx="8343900" cy="541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8172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Средневековая европейская мода – это в первую очередь экстравагантные остроносые туфли – </a:t>
            </a:r>
            <a:r>
              <a:rPr lang="ru-RU" sz="2000" b="1" i="1" dirty="0" err="1" smtClean="0">
                <a:solidFill>
                  <a:schemeClr val="tx2">
                    <a:lumMod val="10000"/>
                  </a:schemeClr>
                </a:solidFill>
              </a:rPr>
              <a:t>пулены</a:t>
            </a:r>
            <a:r>
              <a:rPr lang="ru-RU" sz="2000" b="1" i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endParaRPr lang="ru-RU" sz="2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«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У </a:t>
            </a:r>
            <a:r>
              <a:rPr lang="ru-RU" sz="2000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королевы Испании нет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ног» </a:t>
            </a:r>
            <a:r>
              <a:rPr lang="ru-RU" sz="2000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– эта аксиома царила в Средние века.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Мода тех веков не допускала, чтобы даже кончик туфли был виден из-под платья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072438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4500563"/>
            <a:ext cx="1643062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39052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57818" y="928670"/>
            <a:ext cx="34290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Мужчины носили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</a:rPr>
              <a:t>бре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и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</a:rPr>
              <a:t>шоссы</a:t>
            </a:r>
            <a:r>
              <a:rPr lang="ru-RU" sz="2400" dirty="0" err="1" smtClean="0">
                <a:solidFill>
                  <a:schemeClr val="tx2">
                    <a:lumMod val="10000"/>
                  </a:schemeClr>
                </a:solidFill>
              </a:rPr>
              <a:t>.В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14 веке в мужской европейской моде появился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дублет – камзол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, доходящий до середины бедра и имеющий облегающий силуэт.</a:t>
            </a:r>
          </a:p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Сверху надевался просторный плащ – накидка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</a:rPr>
              <a:t>сюрко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-34895" y="-1071594"/>
            <a:ext cx="8893175" cy="8366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59113" y="428604"/>
            <a:ext cx="5799167" cy="569756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    В средние века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перчатки стали символом отличия и власти.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    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рыцарской среде вручение перчатки означало, что рыцарь становился вассалом того, кому вручал «залог». Если перчатка бросалась под ноги на землю, это означало вызов на дуэль. </a:t>
            </a:r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    Совсем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другой смысл приобретало получение перчатки от дамы. Это был жест высочайшей благосклонности. Рыцарь не расставался с этим символом верности ни днем, ни ночью</a:t>
            </a:r>
            <a:r>
              <a:rPr lang="ru-RU" sz="2000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</p:txBody>
      </p:sp>
      <p:pic>
        <p:nvPicPr>
          <p:cNvPr id="23558" name="Picture 6" descr="Перчатки (ок. 1220 г), сшитые специально для корнации императора Священной Римской империи Фридриха II. Красный шелк богато украшен жемчугом, драгоценными камнями, золотом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981075"/>
            <a:ext cx="2579687" cy="2808288"/>
          </a:xfrm>
          <a:noFill/>
          <a:ln/>
        </p:spPr>
      </p:pic>
      <p:pic>
        <p:nvPicPr>
          <p:cNvPr id="23559" name="Picture 7" descr="История перчаток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716338"/>
            <a:ext cx="29003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09167"/>
            <a:ext cx="7643866" cy="46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В 14 веке модным стало вешать на свою одежду большое количество бубенчиков. В те времена говорили: 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«Красавицу должно быть слышно издалека».</a:t>
            </a:r>
          </a:p>
          <a:p>
            <a:endParaRPr lang="ru-RU" sz="2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6" y="273050"/>
            <a:ext cx="3929058" cy="58418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291" name="Текст 2"/>
          <p:cNvSpPr>
            <a:spLocks noGrp="1"/>
          </p:cNvSpPr>
          <p:nvPr>
            <p:ph type="body" idx="2"/>
          </p:nvPr>
        </p:nvSpPr>
        <p:spPr>
          <a:xfrm>
            <a:off x="571472" y="273050"/>
            <a:ext cx="3643338" cy="584182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Костюмы эпохи средневековья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429124" y="273050"/>
            <a:ext cx="4214841" cy="6156346"/>
          </a:xfrm>
        </p:spPr>
        <p:txBody>
          <a:bodyPr>
            <a:normAutofit/>
          </a:bodyPr>
          <a:lstStyle/>
          <a:p>
            <a:pPr marL="0" algn="ctr" eaLnBrk="1" hangingPunct="1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schemeClr val="tx2">
                    <a:lumMod val="10000"/>
                  </a:schemeClr>
                </a:solidFill>
              </a:rPr>
              <a:t>Объект исследования: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история средневекового  костюма</a:t>
            </a:r>
          </a:p>
          <a:p>
            <a:r>
              <a:rPr lang="ru-RU" sz="2400" b="1" u="sng" dirty="0" smtClean="0">
                <a:solidFill>
                  <a:schemeClr val="tx2">
                    <a:lumMod val="10000"/>
                  </a:schemeClr>
                </a:solidFill>
              </a:rPr>
              <a:t>Предмет исследования: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особенности средневековой западноевропейской моды</a:t>
            </a:r>
          </a:p>
          <a:p>
            <a:r>
              <a:rPr lang="ru-RU" sz="2400" b="1" u="sng" dirty="0" smtClean="0">
                <a:solidFill>
                  <a:schemeClr val="tx2">
                    <a:lumMod val="10000"/>
                  </a:schemeClr>
                </a:solidFill>
              </a:rPr>
              <a:t>Цель:</a:t>
            </a:r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расширить знания об эпохе  средневековья,  проследить модные тенденции той эпохи.</a:t>
            </a:r>
          </a:p>
          <a:p>
            <a:r>
              <a:rPr lang="ru-RU" sz="2400" b="1" u="sng" dirty="0" smtClean="0">
                <a:solidFill>
                  <a:schemeClr val="tx2">
                    <a:lumMod val="10000"/>
                  </a:schemeClr>
                </a:solidFill>
              </a:rPr>
              <a:t>Гипотеза: 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средневековый костюм являлся отражением статуса человека в обществе.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5" name="Рисунок 4" descr="145_catalog портоной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4098" y="4929187"/>
            <a:ext cx="9477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57232"/>
            <a:ext cx="3643338" cy="5143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1857375"/>
          <a:ext cx="4238612" cy="1000132"/>
        </p:xfrm>
        <a:graphic>
          <a:graphicData uri="http://schemas.openxmlformats.org/drawingml/2006/table">
            <a:tbl>
              <a:tblPr/>
              <a:tblGrid>
                <a:gridCol w="4238612"/>
              </a:tblGrid>
              <a:tr h="1000132">
                <a:tc>
                  <a:txBody>
                    <a:bodyPr/>
                    <a:lstStyle/>
                    <a:p>
                      <a: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b="1" kern="1200" dirty="0" smtClean="0">
                          <a:solidFill>
                            <a:srgbClr val="000000"/>
                          </a:solidFill>
                          <a:latin typeface="Georgia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b="1" kern="1200" dirty="0">
                        <a:solidFill>
                          <a:srgbClr val="000000"/>
                        </a:solidFill>
                        <a:latin typeface="Georgia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Менялы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57818" y="704849"/>
            <a:ext cx="3328982" cy="5619751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Средневековые законы указывали, как и во что должны одеваться те или иные сословия.. Постепенно все люди стали одеваться так, что по их внешнему виду можно было легко определить их положение в обществе, занятие, профессию, образ жизни</a:t>
            </a:r>
            <a:endParaRPr lang="ru-RU" sz="2400" dirty="0" smtClean="0"/>
          </a:p>
        </p:txBody>
      </p:sp>
      <p:pic>
        <p:nvPicPr>
          <p:cNvPr id="16388" name="Picture 5" descr="Картинка 2 из 289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55725"/>
            <a:ext cx="42497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Картинка 4 из 2899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86974" y="1500187"/>
            <a:ext cx="35290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Картинка 2 из 289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04851"/>
            <a:ext cx="4249738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Картинка 2 из 289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04851"/>
            <a:ext cx="4249738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   Одежда средневековых горожан Европы</a:t>
            </a:r>
          </a:p>
        </p:txBody>
      </p:sp>
      <p:pic>
        <p:nvPicPr>
          <p:cNvPr id="12291" name="Picture 7" descr="Картинка 8 из 156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836613"/>
            <a:ext cx="50768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9" descr="Картинка 11 из 5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8175" y="3308350"/>
            <a:ext cx="5184775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1" descr="Картинка 48 из 5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0538" y="1052513"/>
            <a:ext cx="2303462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4" y="1229953"/>
            <a:ext cx="7500965" cy="498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Крестьянам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дозволялось носить одежду только темную - серого, черного, коричневого цветов, либо не окрашенную вовсе. </a:t>
            </a:r>
          </a:p>
          <a:p>
            <a:endParaRPr lang="ru-RU" sz="2000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1"/>
            <a:ext cx="728667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Выводы  по теме:</a:t>
            </a:r>
          </a:p>
          <a:p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В ходе исследовательской работы я познакомилась с историей развития средневекового костюма, узнала новые интересные факты, которые ранее мне были неизвестны. 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Гипотеза, выдвинутая мною, нашла свое подтверждение в ходе работы с источниками. 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Мода в эпоху средневековья  имела целый ряд своих особенностей: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1. Европейская мода формировалась под влиянием религии и средневековой христианской морали.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 На протяжении эпохи происходит частая смена стилей.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3. Мода средневековья носила  ярко выраженный сословный характер.  Каждый должен был носить одежду соответствующую его положению в обществе.</a:t>
            </a:r>
          </a:p>
          <a:p>
            <a:endParaRPr lang="ru-RU" sz="20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Средневековая мода продолжает вдохновлять современных дизайнеров на создание  новых образов.</a:t>
            </a:r>
            <a:endParaRPr lang="ru-RU" sz="2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\Мои документы\Фестиваль\medium_1535g._Damskoe_i_muzhskoe_pridvornoe_plate__Genrih_VIII_i_Dzheyn_Seymur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714500"/>
            <a:ext cx="2000250" cy="2154238"/>
          </a:xfrm>
        </p:spPr>
      </p:pic>
      <p:pic>
        <p:nvPicPr>
          <p:cNvPr id="9219" name="Picture 9" descr="D:\User\Мои документы\Фестиваль\medium_1760_g._Dama_i_kava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1571625"/>
            <a:ext cx="17303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D:\User\Мои документы\Фестиваль\medium_1580_g._Modno_odetyie_dama_i_dvoryanin__German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143375"/>
            <a:ext cx="1633538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786710" cy="100013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sz="1800" b="1" dirty="0">
              <a:solidFill>
                <a:srgbClr val="C00000"/>
              </a:solidFill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4" name="Рисунок 3" descr="145_catalog портоной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438" y="4857750"/>
            <a:ext cx="8572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0" descr="D:\User\Мои документы\Фестиваль\medium_1792_g._Frant_i_dama_v_redingota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5" y="4071938"/>
            <a:ext cx="18224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1" descr="D:\User\Мои документы\Фестиваль\medium_1818g._Dama_i_dzhentlmen_v_vesennih_naryada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5" y="4357688"/>
            <a:ext cx="1435100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2" descr="D:\User\Мои документы\Фестиваль\medium_1836g._Dama_i_malenkaya_devochka_v_letnih_platyah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313" y="1785938"/>
            <a:ext cx="16510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3" descr="D:\User\Мои документы\Фестиваль\medium_1860g._Molodyie_modnitsy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50" y="4429125"/>
            <a:ext cx="16859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4" descr="D:\User\Мои документы\Фестиваль\Сова Полина\thumb_crop_Gorodskoy_i_selskiy_sti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75" y="207168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357158" y="285728"/>
            <a:ext cx="82153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Мода в  </a:t>
            </a:r>
            <a:r>
              <a:rPr lang="ru-RU" sz="2000" b="1" cap="all" dirty="0" err="1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ОДЕЖДе</a:t>
            </a:r>
            <a:r>
              <a:rPr lang="ru-RU" sz="20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  ВСЕГДА</a:t>
            </a:r>
            <a:endParaRPr lang="ru-RU" sz="20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ОТРАЖАЛА СУТЬ ВРЕМЕНИ И </a:t>
            </a:r>
            <a:r>
              <a:rPr lang="ru-RU" sz="20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ОБРАЗ жизни людей.</a:t>
            </a:r>
            <a:endParaRPr lang="ru-RU" sz="20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/>
            </a:r>
            <a:b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</a:br>
            <a:r>
              <a:rPr lang="ru-RU" sz="20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 </a:t>
            </a:r>
            <a:endParaRPr lang="ru-RU" sz="20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14313"/>
            <a:ext cx="8358187" cy="6357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Средние </a:t>
            </a:r>
            <a:r>
              <a:rPr lang="ru-RU" sz="2800" b="1" dirty="0" smtClean="0">
                <a:solidFill>
                  <a:srgbClr val="FF0000"/>
                </a:solidFill>
              </a:rPr>
              <a:t>века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или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Средневековье</a:t>
            </a:r>
            <a:r>
              <a:rPr lang="ru-RU" sz="2400" dirty="0">
                <a:solidFill>
                  <a:srgbClr val="FF0000"/>
                </a:solidFill>
              </a:rPr>
              <a:t>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 так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называют длительный период в истории Западной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Европы</a:t>
            </a:r>
            <a:r>
              <a:rPr lang="ru-RU" sz="2400" smtClean="0">
                <a:solidFill>
                  <a:schemeClr val="tx2">
                    <a:lumMod val="10000"/>
                  </a:schemeClr>
                </a:solidFill>
              </a:rPr>
              <a:t>, который 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охватывает </a:t>
            </a:r>
            <a:r>
              <a:rPr lang="ru-RU" sz="2400">
                <a:solidFill>
                  <a:schemeClr val="tx2">
                    <a:lumMod val="10000"/>
                  </a:schemeClr>
                </a:solidFill>
              </a:rPr>
              <a:t>более </a:t>
            </a:r>
            <a:r>
              <a:rPr lang="ru-RU" sz="2400" smtClean="0">
                <a:solidFill>
                  <a:schemeClr val="tx2">
                    <a:lumMod val="10000"/>
                  </a:schemeClr>
                </a:solidFill>
              </a:rPr>
              <a:t>тысячелетия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- с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V до XV вв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 Внутри тысячелетнего периода принято выделять два основных, это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: 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Раннее Средневековье  </a:t>
            </a:r>
            <a:r>
              <a:rPr lang="ru-RU" sz="28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V- ХIII век).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Позднее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Средневековье 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(ХIII-ХV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век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).</a:t>
            </a:r>
            <a:r>
              <a:rPr lang="ru-RU" sz="2400" dirty="0" smtClean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Период господства церкви над всей духовной деятельностью человека определил сложность эпохи Средневековья.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143625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Идеал красоты эпохи </a:t>
            </a:r>
            <a:r>
              <a:rPr lang="ru-RU" sz="2800" dirty="0" smtClean="0">
                <a:solidFill>
                  <a:srgbClr val="FF0000"/>
                </a:solidFill>
              </a:rPr>
              <a:t> раннего Средневековья</a:t>
            </a:r>
            <a:endParaRPr lang="ru-RU" sz="2800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Идеал женщины олицетворяла пресвятая дева Мария – удлиненный овал лица, подчеркнуто высокий лоб, огромные глаза и маленький рот.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Она высокая, грациозная, хрупкая, стройная, грудь «укрыта» платьем. Весь ее внешний вид так же говорит о том, что она полностью посвятила себя служению Богу, заботе о доме, муже, семье.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Земная красота ее не волнует, все внимание обращено на такие внутренние качества, как преданность, верность, целомудренность.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Послушание, готовность служить- вот главный добродетель женщины.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4214842" cy="600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Эволюция одежды в Раннее Средневековье происходила крайне медленно. Первоначально платье женщины было простым и  состояло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из двух частей: нижняя длинная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камиза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с узкими рукавами, верхнее платье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котта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 и широкий плащ- накидка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  <a:cs typeface="Arial" charset="0"/>
              </a:rPr>
              <a:t>сюрко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6313" y="214313"/>
            <a:ext cx="4143375" cy="6429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14813"/>
            <a:ext cx="91440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Камиза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 – полотняная туника с длинными рукавами. По бокам имелись небольшие отверстия, в которые вставлялась шнуровка. </a:t>
            </a:r>
            <a:r>
              <a:rPr lang="ru-RU" sz="2400" dirty="0" err="1">
                <a:solidFill>
                  <a:schemeClr val="tx2">
                    <a:lumMod val="10000"/>
                  </a:schemeClr>
                </a:solidFill>
              </a:rPr>
              <a:t>Камиза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(</a:t>
            </a:r>
            <a:r>
              <a:rPr lang="ru-RU" sz="2400" dirty="0" err="1">
                <a:solidFill>
                  <a:schemeClr val="tx2">
                    <a:lumMod val="10000"/>
                  </a:schemeClr>
                </a:solidFill>
              </a:rPr>
              <a:t>шемиза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) - это нижняя </a:t>
            </a:r>
            <a:r>
              <a:rPr lang="ru-RU" sz="2400" dirty="0" err="1">
                <a:solidFill>
                  <a:schemeClr val="tx2">
                    <a:lumMod val="10000"/>
                  </a:schemeClr>
                </a:solidFill>
              </a:rPr>
              <a:t>рубаха,которая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 не демонстрировалась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окружающим.Как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платье ее носили только крестьяне.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0"/>
            <a:ext cx="67151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928688"/>
            <a:ext cx="150018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9"/>
            <a:ext cx="750099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К концу Раннего Средневековья влияние церкви ослабевает, и   культура приобретает более светский характер. Меняется отношение к женщине, меняется и ее платье. Именно тогда возникает культ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«прекрасной дамы».</a:t>
            </a:r>
            <a:endParaRPr lang="ru-RU" sz="2000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57364"/>
            <a:ext cx="785818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8600"/>
            <a:ext cx="47625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86446" y="928670"/>
            <a:ext cx="33575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По описаниям поэтов того времени у женщины должны быть «длинные золотистые вьющиеся волосы, зелёные или </a:t>
            </a:r>
            <a:r>
              <a:rPr lang="ru-RU" sz="2400" dirty="0" err="1" smtClean="0">
                <a:solidFill>
                  <a:schemeClr val="tx2">
                    <a:lumMod val="10000"/>
                  </a:schemeClr>
                </a:solidFill>
              </a:rPr>
              <a:t>голубые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глаза, весёлые и улыбающиеся, губы, подобные свежему персику»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Её красота, доброта, верность воспеваются на рыцарских турнирах.  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Поток">
  <a:themeElements>
    <a:clrScheme name="1_Поток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1_Поток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Поток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</TotalTime>
  <Words>909</Words>
  <Application>Microsoft Office PowerPoint</Application>
  <PresentationFormat>Экран (4:3)</PresentationFormat>
  <Paragraphs>69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1_Поток</vt:lpstr>
      <vt:lpstr>Особенности средневековой моды</vt:lpstr>
      <vt:lpstr>Слайд 2</vt:lpstr>
      <vt:lpstr>     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Менялы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Василиса Кожина – героиня из народа.</dc:title>
  <dc:creator>1</dc:creator>
  <cp:lastModifiedBy>X</cp:lastModifiedBy>
  <cp:revision>171</cp:revision>
  <dcterms:created xsi:type="dcterms:W3CDTF">2012-04-01T19:31:52Z</dcterms:created>
  <dcterms:modified xsi:type="dcterms:W3CDTF">2016-01-09T05:40:27Z</dcterms:modified>
</cp:coreProperties>
</file>