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3" r:id="rId3"/>
    <p:sldId id="258" r:id="rId4"/>
    <p:sldId id="260" r:id="rId5"/>
    <p:sldId id="259" r:id="rId6"/>
    <p:sldId id="261" r:id="rId7"/>
    <p:sldId id="264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ru/imgres?start=163&amp;hl=ru&amp;newwindow=1&amp;clien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404664"/>
            <a:ext cx="6404248" cy="1470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7200" cap="non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ОБЛАКА</a:t>
            </a:r>
            <a:endParaRPr lang="ru-RU" sz="7200" cap="none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36096" y="5941105"/>
            <a:ext cx="3707904" cy="908720"/>
          </a:xfrm>
        </p:spPr>
        <p:txBody>
          <a:bodyPr>
            <a:normAutofit fontScale="92500" lnSpcReduction="20000"/>
          </a:bodyPr>
          <a:lstStyle/>
          <a:p>
            <a:r>
              <a:rPr lang="ru-RU" i="0" dirty="0" smtClean="0">
                <a:solidFill>
                  <a:schemeClr val="bg1"/>
                </a:solidFill>
              </a:rPr>
              <a:t>Ученица </a:t>
            </a:r>
            <a:r>
              <a:rPr lang="ru-RU" i="0" dirty="0" smtClean="0">
                <a:solidFill>
                  <a:schemeClr val="bg1"/>
                </a:solidFill>
              </a:rPr>
              <a:t>МБУ лицей № 67</a:t>
            </a:r>
          </a:p>
          <a:p>
            <a:r>
              <a:rPr lang="ru-RU" i="0" dirty="0" smtClean="0">
                <a:solidFill>
                  <a:schemeClr val="bg1"/>
                </a:solidFill>
              </a:rPr>
              <a:t>Рипова </a:t>
            </a:r>
            <a:r>
              <a:rPr lang="ru-RU" i="0" dirty="0">
                <a:solidFill>
                  <a:schemeClr val="bg1"/>
                </a:solidFill>
              </a:rPr>
              <a:t>Маша</a:t>
            </a:r>
          </a:p>
          <a:p>
            <a:r>
              <a:rPr lang="ru-RU" i="0" dirty="0">
                <a:solidFill>
                  <a:schemeClr val="bg1"/>
                </a:solidFill>
              </a:rPr>
              <a:t>Учитель Середа И.Г.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62113"/>
            <a:ext cx="5976664" cy="37912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13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55679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C:\Users\Пуся\Desktop\рЫЦКНГ%ев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7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196752"/>
            <a:ext cx="4392488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0" dirty="0">
                <a:solidFill>
                  <a:srgbClr val="FF0000"/>
                </a:solidFill>
              </a:rPr>
              <a:t>Перистые облака </a:t>
            </a:r>
            <a:r>
              <a:rPr lang="ru-RU" sz="2000" i="0" dirty="0">
                <a:solidFill>
                  <a:schemeClr val="bg1"/>
                </a:solidFill>
              </a:rPr>
              <a:t>— раздельные, тонкие, нитеобразные облака в виде белых тонких волокон или чуть сероватых вытянутых гряд и клочьев, часто имеющие вид бородки пера, обыкновенно белого цвета; иногда располагаются полосами, пересекающими небесный свод подобно меридианам и, благодаря перспективе, кажутся тогда сходящимися в одной или двух диаметрально противоположных точках горизонта (чаще всего юго-запад и северо-восток). В рассветные и закатные часы перистые облака приобретают розовые и золотистые цвета.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1008112"/>
          </a:xfrm>
        </p:spPr>
        <p:txBody>
          <a:bodyPr>
            <a:normAutofit/>
          </a:bodyPr>
          <a:lstStyle/>
          <a:p>
            <a:r>
              <a:rPr lang="ru-RU" sz="4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Перистые…</a:t>
            </a:r>
            <a:endParaRPr lang="ru-RU" sz="48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960440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79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764704"/>
            <a:ext cx="5580112" cy="6093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0" dirty="0">
                <a:solidFill>
                  <a:srgbClr val="FF0000"/>
                </a:solidFill>
              </a:rPr>
              <a:t>Кучевые </a:t>
            </a:r>
            <a:r>
              <a:rPr lang="ru-RU" b="1" i="0" dirty="0" smtClean="0">
                <a:solidFill>
                  <a:srgbClr val="FF0000"/>
                </a:solidFill>
              </a:rPr>
              <a:t>облака</a:t>
            </a:r>
            <a:r>
              <a:rPr lang="ru-RU" i="0" dirty="0" smtClean="0">
                <a:solidFill>
                  <a:schemeClr val="bg1"/>
                </a:solidFill>
              </a:rPr>
              <a:t>— </a:t>
            </a:r>
            <a:r>
              <a:rPr lang="ru-RU" i="0" dirty="0">
                <a:solidFill>
                  <a:schemeClr val="bg1"/>
                </a:solidFill>
              </a:rPr>
              <a:t>плотные, днём ярко-белые облака со значительным вертикальным развитием. Связаны с развитием конвекции в нижней и частично средней тропосфере</a:t>
            </a:r>
            <a:r>
              <a:rPr lang="ru-RU" i="0" dirty="0" smtClean="0">
                <a:solidFill>
                  <a:schemeClr val="bg1"/>
                </a:solidFill>
              </a:rPr>
              <a:t>.</a:t>
            </a:r>
            <a:endParaRPr lang="ru-RU" i="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i="0" dirty="0">
                <a:solidFill>
                  <a:schemeClr val="bg1"/>
                </a:solidFill>
              </a:rPr>
              <a:t>Чаще всего кучевые облака возникают в холодных воздушных массах в тылу циклона, однако нередко наблюдаются и в тёплых воздушных массах в циклонах и антициклонах (кроме центральной части последней</a:t>
            </a:r>
            <a:r>
              <a:rPr lang="ru-RU" i="0" dirty="0" smtClean="0">
                <a:solidFill>
                  <a:schemeClr val="bg1"/>
                </a:solidFill>
              </a:rPr>
              <a:t>).</a:t>
            </a:r>
            <a:endParaRPr lang="ru-RU" i="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i="0" dirty="0">
                <a:solidFill>
                  <a:schemeClr val="bg1"/>
                </a:solidFill>
              </a:rPr>
              <a:t>В умеренных и высоких широтах наблюдаются преимущественно в тёплое время года (вторая половина весны, лето и первая половина осени), а в тропиках круглогодично. Как правило, возникают в середине дня и разрушаются к вечеру (хотя над морями могут наблюдаться и ночью</a:t>
            </a:r>
            <a:r>
              <a:rPr lang="ru-RU" i="0" dirty="0" smtClean="0">
                <a:solidFill>
                  <a:schemeClr val="bg1"/>
                </a:solidFill>
              </a:rPr>
              <a:t>).</a:t>
            </a:r>
            <a:endParaRPr lang="ru-RU" i="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i="0" dirty="0">
                <a:solidFill>
                  <a:schemeClr val="bg1"/>
                </a:solidFill>
              </a:rPr>
              <a:t>Высота нижней границы кучевых облаков сильно зависит от влажности приземного воздуха и составляет чаще всего от 800 до 1500 м, а в сухих воздушных массах (особенно в степях и пустынях) может составлять 2-3 км, иногда даже 4-4.5 км.</a:t>
            </a:r>
          </a:p>
          <a:p>
            <a:pPr marL="0" indent="0">
              <a:buNone/>
            </a:pPr>
            <a:endParaRPr lang="ru-RU" i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9848" y="0"/>
            <a:ext cx="7678616" cy="1124744"/>
          </a:xfrm>
        </p:spPr>
        <p:txBody>
          <a:bodyPr>
            <a:normAutofit/>
          </a:bodyPr>
          <a:lstStyle/>
          <a:p>
            <a:r>
              <a:rPr lang="ru-RU" sz="4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Слоистые…</a:t>
            </a:r>
            <a:endParaRPr lang="ru-RU" sz="4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410" y="1018212"/>
            <a:ext cx="3240360" cy="2914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30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64704"/>
            <a:ext cx="5256584" cy="54726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0" dirty="0">
                <a:solidFill>
                  <a:srgbClr val="FF0000"/>
                </a:solidFill>
              </a:rPr>
              <a:t>Кучевые облака</a:t>
            </a:r>
            <a:r>
              <a:rPr lang="ru-RU" i="0" dirty="0">
                <a:solidFill>
                  <a:schemeClr val="bg1"/>
                </a:solidFill>
              </a:rPr>
              <a:t>— плотные, днём ярко-белые облака со значительным вертикальным развитием. Связаны с развитием конвекции в нижней и частично средней тропосфере.</a:t>
            </a:r>
          </a:p>
          <a:p>
            <a:pPr marL="0" indent="0">
              <a:buNone/>
            </a:pPr>
            <a:r>
              <a:rPr lang="ru-RU" i="0" dirty="0">
                <a:solidFill>
                  <a:schemeClr val="bg1"/>
                </a:solidFill>
              </a:rPr>
              <a:t>Чаще всего кучевые облака возникают в холодных воздушных массах в тылу циклона, однако нередко наблюдаются и в тёплых воздушных массах в циклонах и антициклонах (кроме центральной части последней).</a:t>
            </a:r>
          </a:p>
          <a:p>
            <a:pPr marL="0" indent="0">
              <a:buNone/>
            </a:pPr>
            <a:r>
              <a:rPr lang="ru-RU" i="0" dirty="0">
                <a:solidFill>
                  <a:schemeClr val="bg1"/>
                </a:solidFill>
              </a:rPr>
              <a:t>В умеренных и высоких широтах наблюдаются преимущественно в тёплое время года (вторая половина весны, лето и первая половина осени), а в тропиках круглогодично. Как правило, возникают в середине дня и разрушаются к вечеру (хотя над морями могут наблюдаться и ночью</a:t>
            </a:r>
            <a:r>
              <a:rPr lang="ru-RU" i="0" dirty="0" smtClean="0">
                <a:solidFill>
                  <a:schemeClr val="bg1"/>
                </a:solidFill>
              </a:rPr>
              <a:t>).Высота </a:t>
            </a:r>
            <a:r>
              <a:rPr lang="ru-RU" i="0" dirty="0">
                <a:solidFill>
                  <a:schemeClr val="bg1"/>
                </a:solidFill>
              </a:rPr>
              <a:t>нижней границы кучевых облаков сильно зависит от влажности приземного воздуха и составляет чаще всего от 800 до 1500 м, а в сухих воздушных массах (особенно в степях и пустынях) может составлять 2-3 км, иногда даже 4-4.5 км</a:t>
            </a:r>
            <a:r>
              <a:rPr lang="ru-RU" sz="1600" i="0" dirty="0" smtClean="0">
                <a:solidFill>
                  <a:schemeClr val="bg1"/>
                </a:solidFill>
              </a:rPr>
              <a:t>.</a:t>
            </a:r>
            <a:endParaRPr lang="ru-RU" sz="1600" i="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6552728" cy="108012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           </a:t>
            </a:r>
            <a:r>
              <a:rPr lang="ru-RU" sz="4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Кучевые…</a:t>
            </a:r>
            <a:endParaRPr lang="ru-RU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2816"/>
            <a:ext cx="3249711" cy="32971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227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908720"/>
            <a:ext cx="468052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0" dirty="0" smtClean="0">
                <a:solidFill>
                  <a:srgbClr val="FF0000"/>
                </a:solidFill>
              </a:rPr>
              <a:t>Дождевые облака-</a:t>
            </a:r>
            <a:r>
              <a:rPr lang="ru-RU" sz="2400" i="0" dirty="0" smtClean="0">
                <a:solidFill>
                  <a:schemeClr val="bg1"/>
                </a:solidFill>
              </a:rPr>
              <a:t>- ливневые </a:t>
            </a:r>
            <a:r>
              <a:rPr lang="ru-RU" sz="2400" i="0" dirty="0">
                <a:solidFill>
                  <a:schemeClr val="bg1"/>
                </a:solidFill>
              </a:rPr>
              <a:t>облака, грозовые </a:t>
            </a:r>
            <a:r>
              <a:rPr lang="ru-RU" sz="2400" i="0" dirty="0" smtClean="0">
                <a:solidFill>
                  <a:schemeClr val="bg1"/>
                </a:solidFill>
              </a:rPr>
              <a:t>облака хорошо </a:t>
            </a:r>
            <a:r>
              <a:rPr lang="ru-RU" sz="2400" i="0" dirty="0">
                <a:solidFill>
                  <a:schemeClr val="bg1"/>
                </a:solidFill>
              </a:rPr>
              <a:t>развитые по вертикали конвективные облака в виде плотной массы с тёмно-серым или чёрным основанием, под которым видны полосы падения </a:t>
            </a:r>
            <a:r>
              <a:rPr lang="ru-RU" sz="2400" i="0" dirty="0" smtClean="0">
                <a:solidFill>
                  <a:schemeClr val="bg1"/>
                </a:solidFill>
              </a:rPr>
              <a:t>осадков.</a:t>
            </a:r>
            <a:endParaRPr lang="ru-RU" sz="2400" i="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2400" i="0" dirty="0">
                <a:solidFill>
                  <a:schemeClr val="bg1"/>
                </a:solidFill>
              </a:rPr>
              <a:t>Развиваются из кучевых </a:t>
            </a:r>
            <a:r>
              <a:rPr lang="ru-RU" sz="2400" i="0" dirty="0" smtClean="0">
                <a:solidFill>
                  <a:schemeClr val="bg1"/>
                </a:solidFill>
              </a:rPr>
              <a:t>облаков, отличаясь </a:t>
            </a:r>
            <a:r>
              <a:rPr lang="ru-RU" sz="2400" i="0" dirty="0">
                <a:solidFill>
                  <a:schemeClr val="bg1"/>
                </a:solidFill>
              </a:rPr>
              <a:t>от них верхней частью, находящейся на уровнях атмосферы с температурой воздуха ниже -10 и состоящей из ледяных кристаллов и поэтому имеющей нечёткие границы.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27919"/>
            <a:ext cx="6552728" cy="1080655"/>
          </a:xfrm>
        </p:spPr>
        <p:txBody>
          <a:bodyPr>
            <a:normAutofit/>
          </a:bodyPr>
          <a:lstStyle/>
          <a:p>
            <a:r>
              <a:rPr lang="ru-RU" sz="4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Дождевые…</a:t>
            </a:r>
            <a:endParaRPr lang="ru-RU" sz="48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16" b="18830"/>
          <a:stretch/>
        </p:blipFill>
        <p:spPr bwMode="auto">
          <a:xfrm>
            <a:off x="5220072" y="1423378"/>
            <a:ext cx="3777862" cy="3059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75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16632"/>
            <a:ext cx="8424936" cy="1152128"/>
          </a:xfrm>
        </p:spPr>
        <p:txBody>
          <a:bodyPr>
            <a:noAutofit/>
          </a:bodyPr>
          <a:lstStyle/>
          <a:p>
            <a:r>
              <a:rPr lang="ru-RU" sz="4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всё это происходит</a:t>
            </a:r>
            <a:r>
              <a:rPr lang="en-US" sz="4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ru-RU" sz="4400" dirty="0"/>
          </a:p>
        </p:txBody>
      </p:sp>
      <p:sp>
        <p:nvSpPr>
          <p:cNvPr id="4" name="Овал 3"/>
          <p:cNvSpPr/>
          <p:nvPr/>
        </p:nvSpPr>
        <p:spPr>
          <a:xfrm>
            <a:off x="3187258" y="964014"/>
            <a:ext cx="2448272" cy="17281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19872" y="1626993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  </a:t>
            </a:r>
            <a:r>
              <a:rPr lang="ru-RU" sz="3600" b="1" dirty="0" smtClean="0">
                <a:solidFill>
                  <a:schemeClr val="bg1"/>
                </a:solidFill>
              </a:rPr>
              <a:t>Туча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364088" y="2492896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5804760" y="3161750"/>
            <a:ext cx="2160240" cy="17281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14066" y="3702680"/>
            <a:ext cx="1798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Дождь 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5652120" y="4869160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203848" y="4738050"/>
            <a:ext cx="2448272" cy="16561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419872" y="522920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   </a:t>
            </a:r>
            <a:r>
              <a:rPr lang="ru-RU" sz="3600" b="1" dirty="0" smtClean="0">
                <a:solidFill>
                  <a:schemeClr val="bg1"/>
                </a:solidFill>
              </a:rPr>
              <a:t>Ручей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 flipV="1">
            <a:off x="2627784" y="4869160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1043608" y="3161750"/>
            <a:ext cx="2133778" cy="170741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043608" y="3702679"/>
            <a:ext cx="2133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Испарение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2267744" y="2492896"/>
            <a:ext cx="1152128" cy="6688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26"/>
          <a:stretch/>
        </p:blipFill>
        <p:spPr bwMode="auto">
          <a:xfrm>
            <a:off x="6014066" y="5121188"/>
            <a:ext cx="1679074" cy="1453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C:\Users\Пуся\Desktop\imag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28"/>
          <a:stretch/>
        </p:blipFill>
        <p:spPr bwMode="auto">
          <a:xfrm>
            <a:off x="5832469" y="1492869"/>
            <a:ext cx="1676400" cy="890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Объект 37"/>
          <p:cNvSpPr>
            <a:spLocks noGrp="1"/>
          </p:cNvSpPr>
          <p:nvPr>
            <p:ph sz="quarter" idx="13"/>
          </p:nvPr>
        </p:nvSpPr>
        <p:spPr>
          <a:xfrm>
            <a:off x="539552" y="1267263"/>
            <a:ext cx="372656" cy="3103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94" y="5225072"/>
            <a:ext cx="1872208" cy="1245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 descr="C:\Users\Пуся\Desktop\ам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0" y="1208109"/>
            <a:ext cx="2148934" cy="1484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2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539552" y="1556792"/>
            <a:ext cx="8064896" cy="4822304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www.google.ru/imgres?start=163&amp;hl=ru&amp;newwindow=1&amp;client</a:t>
            </a:r>
            <a:endParaRPr lang="en-US" sz="24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632848" cy="1224136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sz="3200" dirty="0" smtClean="0"/>
              <a:t> </a:t>
            </a:r>
            <a:r>
              <a:rPr lang="ru-RU" sz="48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Источники…</a:t>
            </a:r>
            <a:endParaRPr lang="ru-RU" sz="4800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701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Выставка</Template>
  <TotalTime>101</TotalTime>
  <Words>472</Words>
  <Application>Microsoft Office PowerPoint</Application>
  <PresentationFormat>Экран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Tradeshow</vt:lpstr>
      <vt:lpstr>ОБЛАКА</vt:lpstr>
      <vt:lpstr> </vt:lpstr>
      <vt:lpstr>                    Перистые…</vt:lpstr>
      <vt:lpstr>                 Слоистые…</vt:lpstr>
      <vt:lpstr>           Кучевые…</vt:lpstr>
      <vt:lpstr>Дождевые…</vt:lpstr>
      <vt:lpstr>Как всё это происходит?</vt:lpstr>
      <vt:lpstr>             Источники…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ОБЛАКА</dc:title>
  <dc:creator>Пуся</dc:creator>
  <cp:lastModifiedBy>ирина</cp:lastModifiedBy>
  <cp:revision>13</cp:revision>
  <dcterms:created xsi:type="dcterms:W3CDTF">2012-12-04T15:28:02Z</dcterms:created>
  <dcterms:modified xsi:type="dcterms:W3CDTF">2012-12-05T04:54:20Z</dcterms:modified>
</cp:coreProperties>
</file>