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1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notesSlides/notesSlide16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Default Extension="png" ContentType="image/png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s/slide33.xml" ContentType="application/vnd.openxmlformats-officedocument.presentationml.slide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notesSlides/notesSlide8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0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5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Masters/slideMaster13.xml" ContentType="application/vnd.openxmlformats-officedocument.presentationml.slideMaster+xml"/>
  <Override PartName="/ppt/commentAuthors.xml" ContentType="application/vnd.openxmlformats-officedocument.presentationml.commentAuthors+xml"/>
  <Override PartName="/ppt/slideLayouts/slideLayout10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theme/theme12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customXml/itemProps1.xml" ContentType="application/vnd.openxmlformats-officedocument.customXmlPropertie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notesSlides/notesSlide23.xml" ContentType="application/vnd.openxmlformats-officedocument.presentationml.notesSlide+xml"/>
  <Override PartName="/ppt/theme/theme14.xml" ContentType="application/vnd.openxmlformats-officedocument.theme+xml"/>
  <Override PartName="/ppt/notesSlides/notesSlide12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158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5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  <p:sldMasterId id="2147483672" r:id="rId3"/>
    <p:sldMasterId id="2147483686" r:id="rId4"/>
    <p:sldMasterId id="2147483713" r:id="rId5"/>
    <p:sldMasterId id="2147483726" r:id="rId6"/>
    <p:sldMasterId id="2147483738" r:id="rId7"/>
    <p:sldMasterId id="2147483750" r:id="rId8"/>
    <p:sldMasterId id="2147483762" r:id="rId9"/>
    <p:sldMasterId id="2147483774" r:id="rId10"/>
    <p:sldMasterId id="2147483787" r:id="rId11"/>
    <p:sldMasterId id="2147483799" r:id="rId12"/>
    <p:sldMasterId id="2147483811" r:id="rId13"/>
    <p:sldMasterId id="2147483823" r:id="rId14"/>
    <p:sldMasterId id="2147483836" r:id="rId15"/>
  </p:sldMasterIdLst>
  <p:notesMasterIdLst>
    <p:notesMasterId r:id="rId50"/>
  </p:notesMasterIdLst>
  <p:sldIdLst>
    <p:sldId id="288" r:id="rId16"/>
    <p:sldId id="289" r:id="rId17"/>
    <p:sldId id="281" r:id="rId18"/>
    <p:sldId id="282" r:id="rId19"/>
    <p:sldId id="274" r:id="rId20"/>
    <p:sldId id="283" r:id="rId21"/>
    <p:sldId id="256" r:id="rId22"/>
    <p:sldId id="276" r:id="rId23"/>
    <p:sldId id="277" r:id="rId24"/>
    <p:sldId id="257" r:id="rId25"/>
    <p:sldId id="291" r:id="rId26"/>
    <p:sldId id="259" r:id="rId27"/>
    <p:sldId id="260" r:id="rId28"/>
    <p:sldId id="262" r:id="rId29"/>
    <p:sldId id="278" r:id="rId30"/>
    <p:sldId id="279" r:id="rId31"/>
    <p:sldId id="284" r:id="rId32"/>
    <p:sldId id="285" r:id="rId33"/>
    <p:sldId id="286" r:id="rId34"/>
    <p:sldId id="263" r:id="rId35"/>
    <p:sldId id="264" r:id="rId36"/>
    <p:sldId id="265" r:id="rId37"/>
    <p:sldId id="267" r:id="rId38"/>
    <p:sldId id="268" r:id="rId39"/>
    <p:sldId id="269" r:id="rId40"/>
    <p:sldId id="273" r:id="rId41"/>
    <p:sldId id="272" r:id="rId42"/>
    <p:sldId id="270" r:id="rId43"/>
    <p:sldId id="271" r:id="rId44"/>
    <p:sldId id="287" r:id="rId45"/>
    <p:sldId id="275" r:id="rId46"/>
    <p:sldId id="290" r:id="rId47"/>
    <p:sldId id="292" r:id="rId48"/>
    <p:sldId id="293" r:id="rId4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эспер" initials="к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29FF"/>
    <a:srgbClr val="00FF00"/>
  </p:clrMru>
  <p:extLst>
    <p:ext uri="{E76CE94A-603C-4142-B9EB-6D1370010A27}">
      <p14:discardImageEditData xmlns="" xmlns:p14="http://schemas.microsoft.com/office/powerpoint/2007/7/12/main" val="0"/>
    </p:ext>
    <p:ext uri="{D31A062A-798A-4329-ABDD-BBA856620510}">
      <p14:defaultImageDpi xmlns="" xmlns:p14="http://schemas.microsoft.com/office/powerpoint/2007/7/12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57" autoAdjust="0"/>
    <p:restoredTop sz="94605" autoAdjust="0"/>
  </p:normalViewPr>
  <p:slideViewPr>
    <p:cSldViewPr>
      <p:cViewPr varScale="1">
        <p:scale>
          <a:sx n="95" d="100"/>
          <a:sy n="95" d="100"/>
        </p:scale>
        <p:origin x="-48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84" y="1300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2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slide" Target="slides/slide27.xml"/><Relationship Id="rId47" Type="http://schemas.openxmlformats.org/officeDocument/2006/relationships/slide" Target="slides/slide32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Master" Target="slideMasters/slideMaster6.xml"/><Relationship Id="rId12" Type="http://schemas.openxmlformats.org/officeDocument/2006/relationships/slideMaster" Target="slideMasters/slideMaster11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slide" Target="slides/slide3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slide" Target="slides/slide26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5.xml"/><Relationship Id="rId11" Type="http://schemas.openxmlformats.org/officeDocument/2006/relationships/slideMaster" Target="slideMasters/slideMaster10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slide" Target="slides/slide30.xml"/><Relationship Id="rId53" Type="http://schemas.openxmlformats.org/officeDocument/2006/relationships/viewProps" Target="viewProps.xml"/><Relationship Id="rId5" Type="http://schemas.openxmlformats.org/officeDocument/2006/relationships/slideMaster" Target="slideMasters/slideMaster4.xml"/><Relationship Id="rId15" Type="http://schemas.openxmlformats.org/officeDocument/2006/relationships/slideMaster" Target="slideMasters/slideMaster14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49" Type="http://schemas.openxmlformats.org/officeDocument/2006/relationships/slide" Target="slides/slide34.xml"/><Relationship Id="rId10" Type="http://schemas.openxmlformats.org/officeDocument/2006/relationships/slideMaster" Target="slideMasters/slideMaster9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slide" Target="slides/slide29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3.xml"/><Relationship Id="rId9" Type="http://schemas.openxmlformats.org/officeDocument/2006/relationships/slideMaster" Target="slideMasters/slideMaster8.xml"/><Relationship Id="rId14" Type="http://schemas.openxmlformats.org/officeDocument/2006/relationships/slideMaster" Target="slideMasters/slideMaster13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slide" Target="slides/slide28.xml"/><Relationship Id="rId48" Type="http://schemas.openxmlformats.org/officeDocument/2006/relationships/slide" Target="slides/slide33.xml"/><Relationship Id="rId8" Type="http://schemas.openxmlformats.org/officeDocument/2006/relationships/slideMaster" Target="slideMasters/slideMaster7.xml"/><Relationship Id="rId51" Type="http://schemas.openxmlformats.org/officeDocument/2006/relationships/commentAuthors" Target="commentAuthors.xml"/><Relationship Id="rId3" Type="http://schemas.openxmlformats.org/officeDocument/2006/relationships/slideMaster" Target="slideMasters/slideMaster2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0-03-31T20:02:43.752" idx="2">
    <p:pos x="6098" y="1217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0D8CD8-4D49-481F-BCF9-E3012EB7073D}" type="datetimeFigureOut">
              <a:rPr lang="ru-RU" smtClean="0"/>
              <a:pPr/>
              <a:t>27.01.2013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AB80CF-102B-41AE-9FDD-D1FF900FA17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07/7/12/main" val="4219456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B80CF-102B-41AE-9FDD-D1FF900FA170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B80CF-102B-41AE-9FDD-D1FF900FA170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B80CF-102B-41AE-9FDD-D1FF900FA170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B80CF-102B-41AE-9FDD-D1FF900FA170}" type="slidenum">
              <a:rPr lang="ru-RU" smtClean="0"/>
              <a:pPr/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526838-679A-423A-84BC-BD5C7DEF0F5C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526838-679A-423A-84BC-BD5C7DEF0F5C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38B330-7239-472F-9463-E0EE67407462}" type="slidenum">
              <a:rPr lang="ru-RU" smtClean="0"/>
              <a:pPr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38B330-7239-472F-9463-E0EE67407462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38B330-7239-472F-9463-E0EE67407462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B80CF-102B-41AE-9FDD-D1FF900FA170}" type="slidenum">
              <a:rPr lang="ru-RU" smtClean="0"/>
              <a:pPr/>
              <a:t>20</a:t>
            </a:fld>
            <a:endParaRPr lang="ru-RU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B80CF-102B-41AE-9FDD-D1FF900FA170}" type="slidenum">
              <a:rPr lang="ru-RU" smtClean="0"/>
              <a:pPr/>
              <a:t>21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B80CF-102B-41AE-9FDD-D1FF900FA170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B80CF-102B-41AE-9FDD-D1FF900FA170}" type="slidenum">
              <a:rPr lang="ru-RU" smtClean="0"/>
              <a:pPr/>
              <a:t>22</a:t>
            </a:fld>
            <a:endParaRPr lang="ru-RU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B80CF-102B-41AE-9FDD-D1FF900FA170}" type="slidenum">
              <a:rPr lang="ru-RU" smtClean="0"/>
              <a:pPr/>
              <a:t>23</a:t>
            </a:fld>
            <a:endParaRPr lang="ru-RU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B80CF-102B-41AE-9FDD-D1FF900FA170}" type="slidenum">
              <a:rPr lang="ru-RU" smtClean="0"/>
              <a:pPr/>
              <a:t>24</a:t>
            </a:fld>
            <a:endParaRPr lang="ru-RU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B80CF-102B-41AE-9FDD-D1FF900FA170}" type="slidenum">
              <a:rPr lang="ru-RU" smtClean="0"/>
              <a:pPr/>
              <a:t>25</a:t>
            </a:fld>
            <a:endParaRPr lang="ru-RU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B80CF-102B-41AE-9FDD-D1FF900FA170}" type="slidenum">
              <a:rPr lang="ru-RU" smtClean="0"/>
              <a:pPr/>
              <a:t>26</a:t>
            </a:fld>
            <a:endParaRPr lang="ru-RU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B80CF-102B-41AE-9FDD-D1FF900FA170}" type="slidenum">
              <a:rPr lang="ru-RU" smtClean="0"/>
              <a:pPr/>
              <a:t>27</a:t>
            </a:fld>
            <a:endParaRPr lang="ru-RU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B80CF-102B-41AE-9FDD-D1FF900FA170}" type="slidenum">
              <a:rPr lang="ru-RU" smtClean="0"/>
              <a:pPr/>
              <a:t>28</a:t>
            </a:fld>
            <a:endParaRPr lang="ru-RU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B80CF-102B-41AE-9FDD-D1FF900FA170}" type="slidenum">
              <a:rPr lang="ru-RU" smtClean="0"/>
              <a:pPr/>
              <a:t>29</a:t>
            </a:fld>
            <a:endParaRPr lang="ru-RU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B80CF-102B-41AE-9FDD-D1FF900FA170}" type="slidenum">
              <a:rPr lang="ru-RU" smtClean="0"/>
              <a:pPr/>
              <a:t>30</a:t>
            </a:fld>
            <a:endParaRPr lang="ru-RU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B80CF-102B-41AE-9FDD-D1FF900FA170}" type="slidenum">
              <a:rPr lang="ru-RU" smtClean="0"/>
              <a:pPr/>
              <a:t>31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B80CF-102B-41AE-9FDD-D1FF900FA170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B80CF-102B-41AE-9FDD-D1FF900FA170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B80CF-102B-41AE-9FDD-D1FF900FA170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B80CF-102B-41AE-9FDD-D1FF900FA170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07/7/12/main" val="41120529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82E259-6ED1-41B7-ADCA-51723A02336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82E259-6ED1-41B7-ADCA-51723A02336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AB80CF-102B-41AE-9FDD-D1FF900FA170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D3A2DC-7D92-4932-B91E-BE2E78F5BC89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6687037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3DEEE9-60D5-4AFF-A221-0D95713960D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0415392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F45D4A-BEC7-422E-BA24-72E2291B5C46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2338076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B101D2-8748-4230-A580-2644D36AB4D9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4728291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0249F-7453-4136-8D15-9BE74BF70AB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5495563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артинка 3"/>
          <p:cNvSpPr>
            <a:spLocks noGrp="1"/>
          </p:cNvSpPr>
          <p:nvPr>
            <p:ph type="clipArt"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0A20DA08-875A-490F-A727-675FB536B5D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7083151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C8923-35F8-47E8-AA18-10FF1C78A387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27.01.2013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FEB53-6874-41D8-8377-FA27A466CC67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29746049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25315-BDD7-448E-95A8-0DB64AA64615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27.01.2013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C8BE5-591E-48F9-92EA-718792C73B23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877188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CBFC7-C693-4A5F-8CF4-3D6B49D584B1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27.01.2013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7E03A-C17F-468B-BFAC-A45774E5086A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6769977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7E4EF-3F39-4B48-9BDB-AE1D1F4F7BE9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27.01.2013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34461-B2C4-4323-9B58-1606711C84D2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9760739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F80E4-6303-4074-9E4C-C7539A8A9198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27.01.2013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EE832-DAE8-43E6-9B25-09ABF05CA57C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8491434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05CF3-B60E-4C9A-827C-97CE1891BE96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27.01.2013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3882E-9428-42E5-A75A-B82AFA239EA4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843293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EA817-846D-419D-ADA5-F5F1A364583A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27.01.2013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0D919-472D-46D9-BFA3-039670F4C0EB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7110126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D48DF-794A-4EA6-A627-DED6433D0B3A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27.01.2013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48569-EFA8-49D8-A456-975945703302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5113070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CCD96-C483-45B9-B14D-BBA471EC52A3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27.01.2013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EA755-83FD-4007-9BBD-A61CC6D62AC1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5599248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FAF1C-B683-4AAD-82AD-358BE67B937A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27.01.2013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686B5-7DAC-4D26-AAD3-342570CBC29A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29331706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AAC53-0AFF-4924-8532-FA1800A3023C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27.01.2013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E86CC-EFF1-4DE9-8784-AD17606D80C7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7617731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C8923-35F8-47E8-AA18-10FF1C78A387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27.01.2013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FEB53-6874-41D8-8377-FA27A466CC67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7371014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25315-BDD7-448E-95A8-0DB64AA64615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27.01.2013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C8BE5-591E-48F9-92EA-718792C73B23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8912980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CBFC7-C693-4A5F-8CF4-3D6B49D584B1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27.01.2013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7E03A-C17F-468B-BFAC-A45774E5086A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3707289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75A03C-411B-4FC4-8376-E043B1BA724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21091106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7E4EF-3F39-4B48-9BDB-AE1D1F4F7BE9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27.01.2013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34461-B2C4-4323-9B58-1606711C84D2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3761605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F80E4-6303-4074-9E4C-C7539A8A9198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27.01.2013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EE832-DAE8-43E6-9B25-09ABF05CA57C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0751828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05CF3-B60E-4C9A-827C-97CE1891BE96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27.01.2013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3882E-9428-42E5-A75A-B82AFA239EA4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22480430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EA817-846D-419D-ADA5-F5F1A364583A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27.01.2013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0D919-472D-46D9-BFA3-039670F4C0EB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907025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D48DF-794A-4EA6-A627-DED6433D0B3A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27.01.2013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48569-EFA8-49D8-A456-975945703302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27549193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CCD96-C483-45B9-B14D-BBA471EC52A3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27.01.2013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EA755-83FD-4007-9BBD-A61CC6D62AC1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21324061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FAF1C-B683-4AAD-82AD-358BE67B937A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27.01.2013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686B5-7DAC-4D26-AAD3-342570CBC29A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0377983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AAC53-0AFF-4924-8532-FA1800A3023C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27.01.2013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E86CC-EFF1-4DE9-8784-AD17606D80C7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22722870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F45283-B676-4627-A823-D7B383F3F1F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506818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36867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68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69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36871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72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73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74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75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76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77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78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79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80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81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82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83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6884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5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6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7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8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89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0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1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892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6893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6894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36896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97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98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99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00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690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690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6903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6904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6905" name="Rectangle 4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6906" name="Rectangle 4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6907" name="Rectangle 4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B521D43-4A1B-4B9C-B385-0D55335FC24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405792-FB9C-4A75-AA4F-5F568E2C82F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5844298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25620E-54AF-4C11-A43C-9E718126E4A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D71B47-4EA5-4ABF-A342-05EC6E43FC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69BCB5-027A-46F4-B69D-EEA9524CB17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655CF6-2016-48C2-86B0-D1297928A88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906527-2015-4BDD-B52C-14C9DF41D1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684BD9-9402-480D-BA44-AEE55E8C96E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57280C-3253-41FD-B23E-C88EC7E673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B3B1A0-471E-4FD8-8F09-A8BA164B549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D8305E-4B17-4CDD-811D-981836B2A0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FA3366-6857-47E9-85E4-A796549FF54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FBC2E2-59C7-4A00-B9C0-4A17DF24881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4092282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904E7DD-9C37-49CF-AC7A-B8AE03A086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000240"/>
            <a:ext cx="7772400" cy="14700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none"/>
        </p:style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2571736" y="7429528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none"/>
        </p:style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 spd="slow" advTm="0">
    <p:wheel spokes="8"/>
  </p:transition>
  <p:timing>
    <p:tnLst>
      <p:par>
        <p:cTn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0">
    <p:wheel spokes="8"/>
  </p:transition>
  <p:timing>
    <p:tnLst>
      <p:par>
        <p:cTn id="1" dur="indefinite" restart="never" nodeType="tmRoot"/>
      </p:par>
    </p:tnLst>
  </p:timing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0">
    <p:wheel spokes="8"/>
  </p:transition>
  <p:timing>
    <p:tnLst>
      <p:par>
        <p:cTn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0">
    <p:wheel spokes="8"/>
  </p:transition>
  <p:timing>
    <p:tnLst>
      <p:par>
        <p:cTn id="1" dur="indefinite" restart="never" nodeType="tmRoot"/>
      </p:par>
    </p:tn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0">
    <p:wheel spokes="8"/>
  </p:transition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0">
    <p:wheel spokes="8"/>
  </p:transition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0">
    <p:wheel spokes="8"/>
  </p:transition>
  <p:timing>
    <p:tnLst>
      <p:par>
        <p:cTn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0">
    <p:wheel spokes="8"/>
  </p:transition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0">
    <p:wheel spokes="8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F927D-B397-43A9-8FBB-4C24B987A0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1097258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0">
    <p:wheel spokes="8"/>
  </p:transition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0">
    <p:wheel spokes="8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892E70-07FE-41AA-BD31-7CFA64856B3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3259856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DF87ED-AEBB-4244-85D3-079BED2D9E5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2491839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79C030-9CAA-47F4-8C17-A0609847ABE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23594878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6CA8C-D7B6-4526-958C-34A1595E597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5341726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37C585-460E-4F30-A8AC-CB154EA826B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7640165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8D8CE-17D4-42B0-A66F-00404C5171E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6741736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артинк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артинка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B2711FD-B869-4451-8185-EC9886B0301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6147857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артинка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176CEA0-D451-497C-AF19-1607F0109C3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41241358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75A03C-411B-4FC4-8376-E043B1BA724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6647787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F45283-B676-4627-A823-D7B383F3F1F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29645811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405792-FB9C-4A75-AA4F-5F568E2C82F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42090572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FBC2E2-59C7-4A00-B9C0-4A17DF24881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27901937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F927D-B397-43A9-8FBB-4C24B987A0B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6951448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892E70-07FE-41AA-BD31-7CFA64856B3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869955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DF87ED-AEBB-4244-85D3-079BED2D9E5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794239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79C030-9CAA-47F4-8C17-A0609847ABE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8669078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6CA8C-D7B6-4526-958C-34A1595E597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9540083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37C585-460E-4F30-A8AC-CB154EA826B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3179477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88D8CE-17D4-42B0-A66F-00404C5171E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6060647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артинк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артинка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B2711FD-B869-4451-8185-EC9886B0301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24727434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артинка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176CEA0-D451-497C-AF19-1607F0109C3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9754821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36867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36868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36869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grpSp>
          <p:nvGrpSpPr>
            <p:cNvPr id="36870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36871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extLst>
                <a:ext uri="{91240B29-F687-4f45-9708-019B960494DF}">
                  <a14:hiddenLine xmlns="" xmlns:a14="http://schemas.microsoft.com/office/drawing/2007/7/7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6872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extLst>
                <a:ext uri="{91240B29-F687-4f45-9708-019B960494DF}">
                  <a14:hiddenLine xmlns="" xmlns:a14="http://schemas.microsoft.com/office/drawing/2007/7/7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  <a:ext uri="{53640926-AAD7-44d8-BBD7-CCE9431645EC}">
                  <a14:shadowObscured xmlns="" xmlns:a14="http://schemas.microsoft.com/office/drawing/2007/7/7/main" val="1"/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6873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extLst>
                <a:ext uri="{91240B29-F687-4f45-9708-019B960494DF}">
                  <a14:hiddenLine xmlns="" xmlns:a14="http://schemas.microsoft.com/office/drawing/2007/7/7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  <a:ext uri="{53640926-AAD7-44d8-BBD7-CCE9431645EC}">
                  <a14:shadowObscured xmlns="" xmlns:a14="http://schemas.microsoft.com/office/drawing/2007/7/7/main" val="1"/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6874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extLst>
                <a:ext uri="{91240B29-F687-4f45-9708-019B960494DF}">
                  <a14:hiddenLine xmlns="" xmlns:a14="http://schemas.microsoft.com/office/drawing/2007/7/7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  <a:ext uri="{53640926-AAD7-44d8-BBD7-CCE9431645EC}">
                  <a14:shadowObscured xmlns="" xmlns:a14="http://schemas.microsoft.com/office/drawing/2007/7/7/main" val="1"/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6875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extLst>
                <a:ext uri="{91240B29-F687-4f45-9708-019B960494DF}">
                  <a14:hiddenLine xmlns="" xmlns:a14="http://schemas.microsoft.com/office/drawing/2007/7/7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  <a:ext uri="{53640926-AAD7-44d8-BBD7-CCE9431645EC}">
                  <a14:shadowObscured xmlns="" xmlns:a14="http://schemas.microsoft.com/office/drawing/2007/7/7/main" val="1"/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6876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extLst>
                <a:ext uri="{91240B29-F687-4f45-9708-019B960494DF}">
                  <a14:hiddenLine xmlns="" xmlns:a14="http://schemas.microsoft.com/office/drawing/2007/7/7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  <a:ext uri="{53640926-AAD7-44d8-BBD7-CCE9431645EC}">
                  <a14:shadowObscured xmlns="" xmlns:a14="http://schemas.microsoft.com/office/drawing/2007/7/7/main" val="1"/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6877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extLst>
                <a:ext uri="{91240B29-F687-4f45-9708-019B960494DF}">
                  <a14:hiddenLine xmlns="" xmlns:a14="http://schemas.microsoft.com/office/drawing/2007/7/7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  <a:ext uri="{53640926-AAD7-44d8-BBD7-CCE9431645EC}">
                  <a14:shadowObscured xmlns="" xmlns:a14="http://schemas.microsoft.com/office/drawing/2007/7/7/main" val="1"/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6878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extLst>
                <a:ext uri="{91240B29-F687-4f45-9708-019B960494DF}">
                  <a14:hiddenLine xmlns="" xmlns:a14="http://schemas.microsoft.com/office/drawing/2007/7/7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  <a:ext uri="{53640926-AAD7-44d8-BBD7-CCE9431645EC}">
                  <a14:shadowObscured xmlns="" xmlns:a14="http://schemas.microsoft.com/office/drawing/2007/7/7/main" val="1"/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6879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extLst>
                <a:ext uri="{91240B29-F687-4f45-9708-019B960494DF}">
                  <a14:hiddenLine xmlns="" xmlns:a14="http://schemas.microsoft.com/office/drawing/2007/7/7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  <a:ext uri="{53640926-AAD7-44d8-BBD7-CCE9431645EC}">
                  <a14:shadowObscured xmlns="" xmlns:a14="http://schemas.microsoft.com/office/drawing/2007/7/7/main" val="1"/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6880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extLst>
                <a:ext uri="{91240B29-F687-4f45-9708-019B960494DF}">
                  <a14:hiddenLine xmlns="" xmlns:a14="http://schemas.microsoft.com/office/drawing/2007/7/7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  <a:ext uri="{53640926-AAD7-44d8-BBD7-CCE9431645EC}">
                  <a14:shadowObscured xmlns="" xmlns:a14="http://schemas.microsoft.com/office/drawing/2007/7/7/main" val="1"/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6881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extLst>
                <a:ext uri="{91240B29-F687-4f45-9708-019B960494DF}">
                  <a14:hiddenLine xmlns="" xmlns:a14="http://schemas.microsoft.com/office/drawing/2007/7/7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  <a:ext uri="{53640926-AAD7-44d8-BBD7-CCE9431645EC}">
                  <a14:shadowObscured xmlns="" xmlns:a14="http://schemas.microsoft.com/office/drawing/2007/7/7/main" val="1"/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6882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extLst>
                <a:ext uri="{91240B29-F687-4f45-9708-019B960494DF}">
                  <a14:hiddenLine xmlns="" xmlns:a14="http://schemas.microsoft.com/office/drawing/2007/7/7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  <a:ext uri="{53640926-AAD7-44d8-BBD7-CCE9431645EC}">
                  <a14:shadowObscured xmlns="" xmlns:a14="http://schemas.microsoft.com/office/drawing/2007/7/7/main" val="1"/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6883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extLst>
                <a:ext uri="{91240B29-F687-4f45-9708-019B960494DF}">
                  <a14:hiddenLine xmlns="" xmlns:a14="http://schemas.microsoft.com/office/drawing/2007/7/7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6884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36885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36886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36887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36888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36889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36890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36891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36892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07/7/7/main">
                  <a:noFill/>
                </a14:hiddenFill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36893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07/7/7/main">
                  <a:noFill/>
                </a14:hiddenFill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36894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07/7/7/main">
                  <a:noFill/>
                </a14:hiddenFill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grpSp>
          <p:nvGrpSpPr>
            <p:cNvPr id="36895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36896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07/7/7/main">
                    <a:noFill/>
                  </a14:hiddenFill>
                </a:ext>
                <a:ext uri="{AF507438-7753-43e0-B8FC-AC1667EBCBE1}">
                  <a14:hiddenEffects xmlns="" xmlns:a14="http://schemas.microsoft.com/office/drawing/2007/7/7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6897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07/7/7/main">
                    <a:noFill/>
                  </a14:hiddenFill>
                </a:ext>
                <a:ext uri="{AF507438-7753-43e0-B8FC-AC1667EBCBE1}">
                  <a14:hiddenEffects xmlns="" xmlns:a14="http://schemas.microsoft.com/office/drawing/2007/7/7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6898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07/7/7/main">
                    <a:noFill/>
                  </a14:hiddenFill>
                </a:ext>
                <a:ext uri="{AF507438-7753-43e0-B8FC-AC1667EBCBE1}">
                  <a14:hiddenEffects xmlns="" xmlns:a14="http://schemas.microsoft.com/office/drawing/2007/7/7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6899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07/7/7/main">
                    <a:noFill/>
                  </a14:hiddenFill>
                </a:ext>
                <a:ext uri="{AF507438-7753-43e0-B8FC-AC1667EBCBE1}">
                  <a14:hiddenEffects xmlns="" xmlns:a14="http://schemas.microsoft.com/office/drawing/2007/7/7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6900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07/7/7/main">
                    <a:noFill/>
                  </a14:hiddenFill>
                </a:ext>
                <a:ext uri="{AF507438-7753-43e0-B8FC-AC1667EBCBE1}">
                  <a14:hiddenEffects xmlns="" xmlns:a14="http://schemas.microsoft.com/office/drawing/2007/7/7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690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07/7/7/main">
                  <a:noFill/>
                </a14:hiddenFill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3690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07/7/7/main">
                  <a:noFill/>
                </a14:hiddenFill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36903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6904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6905" name="Rectangle 4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906" name="Rectangle 4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6907" name="Rectangle 4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CFCA9E9-DD55-4806-9720-E7AFAB94DADF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3152040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65A101-50BD-44A3-B2FC-382A1C492AB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41669259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B17A1F-5156-4078-BEBD-273E74DB46F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9213090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331086-CB11-46C3-B5F6-66D16F60E90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3587403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9BAF6C-F745-4B05-9BAF-227FA2A68A9F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0252098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51663-D9BA-4B35-A54B-54373761ADE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4822508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E4A5A0-240F-4033-829C-9B6AE68CA43C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23499519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356C44-86F0-4344-A3F1-5123A841570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766940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BC4E04-939A-421D-8D44-AA5D126B59C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24695310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B9902D-5E58-4C28-8034-E4A16BEA89EF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5713994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E05666-4A28-44FB-99F1-83F05EE6BBD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9349162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C746ACE-D367-48D9-BD38-A22385B7268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8760175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8435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189024D-7DFC-4713-9EAA-B721DDF23C49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8301783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24EE6E-AAFF-4BDA-BBD8-9C4828D8FDE9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2248390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619980-B06A-4777-A4C3-B404947837CF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6019195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3BE11F-2936-4863-92B3-34C522B8236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5253477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DD30C2-4753-43E0-80CE-89421C43364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8654789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D23938-8BFB-4B6A-B7C8-7CDE7B4EA8F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27012409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A84613-6496-4CEA-BCB2-9A35939051D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366166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3E4B0A-C93B-405F-AF18-F7D8F0897C40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4381731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4C1F3E-932E-415B-9721-5A1EC8EA0FA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5438186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89D09B-53F9-411E-B788-AB421FB4898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2002682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6BB5EF-AD87-4F19-8C56-96C63A6EC9F0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340427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2B2379-BEAD-4ED1-962D-071196AADD7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477651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B9B58-F0E6-4F0B-9F43-1E9CE1B9474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29609357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63A9CA-3373-4008-9B2A-7EC76A4476C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4341417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463E62-ABFF-42E0-AAE1-2F09BDD8653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4720309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07FEAB-B0DA-4513-9747-913ACE140D3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4344057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0CB9F4-6DE9-4358-91FF-76D00AC08D7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7686152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AC1E2B-BBCE-4236-AE87-AF5DA01257E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24087772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F7A65-9B7F-4154-AC48-95EA2CB552E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23250657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353C9B-2687-4314-AA67-2EAE3B604C3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9264840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D2C28D-7CD9-4E45-BB48-734348FE392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4801250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A666A3-F8EA-468D-A7D4-87AB6AA7DB2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21948487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339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44339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39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39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39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39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0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0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0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0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0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0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0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0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0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0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1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1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1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1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1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1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1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1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1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1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2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2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2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2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2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2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2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2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2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443429" name="Rectangle 3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43430" name="Rectangle 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43431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43432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443433" name="Rectangle 4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BA34859-3239-4F02-82E7-99895EBB29DC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42594604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8E8013-21CC-47C4-9737-2CEC17A631B9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7220895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029AE-B116-4C97-9109-B3ED5F4D127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1272580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745C4A-E54E-4253-840D-722A3E78419F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29773094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B7D864-7B42-4930-82AE-5ED903C3994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0472000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DF1E16-D4BD-4F79-B397-853D0B5893F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5571825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F08F0E-9CB8-4E36-9CA7-D68FB6214DBF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4007544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422EDB-CC45-47D8-BBCF-72B8DF04F43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4360840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6D22B6-252B-44CB-8BFB-9ED826C86A1F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286798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CA6E6E-62C8-41F5-A1BA-EB71E48E4E5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22821631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0BDE52-9C51-48BC-9B2A-B3FA836B729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9700309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339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44339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39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39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39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39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0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0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0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0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0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0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0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0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0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0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1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1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1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1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1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1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1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1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1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1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2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2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2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2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2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2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2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2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342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443429" name="Rectangle 3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43430" name="Rectangle 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43431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43432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443433" name="Rectangle 4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BA34859-3239-4F02-82E7-99895EBB29DC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4250776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8E8013-21CC-47C4-9737-2CEC17A631B9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6143473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029AE-B116-4C97-9109-B3ED5F4D127E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28991941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745C4A-E54E-4253-840D-722A3E78419F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545363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B7D864-7B42-4930-82AE-5ED903C39944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7457192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DF1E16-D4BD-4F79-B397-853D0B5893F8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2251062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F08F0E-9CB8-4E36-9CA7-D68FB6214DBF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6810789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422EDB-CC45-47D8-BBCF-72B8DF04F43A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1484472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6D22B6-252B-44CB-8BFB-9ED826C86A1F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20615873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CA6E6E-62C8-41F5-A1BA-EB71E48E4E51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5312150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0BDE52-9C51-48BC-9B2A-B3FA836B7292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2159606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8435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DD43BA5-EC60-4501-A83C-FC7A7F28A325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5139823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61542-E424-4554-8E6E-1FE0AE0A73B7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4515973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70727B-3833-4EC2-BA68-75283212934D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474009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9870EF-9AF9-48EC-BDC7-934E84463F23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9424380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FDF606-D43C-4870-906E-B67FFCED5BDB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4601692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44C082-DB3E-466E-97E0-98997529FDA0}" type="slidenum">
              <a:rPr lang="ru-RU">
                <a:solidFill>
                  <a:srgbClr val="FFFFFF"/>
                </a:solidFill>
              </a:rPr>
              <a:pPr/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20015025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3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4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11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6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1.xml"/><Relationship Id="rId7" Type="http://schemas.openxmlformats.org/officeDocument/2006/relationships/slideLayout" Target="../slideLayouts/slideLayout145.xml"/><Relationship Id="rId12" Type="http://schemas.openxmlformats.org/officeDocument/2006/relationships/slideLayout" Target="../slideLayouts/slideLayout150.xml"/><Relationship Id="rId2" Type="http://schemas.openxmlformats.org/officeDocument/2006/relationships/slideLayout" Target="../slideLayouts/slideLayout140.xml"/><Relationship Id="rId1" Type="http://schemas.openxmlformats.org/officeDocument/2006/relationships/slideLayout" Target="../slideLayouts/slideLayout139.xml"/><Relationship Id="rId6" Type="http://schemas.openxmlformats.org/officeDocument/2006/relationships/slideLayout" Target="../slideLayouts/slideLayout144.xml"/><Relationship Id="rId11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143.xml"/><Relationship Id="rId10" Type="http://schemas.openxmlformats.org/officeDocument/2006/relationships/slideLayout" Target="../slideLayouts/slideLayout148.xml"/><Relationship Id="rId4" Type="http://schemas.openxmlformats.org/officeDocument/2006/relationships/slideLayout" Target="../slideLayouts/slideLayout142.xml"/><Relationship Id="rId9" Type="http://schemas.openxmlformats.org/officeDocument/2006/relationships/slideLayout" Target="../slideLayouts/slideLayout147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8.xml"/><Relationship Id="rId3" Type="http://schemas.openxmlformats.org/officeDocument/2006/relationships/slideLayout" Target="../slideLayouts/slideLayout153.xml"/><Relationship Id="rId7" Type="http://schemas.openxmlformats.org/officeDocument/2006/relationships/slideLayout" Target="../slideLayouts/slideLayout157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52.xml"/><Relationship Id="rId1" Type="http://schemas.openxmlformats.org/officeDocument/2006/relationships/slideLayout" Target="../slideLayouts/slideLayout151.xml"/><Relationship Id="rId6" Type="http://schemas.openxmlformats.org/officeDocument/2006/relationships/slideLayout" Target="../slideLayouts/slideLayout156.xml"/><Relationship Id="rId11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55.xml"/><Relationship Id="rId10" Type="http://schemas.openxmlformats.org/officeDocument/2006/relationships/slideLayout" Target="../slideLayouts/slideLayout160.xml"/><Relationship Id="rId4" Type="http://schemas.openxmlformats.org/officeDocument/2006/relationships/slideLayout" Target="../slideLayouts/slideLayout154.xml"/><Relationship Id="rId9" Type="http://schemas.openxmlformats.org/officeDocument/2006/relationships/slideLayout" Target="../slideLayouts/slideLayout15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slideLayout" Target="../slideLayouts/slideLayout105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F9626B6-E578-4F24-8400-1A362EC82BA0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27.01.2013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30C6A7F-7E39-4E9D-AE9E-E79025A0AE47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20974104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</p:sldLayoutIdLst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F9626B6-E578-4F24-8400-1A362EC82BA0}" type="datetimeFigureOut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27.01.2013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30C6A7F-7E39-4E9D-AE9E-E79025A0AE47}" type="slidenum">
              <a:rPr lang="ru-RU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7593500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35843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44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45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35847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48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49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0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1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2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3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4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5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6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7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8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9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5860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61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62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63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64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65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66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67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68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5869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5870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35872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73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74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75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76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5877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5878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5879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5880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5881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5882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D0CAAB98-A143-42EE-B4AD-AA9365D7020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588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  <p:sldLayoutId id="2147483835" r:id="rId12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7" r:id="rId1"/>
    <p:sldLayoutId id="2147483838" r:id="rId2"/>
    <p:sldLayoutId id="2147483839" r:id="rId3"/>
    <p:sldLayoutId id="2147483840" r:id="rId4"/>
    <p:sldLayoutId id="2147483841" r:id="rId5"/>
    <p:sldLayoutId id="2147483842" r:id="rId6"/>
    <p:sldLayoutId id="2147483843" r:id="rId7"/>
    <p:sldLayoutId id="2147483844" r:id="rId8"/>
    <p:sldLayoutId id="2147483845" r:id="rId9"/>
    <p:sldLayoutId id="2147483846" r:id="rId10"/>
    <p:sldLayoutId id="2147483847" r:id="rId11"/>
  </p:sldLayoutIdLst>
  <p:transition spd="slow" advTm="0">
    <p:wheel spokes="8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FF1369A-3657-4B46-9BE3-581948B79BE7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791070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FF1369A-3657-4B46-9BE3-581948B79BE7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2963287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35843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35844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35845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grpSp>
          <p:nvGrpSpPr>
            <p:cNvPr id="35846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35847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extLst>
                <a:ext uri="{91240B29-F687-4f45-9708-019B960494DF}">
                  <a14:hiddenLine xmlns="" xmlns:a14="http://schemas.microsoft.com/office/drawing/2007/7/7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5848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extLst>
                <a:ext uri="{91240B29-F687-4f45-9708-019B960494DF}">
                  <a14:hiddenLine xmlns="" xmlns:a14="http://schemas.microsoft.com/office/drawing/2007/7/7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  <a:ext uri="{53640926-AAD7-44d8-BBD7-CCE9431645EC}">
                  <a14:shadowObscured xmlns="" xmlns:a14="http://schemas.microsoft.com/office/drawing/2007/7/7/main" val="1"/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5849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extLst>
                <a:ext uri="{91240B29-F687-4f45-9708-019B960494DF}">
                  <a14:hiddenLine xmlns="" xmlns:a14="http://schemas.microsoft.com/office/drawing/2007/7/7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  <a:ext uri="{53640926-AAD7-44d8-BBD7-CCE9431645EC}">
                  <a14:shadowObscured xmlns="" xmlns:a14="http://schemas.microsoft.com/office/drawing/2007/7/7/main" val="1"/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5850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extLst>
                <a:ext uri="{91240B29-F687-4f45-9708-019B960494DF}">
                  <a14:hiddenLine xmlns="" xmlns:a14="http://schemas.microsoft.com/office/drawing/2007/7/7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  <a:ext uri="{53640926-AAD7-44d8-BBD7-CCE9431645EC}">
                  <a14:shadowObscured xmlns="" xmlns:a14="http://schemas.microsoft.com/office/drawing/2007/7/7/main" val="1"/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5851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extLst>
                <a:ext uri="{91240B29-F687-4f45-9708-019B960494DF}">
                  <a14:hiddenLine xmlns="" xmlns:a14="http://schemas.microsoft.com/office/drawing/2007/7/7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  <a:ext uri="{53640926-AAD7-44d8-BBD7-CCE9431645EC}">
                  <a14:shadowObscured xmlns="" xmlns:a14="http://schemas.microsoft.com/office/drawing/2007/7/7/main" val="1"/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5852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extLst>
                <a:ext uri="{91240B29-F687-4f45-9708-019B960494DF}">
                  <a14:hiddenLine xmlns="" xmlns:a14="http://schemas.microsoft.com/office/drawing/2007/7/7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5853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extLst>
                <a:ext uri="{91240B29-F687-4f45-9708-019B960494DF}">
                  <a14:hiddenLine xmlns="" xmlns:a14="http://schemas.microsoft.com/office/drawing/2007/7/7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  <a:ext uri="{53640926-AAD7-44d8-BBD7-CCE9431645EC}">
                  <a14:shadowObscured xmlns="" xmlns:a14="http://schemas.microsoft.com/office/drawing/2007/7/7/main" val="1"/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5854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extLst>
                <a:ext uri="{91240B29-F687-4f45-9708-019B960494DF}">
                  <a14:hiddenLine xmlns="" xmlns:a14="http://schemas.microsoft.com/office/drawing/2007/7/7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  <a:ext uri="{53640926-AAD7-44d8-BBD7-CCE9431645EC}">
                  <a14:shadowObscured xmlns="" xmlns:a14="http://schemas.microsoft.com/office/drawing/2007/7/7/main" val="1"/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5855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extLst>
                <a:ext uri="{91240B29-F687-4f45-9708-019B960494DF}">
                  <a14:hiddenLine xmlns="" xmlns:a14="http://schemas.microsoft.com/office/drawing/2007/7/7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  <a:ext uri="{53640926-AAD7-44d8-BBD7-CCE9431645EC}">
                  <a14:shadowObscured xmlns="" xmlns:a14="http://schemas.microsoft.com/office/drawing/2007/7/7/main" val="1"/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5856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extLst>
                <a:ext uri="{91240B29-F687-4f45-9708-019B960494DF}">
                  <a14:hiddenLine xmlns="" xmlns:a14="http://schemas.microsoft.com/office/drawing/2007/7/7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  <a:ext uri="{53640926-AAD7-44d8-BBD7-CCE9431645EC}">
                  <a14:shadowObscured xmlns="" xmlns:a14="http://schemas.microsoft.com/office/drawing/2007/7/7/main" val="1"/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5857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extLst>
                <a:ext uri="{91240B29-F687-4f45-9708-019B960494DF}">
                  <a14:hiddenLine xmlns="" xmlns:a14="http://schemas.microsoft.com/office/drawing/2007/7/7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  <a:ext uri="{53640926-AAD7-44d8-BBD7-CCE9431645EC}">
                  <a14:shadowObscured xmlns="" xmlns:a14="http://schemas.microsoft.com/office/drawing/2007/7/7/main" val="1"/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5858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extLst>
                <a:ext uri="{91240B29-F687-4f45-9708-019B960494DF}">
                  <a14:hiddenLine xmlns="" xmlns:a14="http://schemas.microsoft.com/office/drawing/2007/7/7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  <a:ext uri="{53640926-AAD7-44d8-BBD7-CCE9431645EC}">
                  <a14:shadowObscured xmlns="" xmlns:a14="http://schemas.microsoft.com/office/drawing/2007/7/7/main" val="1"/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5859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extLst>
                <a:ext uri="{91240B29-F687-4f45-9708-019B960494DF}">
                  <a14:hiddenLine xmlns="" xmlns:a14="http://schemas.microsoft.com/office/drawing/2007/7/7/main" w="9525">
                    <a:solidFill>
                      <a:srgbClr xmlns:mc="http://schemas.openxmlformats.org/markup-compatibility/2006" val="000000" mc:Ignorable=""/>
                    </a:solidFill>
                    <a:round/>
                    <a:headEnd/>
                    <a:tailEnd/>
                  </a14:hiddenLine>
                </a:ext>
                <a:ext uri="{53640926-AAD7-44d8-BBD7-CCE9431645EC}">
                  <a14:shadowObscured xmlns="" xmlns:a14="http://schemas.microsoft.com/office/drawing/2007/7/7/main" val="1"/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5860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35861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35862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35863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35864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35865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35866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35867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35868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07/7/7/main">
                  <a:noFill/>
                </a14:hiddenFill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35869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ln w="158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07/7/7/main">
                  <a:noFill/>
                </a14:hiddenFill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35870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07/7/7/main">
                  <a:noFill/>
                </a14:hiddenFill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grpSp>
          <p:nvGrpSpPr>
            <p:cNvPr id="35871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35872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07/7/7/main">
                    <a:noFill/>
                  </a14:hiddenFill>
                </a:ext>
                <a:ext uri="{AF507438-7753-43e0-B8FC-AC1667EBCBE1}">
                  <a14:hiddenEffects xmlns="" xmlns:a14="http://schemas.microsoft.com/office/drawing/2007/7/7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5873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07/7/7/main">
                    <a:noFill/>
                  </a14:hiddenFill>
                </a:ext>
                <a:ext uri="{AF507438-7753-43e0-B8FC-AC1667EBCBE1}">
                  <a14:hiddenEffects xmlns="" xmlns:a14="http://schemas.microsoft.com/office/drawing/2007/7/7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5874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07/7/7/main">
                    <a:noFill/>
                  </a14:hiddenFill>
                </a:ext>
                <a:ext uri="{AF507438-7753-43e0-B8FC-AC1667EBCBE1}">
                  <a14:hiddenEffects xmlns="" xmlns:a14="http://schemas.microsoft.com/office/drawing/2007/7/7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5875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07/7/7/main">
                    <a:noFill/>
                  </a14:hiddenFill>
                </a:ext>
                <a:ext uri="{AF507438-7753-43e0-B8FC-AC1667EBCBE1}">
                  <a14:hiddenEffects xmlns="" xmlns:a14="http://schemas.microsoft.com/office/drawing/2007/7/7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  <p:sp>
            <p:nvSpPr>
              <p:cNvPr id="35876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ln w="1587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07/7/7/main">
                    <a:noFill/>
                  </a14:hiddenFill>
                </a:ext>
                <a:ext uri="{AF507438-7753-43e0-B8FC-AC1667EBCBE1}">
                  <a14:hiddenEffects xmlns="" xmlns:a14="http://schemas.microsoft.com/office/drawing/2007/7/7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dirty="0" smtClea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35877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07/7/7/main">
                  <a:noFill/>
                </a14:hiddenFill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35878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ln w="1587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07/7/7/main">
                  <a:noFill/>
                </a14:hiddenFill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35879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5880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FFFF"/>
              </a:solidFill>
            </a:endParaRPr>
          </a:p>
        </p:txBody>
      </p:sp>
      <p:sp>
        <p:nvSpPr>
          <p:cNvPr id="35881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FFFF"/>
              </a:solidFill>
            </a:endParaRPr>
          </a:p>
        </p:txBody>
      </p:sp>
      <p:sp>
        <p:nvSpPr>
          <p:cNvPr id="35882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0D6141C-0214-41DB-B497-7E32F2C7A249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dirty="0" smtClean="0">
              <a:solidFill>
                <a:srgbClr val="FFFFFF"/>
              </a:solidFill>
            </a:endParaRPr>
          </a:p>
        </p:txBody>
      </p:sp>
      <p:sp>
        <p:nvSpPr>
          <p:cNvPr id="35883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="" xmlns:p14="http://schemas.microsoft.com/office/powerpoint/2007/7/12/main" val="428452501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411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FFFF"/>
              </a:solidFill>
            </a:endParaRP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FFFF"/>
              </a:solidFill>
            </a:endParaRP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7017FC5-A82E-4096-902F-62A21FEA9248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219075531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698B12E-934F-43AD-969A-8110BAFA9157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2608497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2370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442371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72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73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74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75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76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77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78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79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80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81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82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83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84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85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86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87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88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89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90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91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92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93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94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95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96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97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98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99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400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401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402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403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404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442405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42406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42407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FFFF"/>
              </a:solidFill>
            </a:endParaRPr>
          </a:p>
        </p:txBody>
      </p:sp>
      <p:sp>
        <p:nvSpPr>
          <p:cNvPr id="442408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FFFF"/>
              </a:solidFill>
            </a:endParaRPr>
          </a:p>
        </p:txBody>
      </p:sp>
      <p:sp>
        <p:nvSpPr>
          <p:cNvPr id="442409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9B633C8-0106-4013-8708-DAF95757CD58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1468602741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2370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442371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72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73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74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75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76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77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78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79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80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81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82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83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84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85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86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87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88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89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90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91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92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93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94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95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96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97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98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399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400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401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402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07/7/7/main">
                  <a:effectLst>
                    <a:outerShdw blurRad="63500" dist="35921" dir="2700000" algn="ctr" rotWithShape="0">
                      <a:srgbClr xmlns:mc="http://schemas.openxmlformats.org/markup-compatibility/2006" val="808080" mc:Ignorable="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403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  <p:sp>
          <p:nvSpPr>
            <p:cNvPr id="442404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extLst>
              <a:ext uri="{91240B29-F687-4f45-9708-019B960494DF}">
                <a14:hiddenLine xmlns="" xmlns:a14="http://schemas.microsoft.com/office/drawing/2007/7/7/main" w="9525">
                  <a:solidFill>
                    <a:srgbClr xmlns:mc="http://schemas.openxmlformats.org/markup-compatibility/2006" val="000000" mc:Ignorable=""/>
                  </a:solidFill>
                  <a:round/>
                  <a:headEnd/>
                  <a:tailEnd/>
                </a14:hiddenLine>
              </a:ext>
              <a:ext uri="{53640926-AAD7-44d8-BBD7-CCE9431645EC}">
                <a14:shadowObscured xmlns="" xmlns:a14="http://schemas.microsoft.com/office/drawing/2007/7/7/main" val="1"/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dirty="0" smtClean="0">
                <a:solidFill>
                  <a:srgbClr val="FFFFFF"/>
                </a:solidFill>
              </a:endParaRPr>
            </a:p>
          </p:txBody>
        </p:sp>
      </p:grpSp>
      <p:sp>
        <p:nvSpPr>
          <p:cNvPr id="442405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42406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42407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FFFF"/>
              </a:solidFill>
            </a:endParaRPr>
          </a:p>
        </p:txBody>
      </p:sp>
      <p:sp>
        <p:nvSpPr>
          <p:cNvPr id="442408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FFFF"/>
              </a:solidFill>
            </a:endParaRPr>
          </a:p>
        </p:txBody>
      </p:sp>
      <p:sp>
        <p:nvSpPr>
          <p:cNvPr id="442409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9B633C8-0106-4013-8708-DAF95757CD58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237317764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411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FFFF"/>
              </a:solidFill>
            </a:endParaRP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FFFF"/>
              </a:solidFill>
            </a:endParaRP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D07AC31-6A19-47EB-8157-C29AAC64EE8D}" type="slidenum">
              <a:rPr lang="ru-RU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25950192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</p:sldLayoutIdLst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C%D0%BE%D1%80%D0%B7%D0%B5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0.xml"/><Relationship Id="rId5" Type="http://schemas.openxmlformats.org/officeDocument/2006/relationships/hyperlink" Target="http://ru.wikipedia.org/wiki/%D0%A4%D0%B0%D0%B9%D0%BB:Kotlasskiy_kraevedcheskiy_musey_(031).JPG" TargetMode="External"/><Relationship Id="rId4" Type="http://schemas.openxmlformats.org/officeDocument/2006/relationships/hyperlink" Target="http://ru.wikipedia.org/wiki/%D0%A4%D0%B0%D0%B9%D0%BB:%D0%9F%D1%80%D0%B8%D1%91%D0%BC%D0%BD%D1%8B%D0%B9_%D0%B0%D0%BF%D0%BF%D0%B0%D1%80%D0%B0%D1%82_%D0%9C%D0%BE%D1%80%D0%B7%D0%B5.pn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1.xml"/><Relationship Id="rId4" Type="http://schemas.openxmlformats.org/officeDocument/2006/relationships/comments" Target="../comments/commen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c/cc/Galileo.arp.300pix.jpg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arcticchicken.files.wordpress.com/2009/08/galileostelescope.jpg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20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5.xml"/><Relationship Id="rId4" Type="http://schemas.openxmlformats.org/officeDocument/2006/relationships/image" Target="../media/image2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5.xml"/><Relationship Id="rId4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cache.zr.ru/wpfiles/uploads/2007/06/82625.jpg" TargetMode="External"/><Relationship Id="rId13" Type="http://schemas.openxmlformats.org/officeDocument/2006/relationships/hyperlink" Target="http://si.wsj.net/public/resources/images/PJ-AX490_PHONEs_G_20101013192523.jpg" TargetMode="External"/><Relationship Id="rId3" Type="http://schemas.openxmlformats.org/officeDocument/2006/relationships/hyperlink" Target="http://dic.academic.ru/pictures/enc_colier/ph08856.jpg" TargetMode="External"/><Relationship Id="rId7" Type="http://schemas.openxmlformats.org/officeDocument/2006/relationships/hyperlink" Target="http://www.e-reading-lib.org/illustrations/82/82117-i010-001-244026306.jpg" TargetMode="External"/><Relationship Id="rId12" Type="http://schemas.openxmlformats.org/officeDocument/2006/relationships/hyperlink" Target="http://uploadimages.org.ua/uploads/posts/2011-02/1297172182_18dd8bcc5055c880a1984225677.jpg" TargetMode="External"/><Relationship Id="rId2" Type="http://schemas.openxmlformats.org/officeDocument/2006/relationships/hyperlink" Target="http://img0.liveinternet.ru/images/attach/c/1/56/137/56137805_Joseph_Nic_233phore_Ni_233pce.jpg" TargetMode="External"/><Relationship Id="rId1" Type="http://schemas.openxmlformats.org/officeDocument/2006/relationships/slideLayout" Target="../slideLayouts/slideLayout107.xml"/><Relationship Id="rId6" Type="http://schemas.openxmlformats.org/officeDocument/2006/relationships/hyperlink" Target="http://www.aerospaceweb.org/question/history/top10/wright-flyer.jpg" TargetMode="External"/><Relationship Id="rId11" Type="http://schemas.openxmlformats.org/officeDocument/2006/relationships/hyperlink" Target="http://img-fotki.yandex.ru/get/5605/e675xa.9d/0_57da6_93f36995_XL" TargetMode="External"/><Relationship Id="rId5" Type="http://schemas.openxmlformats.org/officeDocument/2006/relationships/hyperlink" Target="http://www.veneportaal.ee/mg/02/11021103.JPG" TargetMode="External"/><Relationship Id="rId10" Type="http://schemas.openxmlformats.org/officeDocument/2006/relationships/hyperlink" Target="http://www.bochkavpechatleniy.com/data/photo/42273/200px-printing_machine_of_johanes_gutenbrg1.jpg" TargetMode="External"/><Relationship Id="rId4" Type="http://schemas.openxmlformats.org/officeDocument/2006/relationships/hyperlink" Target="http://prophotos.ru/data/articles/0000/3102/13867/thumb_400.jpg" TargetMode="External"/><Relationship Id="rId9" Type="http://schemas.openxmlformats.org/officeDocument/2006/relationships/hyperlink" Target="http://static.vmurmanske.ru/serverdata/events_info/2084/imgFull.jpg" TargetMode="External"/><Relationship Id="rId14" Type="http://schemas.openxmlformats.org/officeDocument/2006/relationships/hyperlink" Target="http://data2.collectionscanada.gc.ca/ap/c/c008355.jpg" TargetMode="Externa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://sbiblio.com/biblio/archive/shuhardin_tehnika/images/08_clip_image014.jpg" TargetMode="External"/><Relationship Id="rId13" Type="http://schemas.openxmlformats.org/officeDocument/2006/relationships/hyperlink" Target="http://dream-wall.ru/upload/dreams/Vozdushnyiy_shar.jpg" TargetMode="External"/><Relationship Id="rId3" Type="http://schemas.openxmlformats.org/officeDocument/2006/relationships/hyperlink" Target="http://readmas.ru/wp-content/filesall/teleskop-400x610.jpg" TargetMode="External"/><Relationship Id="rId7" Type="http://schemas.openxmlformats.org/officeDocument/2006/relationships/hyperlink" Target="http://dic.academic.ru/pictures/wiki/files/67/Compound_Microscope_1876.JPG" TargetMode="External"/><Relationship Id="rId12" Type="http://schemas.openxmlformats.org/officeDocument/2006/relationships/hyperlink" Target="http://www.hemi.nsu.ru/paris1783.jpg" TargetMode="External"/><Relationship Id="rId2" Type="http://schemas.openxmlformats.org/officeDocument/2006/relationships/hyperlink" Target="http://upload.wikimedia.org/wikipedia/commons/c/cc/Galileo.arp.300pix.jpg" TargetMode="External"/><Relationship Id="rId1" Type="http://schemas.openxmlformats.org/officeDocument/2006/relationships/slideLayout" Target="../slideLayouts/slideLayout107.xml"/><Relationship Id="rId6" Type="http://schemas.openxmlformats.org/officeDocument/2006/relationships/hyperlink" Target="http://vanin.21306s09.edusite.ru/images/p12_levenguk.jpg" TargetMode="External"/><Relationship Id="rId11" Type="http://schemas.openxmlformats.org/officeDocument/2006/relationships/hyperlink" Target="http://s46.radikal.ru/i112/1104/f9/f1c0f4745b10.jpg" TargetMode="External"/><Relationship Id="rId5" Type="http://schemas.openxmlformats.org/officeDocument/2006/relationships/hyperlink" Target="http://abel.hive.no/trumpet/arban/edison/Edison_Phonograph.jpg" TargetMode="External"/><Relationship Id="rId10" Type="http://schemas.openxmlformats.org/officeDocument/2006/relationships/hyperlink" Target="http://webdiscover.ru/uploads/comments/x_1311601690.jpg" TargetMode="External"/><Relationship Id="rId4" Type="http://schemas.openxmlformats.org/officeDocument/2006/relationships/hyperlink" Target="http://blogs-images.forbes.com/glennllopis/files/2011/03/300px-Thomas_Alva_Edison_k.jpg" TargetMode="External"/><Relationship Id="rId9" Type="http://schemas.openxmlformats.org/officeDocument/2006/relationships/hyperlink" Target="http://bse.sci-lib.com/pictures/17/01/255211951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Урок окружающего мира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7200" dirty="0" smtClean="0"/>
              <a:t>Новое время − торжество Европы</a:t>
            </a:r>
            <a:endParaRPr lang="ru-RU" sz="72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72188" y="0"/>
            <a:ext cx="3071812" cy="6500813"/>
          </a:xfrm>
          <a:extLst>
            <a:ext uri="{909E8E84-426E-40dd-AFC4-6F175D3DCCD1}">
              <a14:hiddenFill xmlns="" xmlns:a14="http://schemas.microsoft.com/office/drawing/2007/7/7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  <a:ext uri="{53640926-AAD7-44d8-BBD7-CCE9431645EC}">
              <a14:shadowObscured xmlns="" xmlns:a14="http://schemas.microsoft.com/office/drawing/2007/7/7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Самолёт. Авиация ( от латинского-« птица » ) появилась в начале ХХ в.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Сначала  на самолёты- летательные аппараты тяжелее воздуха- смотрели как на любопытную диковинку; они были скорее модным увлечением, чем обычным средством передвижения.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Первый успешный полет на моторном самолёте совершили американцы  в 1903 году. Их летательный аппарат  пролетел 37 метров за 12 секунд.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/>
          </a:p>
        </p:txBody>
      </p:sp>
      <p:pic>
        <p:nvPicPr>
          <p:cNvPr id="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3643314"/>
            <a:ext cx="500066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500042"/>
            <a:ext cx="500066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07/7/12/main" val="5146991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7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15827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Первую машину в мире создали в 1885 году </a:t>
            </a:r>
            <a:r>
              <a:rPr lang="ru-RU" dirty="0" err="1" smtClean="0"/>
              <a:t>Готлиб</a:t>
            </a:r>
            <a:r>
              <a:rPr lang="ru-RU" dirty="0" smtClean="0"/>
              <a:t> </a:t>
            </a:r>
            <a:r>
              <a:rPr lang="ru-RU" dirty="0" err="1" smtClean="0"/>
              <a:t>Даймлер</a:t>
            </a:r>
            <a:r>
              <a:rPr lang="ru-RU" dirty="0" smtClean="0"/>
              <a:t>, Карл </a:t>
            </a:r>
            <a:r>
              <a:rPr lang="ru-RU" dirty="0" err="1" smtClean="0"/>
              <a:t>Бенц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2000" y="2620169"/>
            <a:ext cx="7620000" cy="338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ИВАН </a:t>
            </a:r>
            <a:r>
              <a:rPr lang="ru-RU" b="1" i="1" dirty="0" smtClean="0"/>
              <a:t>ФЁДОРОВ</a:t>
            </a:r>
            <a:endParaRPr lang="ru-RU" b="1" i="1" dirty="0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76400"/>
            <a:ext cx="4038600" cy="48006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800" b="1" i="1" dirty="0"/>
              <a:t>В России первую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800" b="1" i="1" dirty="0"/>
              <a:t>типографию основал в 1563 году Иван </a:t>
            </a:r>
            <a:r>
              <a:rPr lang="ru-RU" sz="2800" b="1" i="1" dirty="0" smtClean="0"/>
              <a:t>Фёдоров</a:t>
            </a:r>
            <a:r>
              <a:rPr lang="ru-RU" sz="2800" b="1" i="1" dirty="0"/>
              <a:t>.  В 1564 году он вместе со своим соратником Петром  Мстиславцем  выпустили первую русскую  печатную книгу.</a:t>
            </a:r>
          </a:p>
        </p:txBody>
      </p:sp>
      <p:pic>
        <p:nvPicPr>
          <p:cNvPr id="12294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28A0092B-C50C-407e-A947-70E740481C1C">
                <a14:useLocalDpi xmlns="" xmlns:a14="http://schemas.microsoft.com/office/drawing/2007/7/7/main" val="0"/>
              </a:ext>
            </a:extLst>
          </a:blip>
          <a:srcRect/>
          <a:stretch>
            <a:fillRect/>
          </a:stretch>
        </p:blipFill>
        <p:spPr>
          <a:xfrm>
            <a:off x="5083175" y="1905000"/>
            <a:ext cx="3014663" cy="4525963"/>
          </a:xfrm>
        </p:spPr>
      </p:pic>
    </p:spTree>
    <p:extLst>
      <p:ext uri="{BB962C8B-B14F-4D97-AF65-F5344CB8AC3E}">
        <p14:creationId xmlns="" xmlns:p14="http://schemas.microsoft.com/office/powerpoint/2007/7/12/main" val="1376208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7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/>
              <a:t>ПЕЧАТНЫЙ </a:t>
            </a:r>
            <a:r>
              <a:rPr lang="ru-RU" b="1" i="1" u="sng" dirty="0" smtClean="0"/>
              <a:t>СТАНОК</a:t>
            </a:r>
            <a:endParaRPr lang="ru-RU" b="1" i="1" u="sng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114800" y="1600200"/>
            <a:ext cx="50292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b="1" dirty="0"/>
              <a:t>Как и другие изобретения, </a:t>
            </a:r>
          </a:p>
          <a:p>
            <a:pPr>
              <a:buFontTx/>
              <a:buNone/>
            </a:pPr>
            <a:r>
              <a:rPr lang="ru-RU" sz="2800" b="1" dirty="0"/>
              <a:t>книгопечатание возникло </a:t>
            </a:r>
          </a:p>
          <a:p>
            <a:pPr>
              <a:buFontTx/>
              <a:buNone/>
            </a:pPr>
            <a:r>
              <a:rPr lang="ru-RU" sz="2800" b="1" dirty="0"/>
              <a:t>не на пустом месте. </a:t>
            </a:r>
          </a:p>
          <a:p>
            <a:pPr>
              <a:buFontTx/>
              <a:buNone/>
            </a:pPr>
            <a:r>
              <a:rPr lang="ru-RU" sz="2800" b="1" dirty="0" smtClean="0"/>
              <a:t>Первым, кто объединил все эти </a:t>
            </a:r>
            <a:r>
              <a:rPr lang="ru-RU" sz="2800" b="1" dirty="0"/>
              <a:t>устройства в одно стал немецкий мастер </a:t>
            </a:r>
            <a:r>
              <a:rPr lang="ru-RU" sz="2800" b="1" dirty="0" smtClean="0"/>
              <a:t>Иоганн </a:t>
            </a:r>
            <a:r>
              <a:rPr lang="ru-RU" sz="2800" b="1" dirty="0"/>
              <a:t>Гутенберг. </a:t>
            </a:r>
          </a:p>
          <a:p>
            <a:pPr>
              <a:buFontTx/>
              <a:buNone/>
            </a:pPr>
            <a:r>
              <a:rPr lang="ru-RU" sz="2800" b="1" dirty="0"/>
              <a:t>Это был </a:t>
            </a:r>
            <a:r>
              <a:rPr lang="ru-RU" sz="2800" b="1" u="sng" dirty="0"/>
              <a:t>печатный станок!</a:t>
            </a: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571612"/>
            <a:ext cx="264320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07/7/12/main" val="4701103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lumMod val="60000"/>
                <a:lumOff val="40000"/>
              </a:schemeClr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0" y="476250"/>
            <a:ext cx="6624638" cy="366713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 dirty="0" smtClean="0">
              <a:solidFill>
                <a:srgbClr val="FFFFFF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28A0092B-C50C-407e-A947-70E740481C1C">
                <a14:useLocalDpi xmlns="" xmlns:a14="http://schemas.microsoft.com/office/drawing/2007/7/7/main" val="0"/>
              </a:ext>
            </a:extLst>
          </a:blip>
          <a:srcRect/>
          <a:stretch>
            <a:fillRect/>
          </a:stretch>
        </p:blipFill>
        <p:spPr bwMode="auto">
          <a:xfrm>
            <a:off x="6500813" y="0"/>
            <a:ext cx="2643187" cy="3527425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1394666" y="333375"/>
            <a:ext cx="4698722" cy="830997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FFFF"/>
                </a:solidFill>
              </a:rPr>
              <a:t>Морзе Самюэль Финли Бриз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FFFF"/>
                </a:solidFill>
              </a:rPr>
              <a:t>(1791-1872)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0" y="1268413"/>
            <a:ext cx="184150" cy="366712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FFFFFF"/>
              </a:solidFill>
            </a:endParaRP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0" y="1484313"/>
            <a:ext cx="6588125" cy="4708981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400" dirty="0" smtClean="0"/>
              <a:t>Морзе Самюэль Финли Бриз - американский художник и изобретатель. В 1837году изобрёл </a:t>
            </a:r>
            <a:r>
              <a:rPr lang="ru-RU" sz="2400" dirty="0" err="1" smtClean="0"/>
              <a:t>электро-механический</a:t>
            </a:r>
            <a:r>
              <a:rPr lang="ru-RU" sz="2400" dirty="0" smtClean="0"/>
              <a:t> телеграфный аппарат.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400" dirty="0" smtClean="0"/>
              <a:t>В 1838 году разработал неравномерный код, в котором каждая буква или знак представлены комбинацией коротких (точек) и длинных (тире) электрических сигналов, световых вспышек или звуков.</a:t>
            </a:r>
          </a:p>
        </p:txBody>
      </p:sp>
    </p:spTree>
    <p:extLst>
      <p:ext uri="{BB962C8B-B14F-4D97-AF65-F5344CB8AC3E}">
        <p14:creationId xmlns="" xmlns:p14="http://schemas.microsoft.com/office/powerpoint/2007/7/12/main" val="31523265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7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2708275"/>
            <a:ext cx="8229600" cy="4530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 i="1" dirty="0"/>
              <a:t>Аппарат Морзе в ряду различных систем телеграфов наиболее известный и до последнего времени был самый распространённый. Хотя прибор этот задуман </a:t>
            </a:r>
            <a:r>
              <a:rPr lang="ru-RU" sz="2400" b="1" i="1" dirty="0" err="1"/>
              <a:t>Самуэлем</a:t>
            </a:r>
            <a:r>
              <a:rPr lang="ru-RU" sz="2400" b="1" i="1" dirty="0"/>
              <a:t> </a:t>
            </a:r>
            <a:r>
              <a:rPr lang="ru-RU" sz="2400" b="1" i="1" dirty="0" smtClean="0">
                <a:hlinkClick r:id="rId3" tooltip="Морзе"/>
              </a:rPr>
              <a:t>Морзе</a:t>
            </a:r>
            <a:r>
              <a:rPr lang="ru-RU" sz="2400" b="1" i="1" dirty="0" smtClean="0"/>
              <a:t>, </a:t>
            </a:r>
            <a:r>
              <a:rPr lang="ru-RU" sz="2400" b="1" i="1" dirty="0"/>
              <a:t>и первые удачные результаты с ним получены уже в 1837 г., но только в 1844 г. он был усовершенствован (</a:t>
            </a:r>
            <a:r>
              <a:rPr lang="ru-RU" sz="2400" b="1" i="1" dirty="0" smtClean="0"/>
              <a:t>Альфредом </a:t>
            </a:r>
            <a:r>
              <a:rPr lang="ru-RU" sz="2400" b="1" i="1" dirty="0" err="1"/>
              <a:t>Вайлем</a:t>
            </a:r>
            <a:r>
              <a:rPr lang="ru-RU" sz="2400" b="1" i="1" dirty="0"/>
              <a:t>) настолько, что мог быть применён к делу</a:t>
            </a:r>
            <a:r>
              <a:rPr lang="ru-RU" sz="2400" b="1" i="1" dirty="0" smtClean="0"/>
              <a:t>.</a:t>
            </a:r>
            <a:r>
              <a:rPr lang="ru-RU" sz="2400" b="1" i="1" dirty="0" smtClean="0">
                <a:hlinkClick r:id="rId4"/>
              </a:rPr>
              <a:t> </a:t>
            </a:r>
            <a:r>
              <a:rPr lang="ru-RU" sz="2400" b="1" i="1" dirty="0" smtClean="0"/>
              <a:t> </a:t>
            </a:r>
            <a:r>
              <a:rPr lang="ru-RU" sz="2400" b="1" i="1" dirty="0" smtClean="0">
                <a:hlinkClick r:id="rId5" tooltip="Увеличить"/>
              </a:rPr>
              <a:t> </a:t>
            </a:r>
            <a:endParaRPr lang="ru-RU" sz="2400" b="1" i="1" dirty="0"/>
          </a:p>
        </p:txBody>
      </p:sp>
      <p:sp>
        <p:nvSpPr>
          <p:cNvPr id="38917" name="WordArt 5"/>
          <p:cNvSpPr>
            <a:spLocks noChangeArrowheads="1" noChangeShapeType="1" noTextEdit="1"/>
          </p:cNvSpPr>
          <p:nvPr/>
        </p:nvSpPr>
        <p:spPr bwMode="auto">
          <a:xfrm rot="-136028">
            <a:off x="2627313" y="188913"/>
            <a:ext cx="3816350" cy="122396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100000"/>
              </a:avLst>
            </a:prstTxWarp>
            <a:scene3d>
              <a:camera prst="legacyPerspectiveFront">
                <a:rot lat="2051999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536028" scaled="1"/>
                </a:gradFill>
                <a:latin typeface="Impact"/>
              </a:rPr>
              <a:t>Телеграф.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-387350"/>
            <a:ext cx="8229600" cy="1139825"/>
          </a:xfrm>
        </p:spPr>
        <p:txBody>
          <a:bodyPr/>
          <a:lstStyle/>
          <a:p>
            <a:r>
              <a:rPr lang="ru-RU" dirty="0"/>
              <a:t>Азбука Морзе.</a:t>
            </a:r>
          </a:p>
        </p:txBody>
      </p:sp>
      <p:sp>
        <p:nvSpPr>
          <p:cNvPr id="40391" name="Text Box 455"/>
          <p:cNvSpPr txBox="1">
            <a:spLocks noChangeArrowheads="1"/>
          </p:cNvSpPr>
          <p:nvPr/>
        </p:nvSpPr>
        <p:spPr bwMode="auto">
          <a:xfrm>
            <a:off x="1258888" y="476250"/>
            <a:ext cx="67691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Самый известный сигал в мире – сигнал о спасении-</a:t>
            </a:r>
          </a:p>
          <a:p>
            <a:pPr>
              <a:spcBef>
                <a:spcPct val="50000"/>
              </a:spcBef>
            </a:pPr>
            <a:r>
              <a:rPr lang="en-US" b="1" i="1">
                <a:solidFill>
                  <a:srgbClr val="CC3300"/>
                </a:solidFill>
              </a:rPr>
              <a:t>SOS</a:t>
            </a:r>
            <a:r>
              <a:rPr lang="ru-RU"/>
              <a:t>. Он обозначается так: </a:t>
            </a:r>
            <a:r>
              <a:rPr lang="ru-RU" sz="2000" b="1"/>
              <a:t>…---…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928802"/>
            <a:ext cx="4781550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телефон</a:t>
            </a:r>
            <a:endParaRPr lang="ru-RU" sz="5400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0" y="1428736"/>
            <a:ext cx="6400800" cy="714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098" name="Picture 2" descr="АЛЕКСАНДЕР ГРЕЙАМ БЕЛЛ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571612"/>
            <a:ext cx="6143636" cy="52863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marL="342900" lvl="8" indent="-342900"/>
            <a:r>
              <a:rPr lang="ru-RU" sz="3200" dirty="0" smtClean="0"/>
              <a:t>Изобретатель телефона Александр Грейам Белл (1847-1922) по своей основной специальности был филологом. Он родился в шотландском городе Эдинбурге. </a:t>
            </a:r>
          </a:p>
          <a:p>
            <a:endParaRPr lang="ru-RU" dirty="0" smtClean="0"/>
          </a:p>
          <a:p>
            <a:r>
              <a:rPr lang="ru-RU" dirty="0" smtClean="0"/>
              <a:t>70-е годы </a:t>
            </a:r>
            <a:r>
              <a:rPr lang="en-US" dirty="0" smtClean="0"/>
              <a:t>XIX </a:t>
            </a:r>
            <a:r>
              <a:rPr lang="ru-RU" dirty="0" smtClean="0"/>
              <a:t>века – время бурного развития телеграфа. Камертон - технический прибор, источник  звука, служащий эталоном высоты звука при настройке музыкальных инструментов и в пении.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http://k.img.com.ua/img/forall/a/3285/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357214"/>
            <a:ext cx="2095500" cy="20716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4305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Патент на изобретение телефона </a:t>
            </a:r>
            <a:r>
              <a:rPr lang="ru-RU" dirty="0" err="1" smtClean="0"/>
              <a:t>Александер</a:t>
            </a:r>
            <a:r>
              <a:rPr lang="ru-RU" dirty="0" smtClean="0"/>
              <a:t> Белл получил 7 марта 1876г. </a:t>
            </a:r>
          </a:p>
          <a:p>
            <a:r>
              <a:rPr lang="ru-RU" dirty="0" smtClean="0"/>
              <a:t>В 1877г. компания «Вестерн </a:t>
            </a:r>
            <a:r>
              <a:rPr lang="ru-RU" dirty="0" err="1" smtClean="0"/>
              <a:t>юнион</a:t>
            </a:r>
            <a:r>
              <a:rPr lang="ru-RU" dirty="0" smtClean="0"/>
              <a:t>» начала выпуск телефонов, без разрешения Белла. </a:t>
            </a:r>
          </a:p>
          <a:p>
            <a:r>
              <a:rPr lang="ru-RU" dirty="0" smtClean="0"/>
              <a:t>В конце 1879г. «Вестерн </a:t>
            </a:r>
            <a:r>
              <a:rPr lang="ru-RU" dirty="0" err="1" smtClean="0"/>
              <a:t>юнион</a:t>
            </a:r>
            <a:r>
              <a:rPr lang="ru-RU" dirty="0" smtClean="0"/>
              <a:t>» заключила соглашение с Беллом. Создана фирма «Белл компания».  На полученные деньги Белл основал в Вашингтоне Институт имени А.Вольты.</a:t>
            </a:r>
            <a:endParaRPr lang="ru-RU" dirty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3386160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i="1" dirty="0" smtClean="0"/>
              <a:t>Ответы на вопросы игры «Верно ли это?»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1.    +</a:t>
            </a:r>
            <a:br>
              <a:rPr lang="ru-RU" sz="2800" b="1" dirty="0" smtClean="0"/>
            </a:br>
            <a:r>
              <a:rPr lang="ru-RU" sz="2800" b="1" dirty="0" smtClean="0"/>
              <a:t>2.    +</a:t>
            </a:r>
            <a:br>
              <a:rPr lang="ru-RU" sz="2800" b="1" dirty="0" smtClean="0"/>
            </a:br>
            <a:r>
              <a:rPr lang="ru-RU" sz="2800" b="1" dirty="0" smtClean="0"/>
              <a:t>3.   —</a:t>
            </a:r>
            <a:br>
              <a:rPr lang="ru-RU" sz="2800" b="1" dirty="0" smtClean="0"/>
            </a:br>
            <a:r>
              <a:rPr lang="ru-RU" sz="2800" b="1" dirty="0" smtClean="0"/>
              <a:t>4.    +</a:t>
            </a:r>
            <a:br>
              <a:rPr lang="ru-RU" sz="2800" b="1" dirty="0" smtClean="0"/>
            </a:br>
            <a:r>
              <a:rPr lang="ru-RU" sz="2800" b="1" dirty="0" smtClean="0"/>
              <a:t>5.   —</a:t>
            </a:r>
            <a:br>
              <a:rPr lang="ru-RU" sz="2800" b="1" dirty="0" smtClean="0"/>
            </a:br>
            <a:r>
              <a:rPr lang="ru-RU" sz="2800" b="1" dirty="0" smtClean="0"/>
              <a:t>6.    +</a:t>
            </a:r>
            <a:br>
              <a:rPr lang="ru-RU" sz="2800" b="1" dirty="0" smtClean="0"/>
            </a:br>
            <a:r>
              <a:rPr lang="ru-RU" sz="2800" b="1" dirty="0" smtClean="0"/>
              <a:t>7.    —</a:t>
            </a:r>
            <a:br>
              <a:rPr lang="ru-RU" sz="2800" b="1" dirty="0" smtClean="0"/>
            </a:br>
            <a:r>
              <a:rPr lang="ru-RU" sz="2800" b="1" dirty="0" smtClean="0"/>
              <a:t>8.    +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757510"/>
          </a:xfrm>
        </p:spPr>
        <p:txBody>
          <a:bodyPr/>
          <a:lstStyle/>
          <a:p>
            <a:r>
              <a:rPr lang="ru-RU" b="1" i="1" u="sng" dirty="0" smtClean="0">
                <a:solidFill>
                  <a:schemeClr val="tx1"/>
                </a:solidFill>
              </a:rPr>
              <a:t>Нормы оценивания: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«5» – без ошибок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«4» – 1-2 ошибки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«3» – 3-4 ошибки</a:t>
            </a:r>
          </a:p>
          <a:p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762000" y="0"/>
            <a:ext cx="7772400" cy="1600200"/>
          </a:xfrm>
        </p:spPr>
        <p:txBody>
          <a:bodyPr/>
          <a:lstStyle/>
          <a:p>
            <a:r>
              <a:rPr lang="ru-RU" dirty="0"/>
              <a:t>Телескоп</a:t>
            </a: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0" y="1752600"/>
            <a:ext cx="6172200" cy="4724400"/>
          </a:xfrm>
        </p:spPr>
        <p:txBody>
          <a:bodyPr/>
          <a:lstStyle/>
          <a:p>
            <a:pPr algn="l"/>
            <a:r>
              <a:rPr lang="ru-RU" sz="2800" dirty="0"/>
              <a:t>Галилей </a:t>
            </a:r>
            <a:r>
              <a:rPr lang="ru-RU" sz="2800" dirty="0" smtClean="0"/>
              <a:t>сделал </a:t>
            </a:r>
            <a:r>
              <a:rPr lang="ru-RU" sz="2800" dirty="0"/>
              <a:t>свой первый</a:t>
            </a:r>
          </a:p>
          <a:p>
            <a:pPr algn="l"/>
            <a:r>
              <a:rPr lang="ru-RU" sz="2800" dirty="0"/>
              <a:t>телескоп таким </a:t>
            </a:r>
            <a:r>
              <a:rPr lang="ru-RU" sz="2800" dirty="0" smtClean="0"/>
              <a:t>образом, </a:t>
            </a:r>
            <a:r>
              <a:rPr lang="ru-RU" sz="2800" dirty="0"/>
              <a:t>что одна линза </a:t>
            </a:r>
            <a:r>
              <a:rPr lang="ru-RU" sz="2800" dirty="0" smtClean="0"/>
              <a:t>выпуклая </a:t>
            </a:r>
            <a:r>
              <a:rPr lang="ru-RU" sz="2800" dirty="0"/>
              <a:t>и одна </a:t>
            </a:r>
            <a:r>
              <a:rPr lang="ru-RU" sz="2800" dirty="0" smtClean="0"/>
              <a:t>вогнутая. </a:t>
            </a:r>
            <a:r>
              <a:rPr lang="ru-RU" sz="2800" dirty="0"/>
              <a:t>Потом Галилей начал шлифовать стёкла и </a:t>
            </a:r>
            <a:r>
              <a:rPr lang="ru-RU" sz="2800" dirty="0" smtClean="0"/>
              <a:t>экспериментировать </a:t>
            </a:r>
            <a:r>
              <a:rPr lang="ru-RU" sz="2800" dirty="0"/>
              <a:t>с </a:t>
            </a:r>
            <a:r>
              <a:rPr lang="ru-RU" sz="2800" smtClean="0"/>
              <a:t>ними.Но</a:t>
            </a:r>
            <a:r>
              <a:rPr lang="ru-RU" sz="2800" dirty="0"/>
              <a:t>, </a:t>
            </a:r>
            <a:r>
              <a:rPr lang="ru-RU" sz="2800" dirty="0" smtClean="0"/>
              <a:t>даже достигнув успехов в шлифовании, он получал лишь одно пригодное </a:t>
            </a:r>
            <a:r>
              <a:rPr lang="ru-RU" sz="2800" dirty="0"/>
              <a:t>стекло на шестьдесят негодных.</a:t>
            </a:r>
          </a:p>
        </p:txBody>
      </p:sp>
      <p:pic>
        <p:nvPicPr>
          <p:cNvPr id="4110" name="Picture 14" descr="Картинка 6 из 13093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28A0092B-C50C-407e-A947-70E740481C1C">
                <a14:useLocalDpi xmlns="" xmlns:a14="http://schemas.microsoft.com/office/drawing/2007/7/7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676400"/>
            <a:ext cx="3028950" cy="38100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rgbClr xmlns:mc="http://schemas.openxmlformats.org/markup-compatibility/2006" val="FFFFFF" mc:Ignorable=""/>
                </a:solidFill>
              </a14:hiddenFill>
            </a:ext>
            <a:ext uri="{53640926-AAD7-44d8-BBD7-CCE9431645EC}">
              <a14:shadowObscured xmlns="" xmlns:a14="http://schemas.microsoft.com/office/drawing/2007/7/7/main" val="1"/>
            </a:ext>
          </a:extLst>
        </p:spPr>
      </p:pic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5715000" y="5715000"/>
            <a:ext cx="2895600" cy="701675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Font typeface="Wingdings" pitchFamily="2" charset="2"/>
              <a:buNone/>
            </a:pPr>
            <a:r>
              <a:rPr lang="ru-RU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</a:t>
            </a:r>
            <a:r>
              <a:rPr lang="ru-RU" sz="40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Галилей</a:t>
            </a:r>
            <a:r>
              <a:rPr lang="ru-RU" sz="3200" dirty="0" smtClean="0">
                <a:solidFill>
                  <a:srgbClr val="FFFFFF"/>
                </a:solidFill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07/7/12/main" val="12517742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7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81000" y="228600"/>
            <a:ext cx="8510588" cy="1325563"/>
          </a:xfrm>
        </p:spPr>
        <p:txBody>
          <a:bodyPr/>
          <a:lstStyle/>
          <a:p>
            <a:r>
              <a:rPr lang="ru-RU" dirty="0"/>
              <a:t>Успех</a:t>
            </a:r>
          </a:p>
        </p:txBody>
      </p:sp>
      <p:sp>
        <p:nvSpPr>
          <p:cNvPr id="2048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4800" y="1295400"/>
            <a:ext cx="5946775" cy="5562600"/>
          </a:xfrm>
        </p:spPr>
        <p:txBody>
          <a:bodyPr/>
          <a:lstStyle/>
          <a:p>
            <a:r>
              <a:rPr lang="ru-RU" sz="2800" dirty="0"/>
              <a:t>Через месяц после первого</a:t>
            </a:r>
          </a:p>
          <a:p>
            <a:pPr>
              <a:buNone/>
            </a:pPr>
            <a:r>
              <a:rPr lang="ru-RU" sz="2800" dirty="0" smtClean="0"/>
              <a:t>    успеха </a:t>
            </a:r>
            <a:r>
              <a:rPr lang="ru-RU" sz="2800" dirty="0"/>
              <a:t>Галилей сделал подзорную трубу с десятикратным увеличением. Постоянно совершенствуя свою </a:t>
            </a:r>
            <a:r>
              <a:rPr lang="ru-RU" sz="2800" dirty="0" smtClean="0"/>
              <a:t>трубу и </a:t>
            </a:r>
            <a:r>
              <a:rPr lang="ru-RU" sz="2800" dirty="0"/>
              <a:t>улучшая её </a:t>
            </a:r>
            <a:r>
              <a:rPr lang="ru-RU" sz="2800" dirty="0" smtClean="0"/>
              <a:t>линзы, Галилей </a:t>
            </a:r>
            <a:r>
              <a:rPr lang="ru-RU" sz="2800" dirty="0"/>
              <a:t>добился 30- кратного </a:t>
            </a:r>
            <a:r>
              <a:rPr lang="ru-RU" sz="2800" dirty="0" smtClean="0"/>
              <a:t>увеличения. Теперь </a:t>
            </a:r>
            <a:r>
              <a:rPr lang="ru-RU" sz="2800" dirty="0"/>
              <a:t>стали возможны </a:t>
            </a:r>
            <a:r>
              <a:rPr lang="ru-RU" sz="2800" dirty="0" smtClean="0"/>
              <a:t>астрономические наблюдения</a:t>
            </a:r>
            <a:r>
              <a:rPr lang="ru-RU" sz="2800" dirty="0"/>
              <a:t>.</a:t>
            </a:r>
          </a:p>
        </p:txBody>
      </p:sp>
      <p:pic>
        <p:nvPicPr>
          <p:cNvPr id="20485" name="Picture 5" descr="Картинка 5 из 485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28A0092B-C50C-407e-A947-70E740481C1C">
                <a14:useLocalDpi xmlns="" xmlns:a14="http://schemas.microsoft.com/office/drawing/2007/7/7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447800"/>
            <a:ext cx="2895600" cy="49530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rgbClr xmlns:mc="http://schemas.openxmlformats.org/markup-compatibility/2006" val="FFFFFF" mc:Ignorable=""/>
                </a:solidFill>
              </a14:hiddenFill>
            </a:ext>
            <a:ext uri="{53640926-AAD7-44d8-BBD7-CCE9431645EC}">
              <a14:shadowObscured xmlns="" xmlns:a14="http://schemas.microsoft.com/office/drawing/2007/7/7/main" val="1"/>
            </a:ext>
          </a:extLst>
        </p:spPr>
      </p:pic>
    </p:spTree>
    <p:extLst>
      <p:ext uri="{BB962C8B-B14F-4D97-AF65-F5344CB8AC3E}">
        <p14:creationId xmlns="" xmlns:p14="http://schemas.microsoft.com/office/powerpoint/2007/7/12/main" val="23589069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Электролампочка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Её создал </a:t>
            </a:r>
            <a:r>
              <a:rPr lang="ru-RU" dirty="0"/>
              <a:t>Т</a:t>
            </a:r>
            <a:r>
              <a:rPr lang="ru-RU" dirty="0" smtClean="0"/>
              <a:t>омас Эдисон ( 1847 -1931)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28A0092B-C50C-407e-A947-70E740481C1C">
                <a14:useLocalDpi xmlns="" xmlns:a14="http://schemas.microsoft.com/office/drawing/2007/7/7/main" val="0"/>
              </a:ext>
            </a:extLst>
          </a:blip>
          <a:srcRect/>
          <a:stretch>
            <a:fillRect/>
          </a:stretch>
        </p:blipFill>
        <p:spPr bwMode="auto">
          <a:xfrm>
            <a:off x="2971801" y="2286000"/>
            <a:ext cx="2743200" cy="4131528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07/7/12/main" val="32527863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7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41000">
              <a:srgbClr val="9CB86E"/>
            </a:gs>
            <a:gs pos="74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85728"/>
            <a:ext cx="8229600" cy="1285884"/>
          </a:xfrm>
        </p:spPr>
        <p:txBody>
          <a:bodyPr/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Фонограф (от греч. «фоне» - «звук» и «графо» - «пишу»</a:t>
            </a:r>
            <a:br>
              <a:rPr lang="ru-RU" sz="3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6" name="Picture 6" descr="EdisonPhonograph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28A0092B-C50C-407e-A947-70E740481C1C">
                <a14:useLocalDpi xmlns="" xmlns:a14="http://schemas.microsoft.com/office/drawing/2007/7/7/main" val="0"/>
              </a:ext>
            </a:extLst>
          </a:blip>
          <a:srcRect/>
          <a:stretch>
            <a:fillRect/>
          </a:stretch>
        </p:blipFill>
        <p:spPr>
          <a:xfrm>
            <a:off x="2259013" y="1928802"/>
            <a:ext cx="4625975" cy="4714908"/>
          </a:xfrm>
          <a:extLst>
            <a:ext uri="{909E8E84-426E-40dd-AFC4-6F175D3DCCD1}">
              <a14:hiddenFill xmlns="" xmlns:a14="http://schemas.microsoft.com/office/drawing/2007/7/7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rgbClr xmlns:mc="http://schemas.openxmlformats.org/markup-compatibility/2006" val="808080" mc:Ignorable="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07/7/12/main" val="9012867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tx2">
                <a:lumMod val="20000"/>
                <a:lumOff val="80000"/>
              </a:schemeClr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-1035050"/>
            <a:ext cx="7772400" cy="1736725"/>
          </a:xfrm>
          <a:extLst>
            <a:ext uri="{53640926-AAD7-44d8-BBD7-CCE9431645EC}">
              <a14:shadowObscured xmlns="" xmlns:a14="http://schemas.microsoft.com/office/drawing/2007/7/7/main" val="1"/>
            </a:ext>
          </a:extLst>
        </p:spPr>
        <p:txBody>
          <a:bodyPr/>
          <a:lstStyle/>
          <a:p>
            <a:r>
              <a:rPr lang="ru-RU" sz="4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А.В.Левенгук</a:t>
            </a:r>
          </a:p>
        </p:txBody>
      </p:sp>
      <p:sp>
        <p:nvSpPr>
          <p:cNvPr id="440324" name="Rectangle 4"/>
          <p:cNvSpPr>
            <a:spLocks noChangeArrowheads="1"/>
          </p:cNvSpPr>
          <p:nvPr/>
        </p:nvSpPr>
        <p:spPr bwMode="auto">
          <a:xfrm>
            <a:off x="4284663" y="558800"/>
            <a:ext cx="4572000" cy="6001643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</a:rPr>
              <a:t>Антоний Ван Левенгук родился 24 октября 1623 года в голландском городе Делфте.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0000"/>
                </a:solidFill>
              </a:rPr>
              <a:t>Нидерландский натуралист, один из основоположников научной микроскопии. Изготовив линзы с 150-300-кратным увеличением, впервые наблюдал и зарисовал (публикации с 1673) ряд простейших, бактерии, эритроциты и их движение в капиллярах.</a:t>
            </a:r>
          </a:p>
        </p:txBody>
      </p:sp>
      <p:pic>
        <p:nvPicPr>
          <p:cNvPr id="4403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28A0092B-C50C-407e-A947-70E740481C1C">
                <a14:useLocalDpi xmlns="" xmlns:a14="http://schemas.microsoft.com/office/drawing/2007/7/7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9275"/>
            <a:ext cx="4211638" cy="575945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07/7/12/main" val="38870865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315913"/>
            <a:ext cx="8229600" cy="1143001"/>
          </a:xfrm>
        </p:spPr>
        <p:txBody>
          <a:bodyPr/>
          <a:lstStyle/>
          <a:p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Микроскоп</a:t>
            </a:r>
          </a:p>
        </p:txBody>
      </p:sp>
      <p:sp>
        <p:nvSpPr>
          <p:cNvPr id="445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43188" y="785794"/>
            <a:ext cx="6500812" cy="4221181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МИКРОСКОП – оптический 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прибор с одной или несколькими линзами для получения увеличенных изображений объектов, не видимых невооруженным глазом. Микроскопы бывают простые и сложные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</a:p>
          <a:p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Простой микроскоп – это одна система линз. Простым микроскопом можно считать обычную 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лупу. 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Сложный микроскоп (который часто называют просто микроскопом) представляет собой комбинацию двух простых.</a:t>
            </a:r>
          </a:p>
          <a:p>
            <a:pPr>
              <a:lnSpc>
                <a:spcPct val="80000"/>
              </a:lnSpc>
            </a:pPr>
            <a:endParaRPr lang="ru-RU" sz="24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80000"/>
              </a:lnSpc>
            </a:pPr>
            <a:endParaRPr lang="ru-RU" sz="18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4454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28A0092B-C50C-407e-A947-70E740481C1C">
                <a14:useLocalDpi xmlns="" xmlns:a14="http://schemas.microsoft.com/office/drawing/2007/7/7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713"/>
            <a:ext cx="2987675" cy="5400675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07/7/12/main" val="11531398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7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71810"/>
            <a:ext cx="8401080" cy="1500198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pPr marL="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Джеймс  Несмит  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(1808-1890)  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создал  в  1839г.  необычайно   мощный паровой  молот, совершивший  настоящий  переворот  в металлургическом  производстве.</a:t>
            </a:r>
          </a:p>
        </p:txBody>
      </p:sp>
      <p:pic>
        <p:nvPicPr>
          <p:cNvPr id="14338" name="Picture 2" descr="http://www.i-u.ru/biblio/archive/shuhardin_tehnika/images/08_clip_image0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0"/>
            <a:ext cx="4429156" cy="3000372"/>
          </a:xfrm>
          <a:prstGeom prst="rect">
            <a:avLst/>
          </a:prstGeom>
          <a:noFill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prst="slope"/>
          </a:sp3d>
        </p:spPr>
      </p:pic>
      <p:sp>
        <p:nvSpPr>
          <p:cNvPr id="5" name="TextBox 4"/>
          <p:cNvSpPr txBox="1"/>
          <p:nvPr/>
        </p:nvSpPr>
        <p:spPr>
          <a:xfrm>
            <a:off x="500034" y="4286257"/>
            <a:ext cx="842962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1841 г. паровой молот системы Несмита был построен во Франции и </a:t>
            </a:r>
            <a:r>
              <a:rPr lang="ru-RU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применён </a:t>
            </a:r>
            <a:r>
              <a:rPr lang="ru-RU" sz="2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заводах акционерного общества «Шнейдер и К°» в Крёзо 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625" y="5500688"/>
            <a:ext cx="842962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1842 г. Дж. Несмит создал паровой молот на своем заводе в Манчестере. С этих пор паровые молоты стали быстро внедряться на предприятиях многих стран мира.</a:t>
            </a:r>
          </a:p>
        </p:txBody>
      </p:sp>
    </p:spTree>
    <p:extLst>
      <p:ext uri="{BB962C8B-B14F-4D97-AF65-F5344CB8AC3E}">
        <p14:creationId xmlns="" xmlns:p14="http://schemas.microsoft.com/office/powerpoint/2007/7/12/main" val="15177736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813" y="2928934"/>
            <a:ext cx="7500937" cy="1000129"/>
          </a:xfrm>
        </p:spPr>
        <p:txBody>
          <a:bodyPr>
            <a:noAutofit/>
          </a:bodyPr>
          <a:lstStyle/>
          <a:p>
            <a:pPr algn="l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  </a:t>
            </a: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июля  1814 г. локомотив  английского  изобретателя  Джорджа  Стефенсона(1781-1848) вёз  по  узкоколейке   30 тонн   груза  в  8  вагонах со  скоростью 6,4 км  в  час.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14375" y="4386263"/>
            <a:ext cx="7858125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1823г.Стефенсон</a:t>
            </a:r>
            <a:r>
              <a:rPr lang="ru-RU" sz="2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основал  первый  паровозостроительный   завод.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4375" y="5143500"/>
            <a:ext cx="7643813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 1825г.  </a:t>
            </a:r>
            <a:r>
              <a:rPr lang="ru-RU" sz="2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начала  </a:t>
            </a:r>
            <a:r>
              <a:rPr lang="ru-RU" sz="2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действовать  первая  железная  дорога  от  Стоктана    до   </a:t>
            </a:r>
            <a:r>
              <a:rPr lang="ru-RU" sz="2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Дарлингтона, а   </a:t>
            </a:r>
            <a:r>
              <a:rPr lang="ru-RU" sz="2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1830г.  - железнодорожная  линия   общего   пользования  между  промышленными  центрами   Ливерпулем  и  Манчестером.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357166"/>
            <a:ext cx="3981445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07/7/12/main" val="10745673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7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-1371600" y="228600"/>
            <a:ext cx="7315200" cy="1325563"/>
          </a:xfrm>
        </p:spPr>
        <p:txBody>
          <a:bodyPr/>
          <a:lstStyle/>
          <a:p>
            <a:r>
              <a:rPr lang="ru-RU" dirty="0"/>
              <a:t>Воздушный шар</a:t>
            </a: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301625" y="1676400"/>
            <a:ext cx="4191000" cy="44227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dirty="0"/>
              <a:t>Воздушный шар построили и впервые запустили в небо братья Монгольфье – Жозер (1740 – 1810) и Жак (1745 – 1799).</a:t>
            </a:r>
            <a:r>
              <a:rPr lang="ru-RU" sz="2400" dirty="0"/>
              <a:t> </a:t>
            </a:r>
          </a:p>
          <a:p>
            <a:pPr>
              <a:lnSpc>
                <a:spcPct val="90000"/>
              </a:lnSpc>
            </a:pPr>
            <a:endParaRPr lang="ru-RU" sz="24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/>
              <a:t>Сначала братья решили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/>
              <a:t>н</a:t>
            </a:r>
            <a:r>
              <a:rPr lang="ru-RU" sz="2000" dirty="0" smtClean="0"/>
              <a:t>аполнять </a:t>
            </a:r>
            <a:r>
              <a:rPr lang="ru-RU" sz="2000" dirty="0"/>
              <a:t>шар водяным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/>
              <a:t>п</a:t>
            </a:r>
            <a:r>
              <a:rPr lang="ru-RU" sz="2000" dirty="0" smtClean="0"/>
              <a:t>аром</a:t>
            </a:r>
            <a:r>
              <a:rPr lang="ru-RU" sz="2000" dirty="0"/>
              <a:t>, но он оказался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/>
              <a:t>с</a:t>
            </a:r>
            <a:r>
              <a:rPr lang="ru-RU" sz="2000" dirty="0" smtClean="0"/>
              <a:t>лишком </a:t>
            </a:r>
            <a:r>
              <a:rPr lang="ru-RU" sz="2000" dirty="0"/>
              <a:t>тяжёлым. Тогда Монгольфье стали использовать дым, образующийся при горении шерсти и соломы. </a:t>
            </a:r>
          </a:p>
        </p:txBody>
      </p:sp>
      <p:pic>
        <p:nvPicPr>
          <p:cNvPr id="4101" name="Picture 5" descr="AIR3"/>
          <p:cNvPicPr>
            <a:picLocks noChangeAspect="1" noChangeArrowheads="1"/>
          </p:cNvPicPr>
          <p:nvPr/>
        </p:nvPicPr>
        <p:blipFill>
          <a:blip r:embed="rId3">
            <a:extLst>
              <a:ext uri="28A0092B-C50C-407e-A947-70E740481C1C">
                <a14:useLocalDpi xmlns="" xmlns:a14="http://schemas.microsoft.com/office/drawing/2007/7/7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524250"/>
            <a:ext cx="4419600" cy="333375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rgbClr xmlns:mc="http://schemas.openxmlformats.org/markup-compatibility/2006" val="FFFFFF" mc:Ignorable=""/>
                </a:solidFill>
              </a14:hiddenFill>
            </a:ext>
            <a:ext uri="{53640926-AAD7-44d8-BBD7-CCE9431645EC}">
              <a14:shadowObscured xmlns="" xmlns:a14="http://schemas.microsoft.com/office/drawing/2007/7/7/main" val="1"/>
            </a:ext>
          </a:extLst>
        </p:spPr>
      </p:pic>
      <p:pic>
        <p:nvPicPr>
          <p:cNvPr id="4103" name="Picture 7" descr="AIR2"/>
          <p:cNvPicPr>
            <a:picLocks noChangeAspect="1" noChangeArrowheads="1"/>
          </p:cNvPicPr>
          <p:nvPr/>
        </p:nvPicPr>
        <p:blipFill>
          <a:blip r:embed="rId4">
            <a:extLst>
              <a:ext uri="28A0092B-C50C-407e-A947-70E740481C1C">
                <a14:useLocalDpi xmlns="" xmlns:a14="http://schemas.microsoft.com/office/drawing/2007/7/7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0"/>
            <a:ext cx="3048000" cy="35052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rgbClr xmlns:mc="http://schemas.openxmlformats.org/markup-compatibility/2006" val="FFFFFF" mc:Ignorable=""/>
                </a:solidFill>
              </a14:hiddenFill>
            </a:ext>
            <a:ext uri="{53640926-AAD7-44d8-BBD7-CCE9431645EC}">
              <a14:shadowObscured xmlns="" xmlns:a14="http://schemas.microsoft.com/office/drawing/2007/7/7/main" val="1"/>
            </a:ext>
          </a:extLst>
        </p:spPr>
      </p:pic>
    </p:spTree>
    <p:extLst>
      <p:ext uri="{BB962C8B-B14F-4D97-AF65-F5344CB8AC3E}">
        <p14:creationId xmlns="" xmlns:p14="http://schemas.microsoft.com/office/powerpoint/2007/7/12/main" val="9651077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Rot="1" noChangeArrowheads="1"/>
          </p:cNvSpPr>
          <p:nvPr>
            <p:ph type="body" idx="1"/>
          </p:nvPr>
        </p:nvSpPr>
        <p:spPr>
          <a:xfrm>
            <a:off x="381000" y="609600"/>
            <a:ext cx="8540750" cy="4343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dirty="0"/>
              <a:t>Первый запуск произошёл 5 июня 1783 году</a:t>
            </a:r>
          </a:p>
          <a:p>
            <a:pPr>
              <a:lnSpc>
                <a:spcPct val="80000"/>
              </a:lnSpc>
              <a:buNone/>
            </a:pPr>
            <a:r>
              <a:rPr lang="ru-RU" sz="2400" dirty="0"/>
              <a:t>в </a:t>
            </a:r>
            <a:r>
              <a:rPr lang="ru-RU" sz="2400" dirty="0" smtClean="0"/>
              <a:t>присутствии </a:t>
            </a:r>
            <a:r>
              <a:rPr lang="ru-RU" sz="2400" dirty="0"/>
              <a:t>многочисленных зрителей. Шар </a:t>
            </a:r>
            <a:r>
              <a:rPr lang="ru-RU" sz="2400" dirty="0" smtClean="0"/>
              <a:t>(объёмом 600 м</a:t>
            </a:r>
            <a:r>
              <a:rPr lang="ru-RU" sz="2400" baseline="30000" dirty="0" smtClean="0"/>
              <a:t>3 </a:t>
            </a:r>
            <a:r>
              <a:rPr lang="ru-RU" sz="2400" dirty="0" smtClean="0"/>
              <a:t>) на высоту </a:t>
            </a:r>
            <a:r>
              <a:rPr lang="ru-RU" sz="2400" dirty="0"/>
              <a:t>2000м.</a:t>
            </a:r>
          </a:p>
          <a:p>
            <a:pPr>
              <a:lnSpc>
                <a:spcPct val="80000"/>
              </a:lnSpc>
            </a:pPr>
            <a:endParaRPr lang="ru-RU" sz="2400" dirty="0"/>
          </a:p>
          <a:p>
            <a:pPr>
              <a:lnSpc>
                <a:spcPct val="80000"/>
              </a:lnSpc>
            </a:pPr>
            <a:endParaRPr lang="ru-RU" sz="2400" dirty="0"/>
          </a:p>
          <a:p>
            <a:pPr>
              <a:lnSpc>
                <a:spcPct val="80000"/>
              </a:lnSpc>
            </a:pPr>
            <a:r>
              <a:rPr lang="ru-RU" sz="2400" dirty="0">
                <a:solidFill>
                  <a:srgbClr val="FF7C80"/>
                </a:solidFill>
              </a:rPr>
              <a:t>Современный шар:</a:t>
            </a:r>
          </a:p>
          <a:p>
            <a:pPr>
              <a:lnSpc>
                <a:spcPct val="80000"/>
              </a:lnSpc>
            </a:pPr>
            <a:endParaRPr lang="ru-RU" sz="2400" dirty="0">
              <a:solidFill>
                <a:srgbClr val="FF7C80"/>
              </a:solidFill>
            </a:endParaRPr>
          </a:p>
          <a:p>
            <a:pPr>
              <a:lnSpc>
                <a:spcPct val="80000"/>
              </a:lnSpc>
            </a:pPr>
            <a:endParaRPr lang="ru-RU" sz="2400" dirty="0"/>
          </a:p>
          <a:p>
            <a:pPr>
              <a:lnSpc>
                <a:spcPct val="80000"/>
              </a:lnSpc>
            </a:pPr>
            <a:endParaRPr lang="ru-RU" sz="24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/>
              <a:t> </a:t>
            </a:r>
          </a:p>
        </p:txBody>
      </p:sp>
      <p:pic>
        <p:nvPicPr>
          <p:cNvPr id="5127" name="Picture 7" descr="AIR4"/>
          <p:cNvPicPr>
            <a:picLocks noChangeAspect="1" noChangeArrowheads="1"/>
          </p:cNvPicPr>
          <p:nvPr/>
        </p:nvPicPr>
        <p:blipFill>
          <a:blip r:embed="rId3">
            <a:extLst>
              <a:ext uri="28A0092B-C50C-407e-A947-70E740481C1C">
                <a14:useLocalDpi xmlns="" xmlns:a14="http://schemas.microsoft.com/office/drawing/2007/7/7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752600"/>
            <a:ext cx="4057650" cy="46482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rgbClr xmlns:mc="http://schemas.openxmlformats.org/markup-compatibility/2006" val="FFFFFF" mc:Ignorable=""/>
                </a:solidFill>
              </a14:hiddenFill>
            </a:ext>
            <a:ext uri="{53640926-AAD7-44d8-BBD7-CCE9431645EC}">
              <a14:shadowObscured xmlns="" xmlns:a14="http://schemas.microsoft.com/office/drawing/2007/7/7/main" val="1"/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928934"/>
            <a:ext cx="3500462" cy="3500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07/7/12/main" val="20736039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7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Почему Новое время назвали новым?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Версии:</a:t>
            </a:r>
          </a:p>
          <a:p>
            <a:pPr lvl="0"/>
            <a:r>
              <a:rPr lang="ru-RU" b="1" i="1" dirty="0" smtClean="0"/>
              <a:t>права Анюта;</a:t>
            </a:r>
            <a:endParaRPr lang="ru-RU" dirty="0" smtClean="0"/>
          </a:p>
          <a:p>
            <a:pPr lvl="0"/>
            <a:r>
              <a:rPr lang="ru-RU" b="1" i="1" dirty="0" smtClean="0"/>
              <a:t>прав Илюша;</a:t>
            </a:r>
            <a:endParaRPr lang="ru-RU" dirty="0" smtClean="0"/>
          </a:p>
          <a:p>
            <a:pPr lvl="0"/>
            <a:r>
              <a:rPr lang="ru-RU" b="1" i="1" dirty="0" smtClean="0"/>
              <a:t>оба правы.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Результаты исследования: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/>
              <a:t>Новое время – эпоха великих технических достижений, которые используются человечеством и в настоящее время. </a:t>
            </a:r>
            <a:endParaRPr lang="ru-RU" sz="40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8000">
              <a:srgbClr val="000000"/>
            </a:gs>
            <a:gs pos="94000">
              <a:srgbClr val="000040"/>
            </a:gs>
            <a:gs pos="36000">
              <a:srgbClr val="400040"/>
            </a:gs>
            <a:gs pos="75000">
              <a:srgbClr val="8F0040"/>
            </a:gs>
            <a:gs pos="57000">
              <a:srgbClr val="F27300"/>
            </a:gs>
            <a:gs pos="100000">
              <a:srgbClr val="FFBF00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152480">
            <a:off x="-582975" y="-181709"/>
            <a:ext cx="9144000" cy="6858000"/>
          </a:xfrm>
        </p:spPr>
        <p:txBody>
          <a:bodyPr>
            <a:normAutofit/>
          </a:bodyPr>
          <a:lstStyle/>
          <a:p>
            <a:r>
              <a:rPr lang="ru-RU" sz="16600" u="sng" dirty="0" smtClean="0">
                <a:solidFill>
                  <a:srgbClr val="0070C0"/>
                </a:solidFill>
              </a:rPr>
              <a:t>К</a:t>
            </a:r>
            <a:r>
              <a:rPr lang="ru-RU" sz="16600" b="0" i="1" u="sng" dirty="0" smtClean="0">
                <a:solidFill>
                  <a:srgbClr val="C00000"/>
                </a:solidFill>
                <a:effectLst/>
              </a:rPr>
              <a:t>о</a:t>
            </a:r>
            <a:r>
              <a:rPr lang="ru-RU" sz="16600" dirty="0" smtClean="0">
                <a:solidFill>
                  <a:srgbClr val="7030A0"/>
                </a:solidFill>
              </a:rPr>
              <a:t>н</a:t>
            </a:r>
            <a:r>
              <a:rPr lang="ru-RU" sz="16600" i="1" dirty="0" smtClean="0">
                <a:solidFill>
                  <a:srgbClr val="92D050"/>
                </a:solidFill>
              </a:rPr>
              <a:t>е</a:t>
            </a:r>
            <a:r>
              <a:rPr lang="ru-RU" sz="16600" i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/>
              </a:rPr>
              <a:t>ц</a:t>
            </a:r>
            <a:r>
              <a:rPr lang="ru-RU" sz="16600" u="sng" dirty="0" smtClean="0">
                <a:solidFill>
                  <a:schemeClr val="bg2">
                    <a:lumMod val="60000"/>
                    <a:lumOff val="40000"/>
                  </a:schemeClr>
                </a:solidFill>
                <a:effectLst/>
              </a:rPr>
              <a:t>!</a:t>
            </a:r>
            <a:r>
              <a:rPr lang="ru-RU" sz="16600" i="1" u="sng" dirty="0" smtClean="0">
                <a:solidFill>
                  <a:schemeClr val="bg1">
                    <a:lumMod val="50000"/>
                  </a:schemeClr>
                </a:solidFill>
                <a:effectLst/>
              </a:rPr>
              <a:t>!</a:t>
            </a:r>
            <a:r>
              <a:rPr lang="ru-RU" sz="16600" b="0" i="1" dirty="0" smtClean="0"/>
              <a:t>!</a:t>
            </a:r>
            <a:endParaRPr lang="ru-RU" sz="16600" b="0" i="1" dirty="0"/>
          </a:p>
        </p:txBody>
      </p:sp>
    </p:spTree>
    <p:extLst>
      <p:ext uri="{BB962C8B-B14F-4D97-AF65-F5344CB8AC3E}">
        <p14:creationId xmlns="" xmlns:p14="http://schemas.microsoft.com/office/powerpoint/2007/7/12/main" val="23039970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Презентация (слайды №5-№31) подготовлена группой учащихся 4 «Б» класса МБОУ «Средняя общеобразовательная школа №2 с углублённым изучением английского языка» г.Сосновый Бор, Ленинградской области под руководством учителя начальных классов МБОУ «Средняя общеобразовательная школа №2 с углублённым изучением английского языка» г.Сосновый Бор, Ленинградской области Кузьмик С.В. (слайды №1-№4, </a:t>
            </a:r>
            <a:r>
              <a:rPr lang="ru-RU" smtClean="0"/>
              <a:t>№32-34) 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Использованы электронные ресурсы: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6286520"/>
          </a:xfrm>
        </p:spPr>
        <p:txBody>
          <a:bodyPr/>
          <a:lstStyle/>
          <a:p>
            <a:r>
              <a:rPr lang="ru-RU" sz="1200" dirty="0" smtClean="0"/>
              <a:t>Портрет Жозефа Нисефора Ньепса [Электронный ресурс]. – Режим доступа:</a:t>
            </a:r>
          </a:p>
          <a:p>
            <a:r>
              <a:rPr lang="ru-RU" sz="1200" u="sng" dirty="0" smtClean="0">
                <a:hlinkClick r:id="rId2"/>
              </a:rPr>
              <a:t>http://img0.liveinternet.ru/images/attach/c/1/56/137/56137805_Joseph_Nic_233phore_Ni_233pce.jpg</a:t>
            </a:r>
            <a:endParaRPr lang="ru-RU" sz="1200" dirty="0" smtClean="0"/>
          </a:p>
          <a:p>
            <a:r>
              <a:rPr lang="ru-RU" sz="1200" dirty="0" smtClean="0"/>
              <a:t>Фотопортрет Уильяма Генри Талбота [Электронный ресурс]. – Режим доступа:</a:t>
            </a:r>
          </a:p>
          <a:p>
            <a:r>
              <a:rPr lang="ru-RU" sz="1200" u="sng" dirty="0" smtClean="0">
                <a:hlinkClick r:id="rId3"/>
              </a:rPr>
              <a:t>http://dic.academic.ru/pictures/enc_colier/ph08856.jpg</a:t>
            </a:r>
            <a:endParaRPr lang="ru-RU" sz="1200" dirty="0" smtClean="0"/>
          </a:p>
          <a:p>
            <a:r>
              <a:rPr lang="ru-RU" sz="1200" dirty="0" smtClean="0"/>
              <a:t>Портрет Луи Жака Манде Дагера [Электронный ресурс]. – Режим доступа:</a:t>
            </a:r>
          </a:p>
          <a:p>
            <a:r>
              <a:rPr lang="ru-RU" sz="1200" u="sng" dirty="0" smtClean="0">
                <a:hlinkClick r:id="rId4"/>
              </a:rPr>
              <a:t>http://prophotos.ru/data/articles/0000/3102/13867/thumb_400.jpg</a:t>
            </a:r>
            <a:endParaRPr lang="ru-RU" sz="1200" dirty="0" smtClean="0"/>
          </a:p>
          <a:p>
            <a:r>
              <a:rPr lang="ru-RU" sz="1200" dirty="0" smtClean="0"/>
              <a:t>Первое колёсное паровое судно «Клермонт [Электронный ресурс]. – Режим доступа:</a:t>
            </a:r>
          </a:p>
          <a:p>
            <a:r>
              <a:rPr lang="ru-RU" sz="1200" u="sng" dirty="0" smtClean="0">
                <a:hlinkClick r:id="rId5"/>
              </a:rPr>
              <a:t>http://www.veneportaal.ee/mg/02/11021103.JPG</a:t>
            </a:r>
            <a:endParaRPr lang="ru-RU" sz="1200" dirty="0" smtClean="0"/>
          </a:p>
          <a:p>
            <a:r>
              <a:rPr lang="ru-RU" sz="1200" dirty="0" smtClean="0"/>
              <a:t>Первый самолёт [Электронный ресурс]. – Режим доступа:</a:t>
            </a:r>
          </a:p>
          <a:p>
            <a:r>
              <a:rPr lang="ru-RU" sz="1200" u="sng" dirty="0" smtClean="0">
                <a:hlinkClick r:id="rId6"/>
              </a:rPr>
              <a:t>http://www.aerospaceweb.org/question/history/top10/wright-flyer.jpg</a:t>
            </a:r>
            <a:endParaRPr lang="ru-RU" sz="1200" dirty="0" smtClean="0"/>
          </a:p>
          <a:p>
            <a:r>
              <a:rPr lang="ru-RU" sz="1200" dirty="0" smtClean="0"/>
              <a:t>Первый самолёт [Электронный ресурс]. – Режим доступа:</a:t>
            </a:r>
          </a:p>
          <a:p>
            <a:r>
              <a:rPr lang="ru-RU" sz="1200" u="sng" dirty="0" smtClean="0">
                <a:hlinkClick r:id="rId7"/>
              </a:rPr>
              <a:t>http://www.e-reading-lib.org/illustrations/82/82117-i010-001-244026306.jpg</a:t>
            </a:r>
            <a:endParaRPr lang="ru-RU" sz="1200" u="sng" dirty="0" smtClean="0"/>
          </a:p>
          <a:p>
            <a:r>
              <a:rPr lang="ru-RU" sz="1200" dirty="0" smtClean="0"/>
              <a:t>Первая машина в мире (1885 год, авторы Готлиб Даймлер, Карл Бенц) [Электронный ресурс]. – Режим доступа:</a:t>
            </a:r>
          </a:p>
          <a:p>
            <a:r>
              <a:rPr lang="ru-RU" sz="1200" u="sng" dirty="0" smtClean="0">
                <a:hlinkClick r:id="rId8"/>
              </a:rPr>
              <a:t>http://cache.zr.ru/wpfiles/uploads/2007/06/82625.jpg</a:t>
            </a:r>
            <a:endParaRPr lang="ru-RU" sz="1200" dirty="0" smtClean="0"/>
          </a:p>
          <a:p>
            <a:r>
              <a:rPr lang="ru-RU" sz="1200" dirty="0" smtClean="0"/>
              <a:t>Памятник первопечатнику Ивану Фёдорову [Электронный ресурс]. – Режим доступа:</a:t>
            </a:r>
          </a:p>
          <a:p>
            <a:r>
              <a:rPr lang="ru-RU" sz="1200" u="sng" dirty="0" smtClean="0">
                <a:hlinkClick r:id="rId9"/>
              </a:rPr>
              <a:t>http://static.vmurmanske.ru/serverdata/events_info/2084/imgFull.jpg</a:t>
            </a:r>
            <a:endParaRPr lang="ru-RU" sz="1200" dirty="0" smtClean="0"/>
          </a:p>
          <a:p>
            <a:r>
              <a:rPr lang="ru-RU" sz="1200" dirty="0" smtClean="0"/>
              <a:t>Печатный станок ИоганнаГутенберга [Электронный ресурс]. – Режим доступа:</a:t>
            </a:r>
          </a:p>
          <a:p>
            <a:r>
              <a:rPr lang="ru-RU" sz="1200" u="sng" dirty="0" smtClean="0">
                <a:hlinkClick r:id="rId10"/>
              </a:rPr>
              <a:t>http://www.bochkavpechatleniy.com/data/photo/42273/200px-printing_machine_of_johanes_gutenbrg1.jpg</a:t>
            </a:r>
            <a:endParaRPr lang="ru-RU" sz="1200" dirty="0" smtClean="0"/>
          </a:p>
          <a:p>
            <a:r>
              <a:rPr lang="ru-RU" sz="1200" dirty="0" smtClean="0"/>
              <a:t>Фотопортрет Морзе Самуэля Финли Бриза [Электронный ресурс]. – Режим доступа:</a:t>
            </a:r>
          </a:p>
          <a:p>
            <a:r>
              <a:rPr lang="ru-RU" sz="1200" u="sng" dirty="0" smtClean="0">
                <a:hlinkClick r:id="rId11"/>
              </a:rPr>
              <a:t>http://img-fotki.yandex.ru/get/5605/e675xa.9d/0_57da6_93f36995_XL</a:t>
            </a:r>
            <a:endParaRPr lang="ru-RU" sz="1200" dirty="0" smtClean="0"/>
          </a:p>
          <a:p>
            <a:r>
              <a:rPr lang="ru-RU" sz="1200" dirty="0" smtClean="0"/>
              <a:t>Азбука Морзе [Электронный ресурс]. – Режим доступа:</a:t>
            </a:r>
          </a:p>
          <a:p>
            <a:r>
              <a:rPr lang="ru-RU" sz="1200" u="sng" dirty="0" smtClean="0">
                <a:hlinkClick r:id="rId12"/>
              </a:rPr>
              <a:t>http://uploadimages.org.ua/uploads/posts/2011-02/1297172182_18dd8bcc5055c880a1984225677.jpg</a:t>
            </a:r>
            <a:endParaRPr lang="ru-RU" sz="1200" u="sng" dirty="0" smtClean="0"/>
          </a:p>
          <a:p>
            <a:r>
              <a:rPr lang="ru-RU" sz="1200" dirty="0" smtClean="0"/>
              <a:t>Телефон Александра Грэма Белла [Электронный ресурс]. – Режим доступа:</a:t>
            </a:r>
          </a:p>
          <a:p>
            <a:r>
              <a:rPr lang="ru-RU" sz="1200" u="sng" dirty="0" smtClean="0">
                <a:hlinkClick r:id="rId13"/>
              </a:rPr>
              <a:t>http://si.wsj.net/public/resources/images/PJ-AX490_PHONEs_G_20101013192523.jpg</a:t>
            </a:r>
            <a:endParaRPr lang="ru-RU" sz="1200" u="sng" dirty="0" smtClean="0"/>
          </a:p>
          <a:p>
            <a:r>
              <a:rPr lang="ru-RU" sz="1200" dirty="0" smtClean="0"/>
              <a:t>Фотопортрет Александра Грэма Белла [Электронный ресурс]. – Режим доступа:</a:t>
            </a:r>
          </a:p>
          <a:p>
            <a:r>
              <a:rPr lang="ru-RU" sz="1200" u="sng" dirty="0" smtClean="0">
                <a:hlinkClick r:id="rId14"/>
              </a:rPr>
              <a:t>http://data2.collectionscanada.gc.ca/ap/c/c008355.jpg</a:t>
            </a:r>
            <a:endParaRPr lang="ru-RU" sz="1200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4294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Использованы электронные ресурсы: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22931"/>
          </a:xfrm>
        </p:spPr>
        <p:txBody>
          <a:bodyPr/>
          <a:lstStyle/>
          <a:p>
            <a:r>
              <a:rPr lang="ru-RU" sz="1200" dirty="0" smtClean="0"/>
              <a:t>Портрет Галилея [Электронный ресурс]. – Режим доступа:</a:t>
            </a:r>
          </a:p>
          <a:p>
            <a:r>
              <a:rPr lang="ru-RU" sz="1200" u="sng" dirty="0" smtClean="0">
                <a:hlinkClick r:id="rId2"/>
              </a:rPr>
              <a:t>http://upload.wikimedia.org/wikipedia/commons/c/cc/Galileo.arp.300pix.jpg</a:t>
            </a:r>
            <a:endParaRPr lang="ru-RU" sz="1200" dirty="0" smtClean="0"/>
          </a:p>
          <a:p>
            <a:r>
              <a:rPr lang="ru-RU" sz="1200" dirty="0" smtClean="0"/>
              <a:t>Подзорная труба Галилея [Электронный ресурс]. – Режим доступа:</a:t>
            </a:r>
          </a:p>
          <a:p>
            <a:r>
              <a:rPr lang="ru-RU" sz="1200" u="sng" dirty="0" smtClean="0">
                <a:hlinkClick r:id="rId3"/>
              </a:rPr>
              <a:t>http://readmas.ru/wp-content/filesall/teleskop-400x610.jpg</a:t>
            </a:r>
            <a:endParaRPr lang="ru-RU" sz="1200" dirty="0" smtClean="0"/>
          </a:p>
          <a:p>
            <a:r>
              <a:rPr lang="ru-RU" sz="1200" dirty="0" smtClean="0"/>
              <a:t>Фотопортрет Томаса Эдисона [Электронный ресурс]. – Режим доступа:</a:t>
            </a:r>
          </a:p>
          <a:p>
            <a:r>
              <a:rPr lang="ru-RU" sz="1200" u="sng" dirty="0" smtClean="0">
                <a:hlinkClick r:id="rId4"/>
              </a:rPr>
              <a:t>http://blogs-images.forbes.com/glennllopis/files/2011/03/300px-Thomas_Alva_Edison_k.jpg</a:t>
            </a:r>
            <a:endParaRPr lang="ru-RU" sz="1200" dirty="0" smtClean="0"/>
          </a:p>
          <a:p>
            <a:r>
              <a:rPr lang="ru-RU" sz="1200" dirty="0" smtClean="0"/>
              <a:t>Фонограф Эдисона [Электронный ресурс]. – Режим доступа:</a:t>
            </a:r>
          </a:p>
          <a:p>
            <a:r>
              <a:rPr lang="ru-RU" sz="1200" u="sng" dirty="0" smtClean="0">
                <a:hlinkClick r:id="rId5"/>
              </a:rPr>
              <a:t>http://abel.hive.no/trumpet/arban/edison/Edison_Phonograph.jpg</a:t>
            </a:r>
            <a:endParaRPr lang="ru-RU" sz="1200" dirty="0" smtClean="0"/>
          </a:p>
          <a:p>
            <a:r>
              <a:rPr lang="ru-RU" sz="1200" dirty="0" smtClean="0"/>
              <a:t>Портрет А.В.Левенгука [Электронный ресурс]. – Режим доступа:</a:t>
            </a:r>
          </a:p>
          <a:p>
            <a:r>
              <a:rPr lang="ru-RU" sz="1200" u="sng" dirty="0" smtClean="0">
                <a:hlinkClick r:id="rId6"/>
              </a:rPr>
              <a:t>http://vanin.21306s09.edusite.ru/images/p12_levenguk.jpg</a:t>
            </a:r>
            <a:endParaRPr lang="ru-RU" sz="1200" dirty="0" smtClean="0"/>
          </a:p>
          <a:p>
            <a:r>
              <a:rPr lang="ru-RU" sz="1200" dirty="0" smtClean="0"/>
              <a:t>Микроскоп А.В.Левенгука [Электронный ресурс]. – Режим доступа:</a:t>
            </a:r>
          </a:p>
          <a:p>
            <a:r>
              <a:rPr lang="ru-RU" sz="1200" u="sng" dirty="0" smtClean="0">
                <a:hlinkClick r:id="rId7"/>
              </a:rPr>
              <a:t>http://dic.academic.ru/pictures/wiki/files/67/Compound_Microscope_1876.JPG</a:t>
            </a:r>
            <a:endParaRPr lang="ru-RU" sz="1200" dirty="0" smtClean="0"/>
          </a:p>
          <a:p>
            <a:r>
              <a:rPr lang="ru-RU" sz="1200" dirty="0" smtClean="0"/>
              <a:t>Паровой молот системы Несмита [Электронный ресурс]. – Режим доступа:</a:t>
            </a:r>
          </a:p>
          <a:p>
            <a:r>
              <a:rPr lang="ru-RU" sz="1200" u="sng" dirty="0" smtClean="0">
                <a:hlinkClick r:id="rId8"/>
              </a:rPr>
              <a:t>http://sbiblio.com/biblio/archive/shuhardin_tehnika/images/08_clip_image014.jpg</a:t>
            </a:r>
            <a:endParaRPr lang="ru-RU" sz="1200" dirty="0" smtClean="0"/>
          </a:p>
          <a:p>
            <a:r>
              <a:rPr lang="ru-RU" sz="1200" dirty="0" smtClean="0"/>
              <a:t>Первый паровой локомотив  английского  изобретателя  Джорджа  Стефенсона [Электронный ресурс]. – Режим доступа:</a:t>
            </a:r>
          </a:p>
          <a:p>
            <a:r>
              <a:rPr lang="ru-RU" sz="1200" u="sng" dirty="0" smtClean="0">
                <a:hlinkClick r:id="rId9"/>
              </a:rPr>
              <a:t>http://bse.sci-lib.com/pictures/17/01/255211951.jpg</a:t>
            </a:r>
            <a:endParaRPr lang="ru-RU" sz="1200" dirty="0" smtClean="0"/>
          </a:p>
          <a:p>
            <a:r>
              <a:rPr lang="ru-RU" sz="1200" dirty="0" smtClean="0"/>
              <a:t>Портрет братьев Монгольфье [Электронный ресурс]. – Режим доступа:</a:t>
            </a:r>
          </a:p>
          <a:p>
            <a:r>
              <a:rPr lang="ru-RU" sz="1200" u="sng" dirty="0" smtClean="0">
                <a:hlinkClick r:id="rId10"/>
              </a:rPr>
              <a:t>http://webdiscover.ru/uploads/comments/x_1311601690.jpg</a:t>
            </a:r>
            <a:endParaRPr lang="ru-RU" sz="1200" dirty="0" smtClean="0"/>
          </a:p>
          <a:p>
            <a:r>
              <a:rPr lang="ru-RU" sz="1200" dirty="0" smtClean="0"/>
              <a:t>Воздушный шар братьев Монгольфье [Электронный ресурс]. – Режим доступа:</a:t>
            </a:r>
          </a:p>
          <a:p>
            <a:r>
              <a:rPr lang="ru-RU" sz="1200" u="sng" dirty="0" smtClean="0">
                <a:hlinkClick r:id="rId11"/>
              </a:rPr>
              <a:t>http://s46.radikal.ru/i112/1104/f9/f1c0f4745b10.jpg</a:t>
            </a:r>
            <a:endParaRPr lang="ru-RU" sz="1200" dirty="0" smtClean="0"/>
          </a:p>
          <a:p>
            <a:r>
              <a:rPr lang="ru-RU" sz="1200" dirty="0" smtClean="0"/>
              <a:t>Первый запуск пилотируемого воздушного шара [Электронный ресурс]. – Режим доступа:</a:t>
            </a:r>
          </a:p>
          <a:p>
            <a:r>
              <a:rPr lang="ru-RU" sz="1200" u="sng" dirty="0" smtClean="0">
                <a:hlinkClick r:id="rId12"/>
              </a:rPr>
              <a:t>http://www.hemi.nsu.ru/paris1783.jpg</a:t>
            </a:r>
            <a:endParaRPr lang="ru-RU" sz="1200" dirty="0" smtClean="0"/>
          </a:p>
          <a:p>
            <a:r>
              <a:rPr lang="ru-RU" sz="1200" dirty="0" smtClean="0"/>
              <a:t>Современный воздушный шар [Электронный ресурс]. – Режим доступа:</a:t>
            </a:r>
          </a:p>
          <a:p>
            <a:r>
              <a:rPr lang="ru-RU" sz="1200" u="sng" dirty="0" smtClean="0">
                <a:hlinkClick r:id="rId13"/>
              </a:rPr>
              <a:t>http://dream-wall.ru/upload/dreams/Vozdushnyiy_shar.jpg</a:t>
            </a:r>
            <a:endParaRPr lang="ru-RU" sz="12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Технические достижения эпохи Нового времени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изобретения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Автор изобретения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Назначение изобретения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7.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8.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9.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10.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1295400"/>
            <a:ext cx="7924800" cy="1676400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29FF"/>
                </a:solidFill>
              </a:rPr>
              <a:t>Исследовательская работа на тему «Технические достижения эпохи  Нового времени»</a:t>
            </a:r>
            <a:endParaRPr lang="ru-RU" dirty="0">
              <a:solidFill>
                <a:srgbClr val="FF29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886200"/>
            <a:ext cx="6858000" cy="18288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FF00"/>
                </a:solidFill>
              </a:rPr>
              <a:t>Горюнова А., Чупов Д., Медведев И., Габулов Р., Шпартенко С., Сердюков Н.,</a:t>
            </a:r>
          </a:p>
          <a:p>
            <a:r>
              <a:rPr lang="ru-RU" dirty="0" smtClean="0">
                <a:solidFill>
                  <a:srgbClr val="00FF00"/>
                </a:solidFill>
              </a:rPr>
              <a:t>Макарова В., </a:t>
            </a:r>
            <a:r>
              <a:rPr lang="ru-RU" sz="3000" dirty="0">
                <a:solidFill>
                  <a:srgbClr val="00FF00"/>
                </a:solidFill>
              </a:rPr>
              <a:t>Зелюк Д</a:t>
            </a:r>
            <a:r>
              <a:rPr lang="ru-RU" dirty="0" smtClean="0">
                <a:solidFill>
                  <a:srgbClr val="00FF00"/>
                </a:solidFill>
              </a:rPr>
              <a:t>., Караваева Н., </a:t>
            </a:r>
          </a:p>
          <a:p>
            <a:r>
              <a:rPr lang="ru-RU" dirty="0" smtClean="0">
                <a:solidFill>
                  <a:srgbClr val="00FF00"/>
                </a:solidFill>
              </a:rPr>
              <a:t>Новикова М., Богданова Д., Масакова А.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-152400" y="0"/>
            <a:ext cx="9448800" cy="615553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pPr algn="ctr"/>
            <a:r>
              <a:rPr lang="ru-RU" sz="1700" dirty="0" smtClean="0">
                <a:solidFill>
                  <a:srgbClr val="00FFFF"/>
                </a:solidFill>
              </a:rPr>
              <a:t>Муниципальное общеобразовательное учреждение «Средняя общеобразовательная школа №2       с углублённым изучением английского языка» г. Сосновый Бор</a:t>
            </a:r>
            <a:endParaRPr lang="ru-RU" sz="1700" dirty="0">
              <a:solidFill>
                <a:srgbClr val="00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9667783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i="1" dirty="0" smtClean="0"/>
              <a:t>Цель работы</a:t>
            </a:r>
            <a:r>
              <a:rPr lang="ru-RU" i="1" dirty="0" smtClean="0"/>
              <a:t>:</a:t>
            </a:r>
            <a:r>
              <a:rPr lang="ru-RU" sz="2800" i="1" dirty="0" smtClean="0"/>
              <a:t> </a:t>
            </a:r>
            <a:r>
              <a:rPr lang="ru-RU" sz="2700" dirty="0" smtClean="0"/>
              <a:t>Изучение технических достижений  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                                             эпохи Нового времени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Задачи работы:</a:t>
            </a:r>
          </a:p>
          <a:p>
            <a:r>
              <a:rPr lang="ru-RU" dirty="0" smtClean="0"/>
              <a:t>Изучить технические достижения эпохи.</a:t>
            </a:r>
          </a:p>
          <a:p>
            <a:r>
              <a:rPr lang="ru-RU" dirty="0" smtClean="0"/>
              <a:t>Установить, кто является авторами этих изобретений.</a:t>
            </a:r>
          </a:p>
          <a:p>
            <a:r>
              <a:rPr lang="ru-RU" dirty="0" smtClean="0"/>
              <a:t>Выявить, какую пользу принесло изобретение человечеству.</a:t>
            </a:r>
          </a:p>
          <a:p>
            <a:r>
              <a:rPr lang="ru-RU" dirty="0" smtClean="0"/>
              <a:t>Сформировать представление об этих изобретениях  у ребят класса на уроке.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5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0"/>
            <a:ext cx="7772400" cy="1470025"/>
          </a:xfrm>
        </p:spPr>
        <p:txBody>
          <a:bodyPr/>
          <a:lstStyle/>
          <a:p>
            <a:r>
              <a:rPr lang="ru-RU" dirty="0"/>
              <a:t>Ф</a:t>
            </a:r>
            <a:r>
              <a:rPr lang="ru-RU" dirty="0" smtClean="0"/>
              <a:t>отография</a:t>
            </a:r>
            <a:endParaRPr lang="ru-RU" dirty="0"/>
          </a:p>
        </p:txBody>
      </p:sp>
      <p:pic>
        <p:nvPicPr>
          <p:cNvPr id="1026" name="Picture 2" descr="I:\Пезентации Новое время\lui-dager[1].png"/>
          <p:cNvPicPr>
            <a:picLocks noChangeAspect="1" noChangeArrowheads="1"/>
          </p:cNvPicPr>
          <p:nvPr/>
        </p:nvPicPr>
        <p:blipFill>
          <a:blip r:embed="rId3">
            <a:extLst>
              <a:ext uri="28A0092B-C50C-407e-A947-70E740481C1C">
                <a14:useLocalDpi xmlns="" xmlns:a14="http://schemas.microsoft.com/office/drawing/2007/7/7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0"/>
            <a:ext cx="2819400" cy="31242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1027" name="Picture 3" descr="I:\Пезентации Новое время\82722[1].jpg"/>
          <p:cNvPicPr>
            <a:picLocks noChangeAspect="1" noChangeArrowheads="1"/>
          </p:cNvPicPr>
          <p:nvPr/>
        </p:nvPicPr>
        <p:blipFill>
          <a:blip r:embed="rId4">
            <a:extLst>
              <a:ext uri="28A0092B-C50C-407e-A947-70E740481C1C">
                <a14:useLocalDpi xmlns="" xmlns:a14="http://schemas.microsoft.com/office/drawing/2007/7/7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095037"/>
            <a:ext cx="3048000" cy="3762963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1028" name="Picture 4" descr="I:\Пезентации Новое время\2698ru[1].jpg"/>
          <p:cNvPicPr>
            <a:picLocks noChangeAspect="1" noChangeArrowheads="1"/>
          </p:cNvPicPr>
          <p:nvPr/>
        </p:nvPicPr>
        <p:blipFill>
          <a:blip r:embed="rId5">
            <a:extLst>
              <a:ext uri="28A0092B-C50C-407e-A947-70E740481C1C">
                <a14:useLocalDpi xmlns="" xmlns:a14="http://schemas.microsoft.com/office/drawing/2007/7/7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72865" cy="31242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4" name="Стрелка вниз 3"/>
          <p:cNvSpPr/>
          <p:nvPr/>
        </p:nvSpPr>
        <p:spPr>
          <a:xfrm>
            <a:off x="4038600" y="2438400"/>
            <a:ext cx="6858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743200" y="1219200"/>
            <a:ext cx="3352800" cy="1219200"/>
          </a:xfrm>
        </p:spPr>
        <p:txBody>
          <a:bodyPr/>
          <a:lstStyle/>
          <a:p>
            <a:r>
              <a:rPr lang="ru-RU" dirty="0" smtClean="0"/>
              <a:t>Уильям Генри Талбот</a:t>
            </a:r>
            <a:endParaRPr lang="ru-RU" dirty="0"/>
          </a:p>
        </p:txBody>
      </p:sp>
      <p:sp>
        <p:nvSpPr>
          <p:cNvPr id="6" name="Стрелка вверх 5"/>
          <p:cNvSpPr/>
          <p:nvPr/>
        </p:nvSpPr>
        <p:spPr>
          <a:xfrm>
            <a:off x="609600" y="3200400"/>
            <a:ext cx="1219200" cy="990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28A0092B-C50C-407e-A947-70E740481C1C">
                <a14:useLocalDpi xmlns="" xmlns:a14="http://schemas.microsoft.com/office/drawing/2007/7/7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124200"/>
            <a:ext cx="1333500" cy="106680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07/7/7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07/7/7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07/7/7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81000" y="4572000"/>
            <a:ext cx="2133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>
                    <a:lumMod val="50000"/>
                  </a:schemeClr>
                </a:solidFill>
              </a:rPr>
              <a:t>Жозеф Нисефор Ньепс</a:t>
            </a:r>
            <a:endParaRPr lang="ru-RU" sz="3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05600" y="4495800"/>
            <a:ext cx="2057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>
                    <a:lumMod val="50000"/>
                  </a:schemeClr>
                </a:solidFill>
              </a:rPr>
              <a:t>Луи Жак Манде Дагер</a:t>
            </a:r>
            <a:endParaRPr lang="ru-RU" sz="2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07/7/12/main" val="39567442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07/7/12/main" Requires="p14">
      <p:transition spd="slow" p14:dur="17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429420"/>
          </a:xfrm>
        </p:spPr>
        <p:txBody>
          <a:bodyPr>
            <a:normAutofit/>
          </a:bodyPr>
          <a:lstStyle/>
          <a:p>
            <a:r>
              <a:rPr lang="ru-RU" dirty="0" smtClean="0"/>
              <a:t>После создания американским изобретателем Робертом Фултоном первого колёсного парового судна «</a:t>
            </a:r>
            <a:r>
              <a:rPr lang="ru-RU" dirty="0" err="1" smtClean="0"/>
              <a:t>Клермонт</a:t>
            </a:r>
            <a:r>
              <a:rPr lang="ru-RU" dirty="0" smtClean="0"/>
              <a:t>» (1807) паруса стали вытеснять паровой машиной. При многих недостатках пароходы обладали существенным преимуществом: скорость их движения не зависела от направления и силы ветра. Медленно, но верно пароходы вытесняли парусники. По объёму грузоперевозок парусники уступили первенство пароходам в начале 90-х гг. Х</a:t>
            </a:r>
            <a:r>
              <a:rPr lang="en-US" dirty="0" smtClean="0"/>
              <a:t>I</a:t>
            </a:r>
            <a:r>
              <a:rPr lang="ru-RU" dirty="0" smtClean="0"/>
              <a:t>Х в.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4F4F4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_Апекс">
  <a:themeElements>
    <a:clrScheme name="Поток">
      <a:dk1>
        <a:sysClr val="windowText" lastClr="000000"/>
      </a:dk1>
      <a:lt1>
        <a:sysClr val="window" lastClr="F4F4F4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Равновесие">
  <a:themeElements>
    <a:clrScheme name="Равновесие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Равновесие">
  <a:themeElements>
    <a:clrScheme name="Равновесие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outs:outSpaceData xmlns:outs="http://schemas.microsoft.com/office/2009/outspace/metadata">
  <outs:relatedDates>
    <outs:relatedDate>
      <outs:type>3</outs:type>
      <outs:displayName>Изменен</outs:displayName>
      <outs:dateTime>2010-04-01T15:01:59Z</outs:dateTime>
      <outs:isPinned>true</outs:isPinned>
    </outs:relatedDate>
    <outs:relatedDate>
      <outs:type>2</outs:type>
      <outs:displayName>Создан</outs:displayName>
      <outs:dateTime>2006-08-16T00:00:00Z</outs:dateTime>
      <outs:isPinned>true</outs:isPinned>
    </outs:relatedDate>
    <outs:relatedDate>
      <outs:type>4</outs:type>
      <outs:displayName>Напечатан</outs:displayName>
      <outs:dateTime/>
      <outs:isPinned>true</outs:isPinned>
    </outs:relatedDate>
  </outs:relatedDates>
  <outs:relatedDocuments>
    <outs:relatedDocument>
      <outs:type>2</outs:type>
      <outs:displayName>Другие документы в текущей папке</outs:displayName>
      <outs:uri/>
      <outs:isPinned>true</outs:isPinned>
    </outs:relatedDocument>
  </outs:relatedDocuments>
  <outs:relatedPeople>
    <outs:relatedPeopleItem>
      <outs:category>Author</outs:category>
      <outs:people/>
      <outs:source>0</outs:source>
      <outs:isPinned>true</outs:isPinned>
    </outs:relatedPeopleItem>
    <outs:relatedPeopleItem>
      <outs:category>Last modified by</outs:category>
      <outs:people>
        <outs:relatedPerson>
          <outs:displayName>ы</outs:displayName>
          <outs:accountName/>
        </outs:relatedPerson>
      </outs:people>
      <outs:source>0</outs:source>
      <outs:isPinned>true</outs:isPinned>
    </outs:relatedPeopleItem>
    <outs:relatedPeopleItem>
      <outs:category>Manager</outs:category>
      <outs:people/>
      <outs:source>0</outs:source>
      <outs:isPinned>false</outs:isPinned>
    </outs:relatedPeopleItem>
  </outs:relatedPeople>
  <propertyMetadataList xmlns="http://schemas.microsoft.com/office/2009/outspace/metadata">
    <propertyMetadata>
      <type>0</type>
      <propertyId>2228224</propertyId>
      <propertyName/>
      <isPinned>true</isPinned>
    </propertyMetadata>
    <propertyMetadata>
      <type>0</type>
      <propertyId>1114115</propertyId>
      <propertyName/>
      <isPinned>true</isPinned>
    </propertyMetadata>
    <propertyMetadata>
      <type>0</type>
      <propertyId>1114117</propertyId>
      <propertyName/>
      <isPinned>true</isPinned>
    </propertyMetadata>
    <propertyMetadata>
      <type>0</type>
      <propertyId>589825</propertyId>
      <propertyName/>
      <isPinned>false</isPinned>
    </propertyMetadata>
    <propertyMetadata>
      <type>0</type>
      <propertyId>1114116</propertyId>
      <propertyName/>
      <isPinned>false</isPinned>
    </propertyMetadata>
    <propertyMetadata>
      <type>0</type>
      <propertyId>14</propertyId>
      <propertyName/>
      <isPinned>true</isPinned>
    </propertyMetadata>
    <propertyMetadata>
      <type>0</type>
      <propertyId>8</propertyId>
      <propertyName/>
      <isPinned>true</isPinned>
    </propertyMetadata>
    <propertyMetadata>
      <type>0</type>
      <propertyId>6</propertyId>
      <propertyName/>
      <isPinned>false</isPinned>
    </propertyMetadata>
    <propertyMetadata>
      <type>0</type>
      <propertyId>1114118</propertyId>
      <propertyName/>
      <isPinned>false</isPinned>
    </propertyMetadata>
    <propertyMetadata>
      <type>0</type>
      <propertyId>1179649</propertyId>
      <propertyName/>
      <isPinned>false</isPinned>
    </propertyMetadata>
    <propertyMetadata>
      <type>0</type>
      <propertyId>655365</propertyId>
      <propertyName/>
      <isPinned>false</isPinned>
    </propertyMetadata>
    <propertyMetadata>
      <type>0</type>
      <propertyId>1</propertyId>
      <propertyName/>
      <isPinned>false</isPinned>
    </propertyMetadata>
    <propertyMetadata>
      <type>0</type>
      <propertyId>0</propertyId>
      <propertyName/>
      <isPinned>true</isPinned>
    </propertyMetadata>
    <propertyMetadata>
      <type>0</type>
      <propertyId>13</propertyId>
      <propertyName/>
      <isPinned>false</isPinned>
    </propertyMetadata>
    <propertyMetadata>
      <type>0</type>
      <propertyId>1179653</propertyId>
      <propertyName/>
      <isPinned>false</isPinned>
    </propertyMetadata>
    <propertyMetadata>
      <type>0</type>
      <propertyId>22</propertyId>
      <propertyName/>
      <isPinned>false</isPinned>
    </propertyMetadata>
  </propertyMetadataList>
  <outs:corruptMetadataWasLost/>
</outs:outSpaceData>
</file>

<file path=customXml/itemProps1.xml><?xml version="1.0" encoding="utf-8"?>
<ds:datastoreItem xmlns:ds="http://schemas.openxmlformats.org/officeDocument/2006/customXml" ds:itemID="{E954A0B9-10D8-42C7-9186-C049DAE59275}">
  <ds:schemaRefs>
    <ds:schemaRef ds:uri="http://schemas.microsoft.com/office/2009/outspace/metadat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1510</Words>
  <Application>Microsoft Office PowerPoint</Application>
  <PresentationFormat>Экран (4:3)</PresentationFormat>
  <Paragraphs>199</Paragraphs>
  <Slides>34</Slides>
  <Notes>29</Notes>
  <HiddenSlides>0</HiddenSlides>
  <MMClips>0</MMClips>
  <ScaleCrop>false</ScaleCrop>
  <HeadingPairs>
    <vt:vector size="4" baseType="variant">
      <vt:variant>
        <vt:lpstr>Тема</vt:lpstr>
      </vt:variant>
      <vt:variant>
        <vt:i4>14</vt:i4>
      </vt:variant>
      <vt:variant>
        <vt:lpstr>Заголовки слайдов</vt:lpstr>
      </vt:variant>
      <vt:variant>
        <vt:i4>34</vt:i4>
      </vt:variant>
    </vt:vector>
  </HeadingPairs>
  <TitlesOfParts>
    <vt:vector size="48" baseType="lpstr">
      <vt:lpstr>Office Theme</vt:lpstr>
      <vt:lpstr>1_Оформление по умолчанию</vt:lpstr>
      <vt:lpstr>2_Оформление по умолчанию</vt:lpstr>
      <vt:lpstr>1_Глобус</vt:lpstr>
      <vt:lpstr>Облака</vt:lpstr>
      <vt:lpstr>3_Оформление по умолчанию</vt:lpstr>
      <vt:lpstr>Равновесие</vt:lpstr>
      <vt:lpstr>1_Равновесие</vt:lpstr>
      <vt:lpstr>1_Облака</vt:lpstr>
      <vt:lpstr>Апекс</vt:lpstr>
      <vt:lpstr>1_Апекс</vt:lpstr>
      <vt:lpstr>Тема Office</vt:lpstr>
      <vt:lpstr>Глобус</vt:lpstr>
      <vt:lpstr>1_Тема Office</vt:lpstr>
      <vt:lpstr>Урок окружающего мира </vt:lpstr>
      <vt:lpstr>Ответы на вопросы игры «Верно ли это?» 1.    + 2.    + 3.   — 4.    + 5.   — 6.    + 7.    — 8.    +</vt:lpstr>
      <vt:lpstr>Почему Новое время назвали новым?</vt:lpstr>
      <vt:lpstr>Технические достижения эпохи Нового времени</vt:lpstr>
      <vt:lpstr>Исследовательская работа на тему «Технические достижения эпохи  Нового времени»</vt:lpstr>
      <vt:lpstr>Цель работы: Изучение технических достижений                                                   эпохи Нового времени                 </vt:lpstr>
      <vt:lpstr>Фотография</vt:lpstr>
      <vt:lpstr>Слайд 8</vt:lpstr>
      <vt:lpstr>Слайд 9</vt:lpstr>
      <vt:lpstr>Самолёт. Авиация ( от латинского-« птица » ) появилась в начале ХХ в.             Сначала  на самолёты- летательные аппараты тяжелее воздуха- смотрели как на любопытную диковинку; они были скорее модным увлечением, чем обычным средством передвижения.      Первый успешный полет на моторном самолёте совершили американцы  в 1903 году. Их летательный аппарат  пролетел 37 метров за 12 секунд.      </vt:lpstr>
      <vt:lpstr>Первую машину в мире создали в 1885 году Готлиб Даймлер, Карл Бенц</vt:lpstr>
      <vt:lpstr>ИВАН ФЁДОРОВ</vt:lpstr>
      <vt:lpstr>ПЕЧАТНЫЙ СТАНОК</vt:lpstr>
      <vt:lpstr>Слайд 14</vt:lpstr>
      <vt:lpstr>Слайд 15</vt:lpstr>
      <vt:lpstr>Азбука Морзе.</vt:lpstr>
      <vt:lpstr>телефон</vt:lpstr>
      <vt:lpstr>Слайд 18</vt:lpstr>
      <vt:lpstr>Слайд 19</vt:lpstr>
      <vt:lpstr>Телескоп</vt:lpstr>
      <vt:lpstr>Успех</vt:lpstr>
      <vt:lpstr>Электролампочка</vt:lpstr>
      <vt:lpstr> Фонограф (от греч. «фоне» - «звук» и «графо» - «пишу»  </vt:lpstr>
      <vt:lpstr>А.В.Левенгук</vt:lpstr>
      <vt:lpstr>Микроскоп</vt:lpstr>
      <vt:lpstr>Слайд 26</vt:lpstr>
      <vt:lpstr>Слайд 27</vt:lpstr>
      <vt:lpstr>Воздушный шар</vt:lpstr>
      <vt:lpstr>Слайд 29</vt:lpstr>
      <vt:lpstr>Результаты исследования:</vt:lpstr>
      <vt:lpstr>Конец!!!</vt:lpstr>
      <vt:lpstr>Слайд 32</vt:lpstr>
      <vt:lpstr>Использованы электронные ресурсы:</vt:lpstr>
      <vt:lpstr>Использованы электронные ресурсы: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Фотография</dc:title>
  <dc:creator/>
  <cp:lastModifiedBy>XTreme</cp:lastModifiedBy>
  <cp:revision>59</cp:revision>
  <dcterms:created xsi:type="dcterms:W3CDTF">2006-08-16T00:00:00Z</dcterms:created>
  <dcterms:modified xsi:type="dcterms:W3CDTF">2013-01-27T06:44:49Z</dcterms:modified>
</cp:coreProperties>
</file>