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71" r:id="rId6"/>
    <p:sldId id="273" r:id="rId7"/>
    <p:sldId id="272" r:id="rId8"/>
    <p:sldId id="259" r:id="rId9"/>
    <p:sldId id="260" r:id="rId10"/>
    <p:sldId id="261" r:id="rId11"/>
    <p:sldId id="262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6" r:id="rId22"/>
    <p:sldId id="285" r:id="rId23"/>
    <p:sldId id="287" r:id="rId24"/>
    <p:sldId id="288" r:id="rId25"/>
    <p:sldId id="289" r:id="rId26"/>
    <p:sldId id="291" r:id="rId27"/>
    <p:sldId id="292" r:id="rId28"/>
    <p:sldId id="294" r:id="rId29"/>
    <p:sldId id="293" r:id="rId30"/>
    <p:sldId id="295" r:id="rId31"/>
    <p:sldId id="265" r:id="rId32"/>
    <p:sldId id="266" r:id="rId33"/>
    <p:sldId id="267" r:id="rId34"/>
    <p:sldId id="268" r:id="rId35"/>
    <p:sldId id="269" r:id="rId36"/>
    <p:sldId id="270" r:id="rId37"/>
    <p:sldId id="274" r:id="rId38"/>
    <p:sldId id="296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FF7C-6976-4B72-AA8B-7C5AF5DF5A5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79F6C-E579-4AD9-A8F2-6A023009F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885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FF7C-6976-4B72-AA8B-7C5AF5DF5A5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79F6C-E579-4AD9-A8F2-6A023009F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446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FF7C-6976-4B72-AA8B-7C5AF5DF5A5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79F6C-E579-4AD9-A8F2-6A023009F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233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FF7C-6976-4B72-AA8B-7C5AF5DF5A5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79F6C-E579-4AD9-A8F2-6A023009F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35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FF7C-6976-4B72-AA8B-7C5AF5DF5A5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79F6C-E579-4AD9-A8F2-6A023009F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848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FF7C-6976-4B72-AA8B-7C5AF5DF5A5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79F6C-E579-4AD9-A8F2-6A023009F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362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FF7C-6976-4B72-AA8B-7C5AF5DF5A5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79F6C-E579-4AD9-A8F2-6A023009F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041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FF7C-6976-4B72-AA8B-7C5AF5DF5A5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79F6C-E579-4AD9-A8F2-6A023009F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433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FF7C-6976-4B72-AA8B-7C5AF5DF5A5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79F6C-E579-4AD9-A8F2-6A023009F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629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FF7C-6976-4B72-AA8B-7C5AF5DF5A5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79F6C-E579-4AD9-A8F2-6A023009F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996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FF7C-6976-4B72-AA8B-7C5AF5DF5A5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79F6C-E579-4AD9-A8F2-6A023009F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436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CFF7C-6976-4B72-AA8B-7C5AF5DF5A54}" type="datetimeFigureOut">
              <a:rPr lang="ru-RU" smtClean="0"/>
              <a:t>24.01.2016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79F6C-E579-4AD9-A8F2-6A023009F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338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7284" y="1498762"/>
            <a:ext cx="9144000" cy="2387600"/>
          </a:xfrm>
        </p:spPr>
        <p:txBody>
          <a:bodyPr>
            <a:normAutofit/>
          </a:bodyPr>
          <a:lstStyle/>
          <a:p>
            <a:r>
              <a:rPr lang="ru-RU" sz="80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Национальный парк</a:t>
            </a:r>
            <a:br>
              <a:rPr lang="ru-RU" sz="80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</a:br>
            <a:r>
              <a:rPr lang="ru-RU" sz="80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«Марий </a:t>
            </a:r>
            <a:r>
              <a:rPr lang="ru-RU" sz="8000" dirty="0" err="1" smtClean="0">
                <a:solidFill>
                  <a:schemeClr val="bg1"/>
                </a:solidFill>
                <a:latin typeface="Monotype Corsiva" panose="03010101010201010101" pitchFamily="66" charset="0"/>
              </a:rPr>
              <a:t>Чодра</a:t>
            </a:r>
            <a:r>
              <a:rPr lang="ru-RU" sz="80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» </a:t>
            </a:r>
            <a:endParaRPr lang="ru-RU" sz="80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37217" y="3347753"/>
            <a:ext cx="31547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Работу выполнили 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ученики 8-го класса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09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100" y="912421"/>
            <a:ext cx="4394200" cy="53371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Значительный </a:t>
            </a:r>
            <a:r>
              <a:rPr lang="ru-RU" dirty="0"/>
              <a:t>вклад в развитие </a:t>
            </a:r>
            <a:r>
              <a:rPr lang="ru-RU" dirty="0" smtClean="0"/>
              <a:t>лесничества </a:t>
            </a:r>
            <a:r>
              <a:rPr lang="ru-RU" dirty="0"/>
              <a:t>внес его директор </a:t>
            </a:r>
            <a:r>
              <a:rPr lang="ru-RU" dirty="0" err="1" smtClean="0"/>
              <a:t>А.Н.Немцов</a:t>
            </a:r>
            <a:r>
              <a:rPr lang="ru-RU" dirty="0" smtClean="0"/>
              <a:t>, который заложил </a:t>
            </a:r>
            <a:r>
              <a:rPr lang="ru-RU" dirty="0"/>
              <a:t>основу концепции возникновения будущего национального парка «Марий </a:t>
            </a:r>
            <a:r>
              <a:rPr lang="ru-RU" dirty="0" err="1"/>
              <a:t>Чодра</a:t>
            </a:r>
            <a:r>
              <a:rPr lang="ru-RU" dirty="0"/>
              <a:t>».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/>
              <a:t>Не рубить лес, а ухаживать за ним, восстанавливать и использовать его в рекреационных целях».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900" y="96659"/>
            <a:ext cx="4927600" cy="6587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561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3972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  Животный </a:t>
            </a:r>
            <a:r>
              <a:rPr lang="ru-RU" dirty="0"/>
              <a:t>мир национального парка «Марий </a:t>
            </a:r>
            <a:r>
              <a:rPr lang="ru-RU" dirty="0" err="1"/>
              <a:t>Чодра</a:t>
            </a:r>
            <a:r>
              <a:rPr lang="ru-RU" dirty="0" smtClean="0"/>
              <a:t>» тоже </a:t>
            </a:r>
            <a:r>
              <a:rPr lang="ru-RU" dirty="0"/>
              <a:t>богат и разнообразен, но об этом вы узнаете дальше.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700" y="1416050"/>
            <a:ext cx="6070600" cy="4552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8090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6000" y="686351"/>
            <a:ext cx="4318000" cy="621426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Во флоре </a:t>
            </a:r>
            <a:r>
              <a:rPr lang="ru-RU" dirty="0" smtClean="0"/>
              <a:t>парка </a:t>
            </a:r>
            <a:r>
              <a:rPr lang="ru-RU" dirty="0"/>
              <a:t>представлено </a:t>
            </a:r>
            <a:r>
              <a:rPr lang="ru-RU" dirty="0" smtClean="0"/>
              <a:t>85% видов </a:t>
            </a:r>
            <a:r>
              <a:rPr lang="ru-RU" dirty="0"/>
              <a:t>растений, встречающихся на территории </a:t>
            </a:r>
            <a:r>
              <a:rPr lang="ru-RU" dirty="0" smtClean="0"/>
              <a:t>РМЭ. К </a:t>
            </a:r>
            <a:r>
              <a:rPr lang="ru-RU" dirty="0"/>
              <a:t>числу охраняемых </a:t>
            </a:r>
            <a:r>
              <a:rPr lang="ru-RU" dirty="0" smtClean="0"/>
              <a:t>видов относятся </a:t>
            </a:r>
            <a:r>
              <a:rPr lang="ru-RU" dirty="0"/>
              <a:t>лилия кудрявая, ландыш майский, сон-трава и т.д. В старицах и озерах произрастает удивительное древнейшее растение белая кувшинка.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600" y="0"/>
            <a:ext cx="5116513" cy="690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7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300" y="0"/>
            <a:ext cx="11176000" cy="157480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dirty="0"/>
              <a:t>Флора этой </a:t>
            </a:r>
            <a:r>
              <a:rPr lang="ru-RU" dirty="0" smtClean="0"/>
              <a:t>территории </a:t>
            </a:r>
            <a:r>
              <a:rPr lang="ru-RU" dirty="0"/>
              <a:t>насчитывает 774 вида </a:t>
            </a:r>
            <a:r>
              <a:rPr lang="ru-RU" dirty="0" smtClean="0"/>
              <a:t>из </a:t>
            </a:r>
            <a:r>
              <a:rPr lang="ru-RU" dirty="0"/>
              <a:t>363 родов 93 </a:t>
            </a:r>
            <a:r>
              <a:rPr lang="ru-RU" dirty="0" smtClean="0"/>
              <a:t>семейств. Сосновые </a:t>
            </a:r>
            <a:r>
              <a:rPr lang="ru-RU" dirty="0"/>
              <a:t>леса произрастают </a:t>
            </a:r>
            <a:r>
              <a:rPr lang="ru-RU" dirty="0" smtClean="0"/>
              <a:t>на </a:t>
            </a:r>
            <a:r>
              <a:rPr lang="ru-RU" dirty="0"/>
              <a:t>песчаных и супесчаных почвах и составляют 27,7% лесов</a:t>
            </a:r>
            <a:r>
              <a:rPr lang="ru-RU" dirty="0" smtClean="0"/>
              <a:t>. Особое </a:t>
            </a:r>
            <a:r>
              <a:rPr lang="ru-RU" dirty="0"/>
              <a:t>место принадлежит соснякам сфагновым. </a:t>
            </a:r>
            <a:r>
              <a:rPr lang="ru-RU" dirty="0" smtClean="0"/>
              <a:t>Они </a:t>
            </a:r>
            <a:r>
              <a:rPr lang="ru-RU" dirty="0"/>
              <a:t>являются важным компонентом природного комплекса парка. </a:t>
            </a:r>
            <a:r>
              <a:rPr lang="ru-RU" dirty="0" smtClean="0"/>
              <a:t>Ельники занимают </a:t>
            </a:r>
            <a:r>
              <a:rPr lang="ru-RU" dirty="0"/>
              <a:t>лишь 3,3% площади лесов.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301" y="1574800"/>
            <a:ext cx="7137400" cy="5204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487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3500" y="1061244"/>
            <a:ext cx="4762500" cy="564911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Реликтовые растения можно увидеть на сфагновых болотах: </a:t>
            </a:r>
            <a:r>
              <a:rPr lang="ru-RU" dirty="0" err="1"/>
              <a:t>хамарбию</a:t>
            </a:r>
            <a:r>
              <a:rPr lang="ru-RU" dirty="0"/>
              <a:t> болотную, осоки </a:t>
            </a:r>
            <a:r>
              <a:rPr lang="ru-RU" dirty="0" err="1"/>
              <a:t>магелланову</a:t>
            </a:r>
            <a:r>
              <a:rPr lang="ru-RU" dirty="0"/>
              <a:t> и </a:t>
            </a:r>
            <a:r>
              <a:rPr lang="ru-RU" dirty="0" err="1"/>
              <a:t>струнокоренную</a:t>
            </a:r>
            <a:r>
              <a:rPr lang="ru-RU" dirty="0"/>
              <a:t>, </a:t>
            </a:r>
            <a:r>
              <a:rPr lang="ru-RU" dirty="0" err="1"/>
              <a:t>очеретник</a:t>
            </a:r>
            <a:r>
              <a:rPr lang="ru-RU" dirty="0"/>
              <a:t> белый, пушицу </a:t>
            </a:r>
            <a:r>
              <a:rPr lang="ru-RU" dirty="0" err="1"/>
              <a:t>многоколосковую</a:t>
            </a:r>
            <a:r>
              <a:rPr lang="ru-RU" dirty="0"/>
              <a:t>, росянки. Некоторые виды растений стали исчезающими в результате исчезновения растительных сообществ.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300" y="527844"/>
            <a:ext cx="3810000" cy="548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501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2800" y="12382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В парке обитают многие животные полосы смешанных лесов европейской части России.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780" y="901700"/>
            <a:ext cx="7817639" cy="5664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304992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200" y="111125"/>
            <a:ext cx="10972800" cy="51117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Среди млекопитающих наиболее многочислен отряд </a:t>
            </a:r>
            <a:r>
              <a:rPr lang="ru-RU" dirty="0" smtClean="0"/>
              <a:t>грызунов.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0"/>
          <a:stretch/>
        </p:blipFill>
        <p:spPr>
          <a:xfrm>
            <a:off x="952500" y="1096168"/>
            <a:ext cx="4595813" cy="4735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788" y="1150143"/>
            <a:ext cx="5642212" cy="4681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24768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700" y="0"/>
            <a:ext cx="9105900" cy="67530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87384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05100" y="111125"/>
            <a:ext cx="5334000" cy="46037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Хищники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749300"/>
            <a:ext cx="5753100" cy="5753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3100" y="341312"/>
            <a:ext cx="4278789" cy="62784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231266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145574"/>
            <a:ext cx="9488128" cy="6617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8268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350" y="152400"/>
            <a:ext cx="11385550" cy="17907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/>
              <a:t>На территории </a:t>
            </a:r>
            <a:r>
              <a:rPr lang="ru-RU" sz="3200" dirty="0"/>
              <a:t>Республики Марий Эл действуют </a:t>
            </a:r>
            <a:r>
              <a:rPr lang="ru-RU" sz="3200" dirty="0" smtClean="0"/>
              <a:t>природный </a:t>
            </a:r>
            <a:r>
              <a:rPr lang="ru-RU" sz="3200" dirty="0"/>
              <a:t>заповедник «Большая </a:t>
            </a:r>
            <a:r>
              <a:rPr lang="ru-RU" sz="3200" dirty="0" err="1"/>
              <a:t>Кокшага</a:t>
            </a:r>
            <a:r>
              <a:rPr lang="ru-RU" sz="3200" dirty="0"/>
              <a:t>», национальный парк «Марий </a:t>
            </a:r>
            <a:r>
              <a:rPr lang="ru-RU" sz="3200" dirty="0" err="1"/>
              <a:t>Чодра</a:t>
            </a:r>
            <a:r>
              <a:rPr lang="ru-RU" sz="3200" dirty="0" smtClean="0"/>
              <a:t>».</a:t>
            </a:r>
            <a:endParaRPr lang="ru-RU" sz="3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600" y="1211368"/>
            <a:ext cx="9271000" cy="525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84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660400" y="0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Птицы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502" y="482600"/>
            <a:ext cx="8336498" cy="6235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631825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993" y="93930"/>
            <a:ext cx="8839131" cy="6611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557149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800" y="120650"/>
            <a:ext cx="8864600" cy="6648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47254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8" t="268" r="14683" b="-268"/>
          <a:stretch/>
        </p:blipFill>
        <p:spPr>
          <a:xfrm>
            <a:off x="1213208" y="647700"/>
            <a:ext cx="10089792" cy="5422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88789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461" y="100298"/>
            <a:ext cx="9922040" cy="6618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853481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11200" y="0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Мир беспозвоночных</a:t>
            </a:r>
            <a:endParaRPr lang="ru-RU" dirty="0"/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276" y="524337"/>
            <a:ext cx="8547448" cy="6070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94977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101599"/>
            <a:ext cx="8885984" cy="6646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11459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100" y="151345"/>
            <a:ext cx="9728200" cy="64675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36761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88900"/>
            <a:ext cx="9017000" cy="6613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7300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520" y="88900"/>
            <a:ext cx="10183590" cy="6578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1751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2600" y="139700"/>
            <a:ext cx="11176000" cy="7086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Национальные </a:t>
            </a:r>
            <a:r>
              <a:rPr lang="ru-RU" dirty="0"/>
              <a:t>парки – это природоохранные </a:t>
            </a:r>
            <a:r>
              <a:rPr lang="ru-RU" dirty="0" smtClean="0"/>
              <a:t>научно-исследовательские учреждения</a:t>
            </a:r>
            <a:r>
              <a:rPr lang="ru-RU" dirty="0"/>
              <a:t>, </a:t>
            </a:r>
            <a:r>
              <a:rPr lang="ru-RU" dirty="0" smtClean="0"/>
              <a:t>включающие в </a:t>
            </a:r>
            <a:r>
              <a:rPr lang="ru-RU" dirty="0"/>
              <a:t>себя природные комплексы и объекты, предназначенные для использования в природоохранных, просветительских, научных и культурных целях.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5" t="7808" r="175" b="7808"/>
          <a:stretch/>
        </p:blipFill>
        <p:spPr>
          <a:xfrm>
            <a:off x="2216150" y="1714500"/>
            <a:ext cx="7708900" cy="4878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527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401" y="115094"/>
            <a:ext cx="9396940" cy="6590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2648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103187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Минеральный источник «Зеленый ключ»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2525" y="765968"/>
            <a:ext cx="10191750" cy="463153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Геологический</a:t>
            </a:r>
            <a:r>
              <a:rPr lang="ru-RU" dirty="0"/>
              <a:t>, водный памятник природы. Расположен у подножья Кленовой </a:t>
            </a:r>
            <a:r>
              <a:rPr lang="ru-RU" dirty="0" smtClean="0"/>
              <a:t>горы.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76"/>
          <a:stretch/>
        </p:blipFill>
        <p:spPr>
          <a:xfrm>
            <a:off x="6492003" y="1718468"/>
            <a:ext cx="4049869" cy="4679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8" b="9939"/>
          <a:stretch/>
        </p:blipFill>
        <p:spPr>
          <a:xfrm>
            <a:off x="1639731" y="1718468"/>
            <a:ext cx="4049869" cy="4686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581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2600" y="38100"/>
            <a:ext cx="110109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 </a:t>
            </a:r>
            <a:r>
              <a:rPr lang="ru-RU" dirty="0"/>
              <a:t>Температура этого источника составляет 6,5 </a:t>
            </a:r>
            <a:r>
              <a:rPr lang="ru-RU" dirty="0" smtClean="0">
                <a:sym typeface="Symbol" panose="05050102010706020507" pitchFamily="18" charset="2"/>
              </a:rPr>
              <a:t></a:t>
            </a:r>
            <a:r>
              <a:rPr lang="ru-RU" dirty="0" smtClean="0"/>
              <a:t>С</a:t>
            </a:r>
            <a:r>
              <a:rPr lang="ru-RU" dirty="0"/>
              <a:t>. </a:t>
            </a:r>
            <a:r>
              <a:rPr lang="ru-RU" dirty="0" smtClean="0"/>
              <a:t>По </a:t>
            </a:r>
            <a:r>
              <a:rPr lang="ru-RU" dirty="0" smtClean="0"/>
              <a:t>химическому составу вода сульфатно-кальциевая. Рекомендуется для лечения желудочно-кишечных заболеваний.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940" y="1253641"/>
            <a:ext cx="7846219" cy="5323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078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3900" y="0"/>
            <a:ext cx="10515600" cy="58653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Озеро </a:t>
            </a:r>
            <a:r>
              <a:rPr lang="ru-RU" dirty="0" err="1" smtClean="0"/>
              <a:t>Шуть</a:t>
            </a:r>
            <a:r>
              <a:rPr lang="ru-RU" dirty="0" smtClean="0"/>
              <a:t>-Ер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9324" y="586531"/>
            <a:ext cx="10874375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/>
              <a:t>Озеро </a:t>
            </a:r>
            <a:r>
              <a:rPr lang="ru-RU" sz="2400" dirty="0"/>
              <a:t>карстового происхождения. </a:t>
            </a:r>
            <a:r>
              <a:rPr lang="ru-RU" sz="2400" dirty="0" smtClean="0"/>
              <a:t>Площадь </a:t>
            </a:r>
            <a:r>
              <a:rPr lang="ru-RU" sz="2400" dirty="0"/>
              <a:t>= 28,9 га, максимальная </a:t>
            </a:r>
            <a:r>
              <a:rPr lang="ru-RU" sz="2400" dirty="0" smtClean="0"/>
              <a:t>глубина-17,5м. Вода </a:t>
            </a:r>
            <a:r>
              <a:rPr lang="ru-RU" sz="2400" dirty="0"/>
              <a:t>темного цвета. </a:t>
            </a:r>
            <a:r>
              <a:rPr lang="ru-RU" sz="2400" dirty="0" smtClean="0"/>
              <a:t>Берега </a:t>
            </a:r>
            <a:r>
              <a:rPr lang="ru-RU" sz="2400" dirty="0"/>
              <a:t>высокие, но не крутые. В озере водится окунь, щука, плотва, карась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399" y="1393824"/>
            <a:ext cx="7594601" cy="53247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9464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0425" y="14288"/>
            <a:ext cx="10515600" cy="5603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 </a:t>
            </a:r>
            <a:r>
              <a:rPr lang="ru-RU" sz="4000" dirty="0" err="1" smtClean="0"/>
              <a:t>Кленовогорская</a:t>
            </a:r>
            <a:r>
              <a:rPr lang="ru-RU" sz="4000" dirty="0" smtClean="0"/>
              <a:t> дубрава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7100" y="574676"/>
            <a:ext cx="10388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/>
              <a:t>Комплексный </a:t>
            </a:r>
            <a:r>
              <a:rPr lang="ru-RU" sz="2400" dirty="0" smtClean="0"/>
              <a:t>памятник природы. Расположен </a:t>
            </a:r>
            <a:r>
              <a:rPr lang="ru-RU" sz="2400" dirty="0"/>
              <a:t>в квартале 17 </a:t>
            </a:r>
            <a:r>
              <a:rPr lang="ru-RU" sz="2400" dirty="0" err="1"/>
              <a:t>Кленовогорского</a:t>
            </a:r>
            <a:r>
              <a:rPr lang="ru-RU" sz="2400" dirty="0"/>
              <a:t> лесничества. Площадь участка составляет 16 га. </a:t>
            </a:r>
            <a:r>
              <a:rPr lang="ru-RU" sz="2400" dirty="0" smtClean="0"/>
              <a:t>Состоит </a:t>
            </a:r>
            <a:r>
              <a:rPr lang="ru-RU" sz="2400" dirty="0"/>
              <a:t>из 2 </a:t>
            </a:r>
            <a:r>
              <a:rPr lang="ru-RU" sz="2400" dirty="0" smtClean="0"/>
              <a:t>участков. </a:t>
            </a:r>
            <a:r>
              <a:rPr lang="ru-RU" sz="2400" dirty="0"/>
              <a:t>Диаметры дубов колеблются </a:t>
            </a:r>
            <a:r>
              <a:rPr lang="ru-RU" sz="2400" dirty="0" smtClean="0"/>
              <a:t>от 20 </a:t>
            </a:r>
            <a:r>
              <a:rPr lang="ru-RU" sz="2400" dirty="0"/>
              <a:t>до 128 см, средняя высота-25 метров.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250" y="1724073"/>
            <a:ext cx="7981950" cy="4960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146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000" y="25515"/>
            <a:ext cx="10515600" cy="4836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Озеро </a:t>
            </a:r>
            <a:r>
              <a:rPr lang="ru-RU" dirty="0" err="1" smtClean="0"/>
              <a:t>Яльчик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35000" y="509191"/>
            <a:ext cx="10528300" cy="46410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/>
              <a:t>Озеро </a:t>
            </a:r>
            <a:r>
              <a:rPr lang="ru-RU" sz="2400" dirty="0" smtClean="0"/>
              <a:t>расположено </a:t>
            </a:r>
            <a:r>
              <a:rPr lang="ru-RU" sz="2400" dirty="0"/>
              <a:t>в южной части парка. Самое крупное озеро </a:t>
            </a:r>
            <a:r>
              <a:rPr lang="ru-RU" sz="2400" dirty="0" smtClean="0"/>
              <a:t>РМЭ. </a:t>
            </a:r>
            <a:r>
              <a:rPr lang="ru-RU" sz="2400" dirty="0"/>
              <a:t>Площадь озера равна 149,6 га. Максимальная глубина 35 метров. </a:t>
            </a:r>
            <a:r>
              <a:rPr lang="ru-RU" sz="2400" dirty="0"/>
              <a:t>Х</a:t>
            </a:r>
            <a:r>
              <a:rPr lang="ru-RU" sz="2400" dirty="0" smtClean="0"/>
              <a:t>арактеризуется </a:t>
            </a:r>
            <a:r>
              <a:rPr lang="ru-RU" sz="2400" dirty="0"/>
              <a:t>высокой прозрачностью </a:t>
            </a:r>
            <a:r>
              <a:rPr lang="ru-RU" sz="2400" dirty="0" smtClean="0"/>
              <a:t>вод. </a:t>
            </a:r>
            <a:r>
              <a:rPr lang="ru-RU" sz="2400" dirty="0" smtClean="0"/>
              <a:t>Температура </a:t>
            </a:r>
            <a:r>
              <a:rPr lang="ru-RU" sz="2400" dirty="0"/>
              <a:t>у поверхности </a:t>
            </a:r>
            <a:r>
              <a:rPr lang="ru-RU" sz="2400" dirty="0" smtClean="0"/>
              <a:t>меняется </a:t>
            </a:r>
            <a:r>
              <a:rPr lang="ru-RU" sz="2400" dirty="0"/>
              <a:t>от 18,2 до </a:t>
            </a:r>
            <a:r>
              <a:rPr lang="ru-RU" sz="2400" dirty="0" smtClean="0"/>
              <a:t>28 </a:t>
            </a:r>
            <a:r>
              <a:rPr lang="ru-RU" sz="2400" dirty="0" smtClean="0">
                <a:sym typeface="Symbol" panose="05050102010706020507" pitchFamily="18" charset="2"/>
              </a:rPr>
              <a:t></a:t>
            </a:r>
            <a:r>
              <a:rPr lang="ru-RU" sz="2400" dirty="0" smtClean="0"/>
              <a:t>С</a:t>
            </a:r>
            <a:r>
              <a:rPr lang="ru-RU" sz="2400" dirty="0"/>
              <a:t>, у дна – от 4,3 до </a:t>
            </a:r>
            <a:r>
              <a:rPr lang="ru-RU" sz="2400" dirty="0" smtClean="0"/>
              <a:t>6 </a:t>
            </a:r>
            <a:r>
              <a:rPr lang="ru-RU" sz="2400" dirty="0" smtClean="0">
                <a:sym typeface="Symbol" panose="05050102010706020507" pitchFamily="18" charset="2"/>
              </a:rPr>
              <a:t></a:t>
            </a:r>
            <a:r>
              <a:rPr lang="ru-RU" sz="2400" dirty="0" smtClean="0"/>
              <a:t>С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350" y="1629268"/>
            <a:ext cx="8483600" cy="4996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210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8078" y="107950"/>
            <a:ext cx="10515600" cy="5238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Дуб Пугачева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8220" y="720725"/>
            <a:ext cx="1044798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/>
              <a:t>Дуб Пугачёва — </a:t>
            </a:r>
            <a:r>
              <a:rPr lang="ru-RU" sz="2400" dirty="0" smtClean="0"/>
              <a:t>крупный дуб, </a:t>
            </a:r>
            <a:r>
              <a:rPr lang="ru-RU" sz="2400" dirty="0"/>
              <a:t>произрастающий на </a:t>
            </a:r>
            <a:r>
              <a:rPr lang="ru-RU" sz="2400" dirty="0" smtClean="0"/>
              <a:t>территории «Кленовой Горы» </a:t>
            </a:r>
            <a:r>
              <a:rPr lang="ru-RU" sz="2400" dirty="0" smtClean="0"/>
              <a:t>в </a:t>
            </a:r>
            <a:r>
              <a:rPr lang="ru-RU" sz="2400" dirty="0"/>
              <a:t>1 км </a:t>
            </a:r>
            <a:r>
              <a:rPr lang="ru-RU" sz="2400" dirty="0" smtClean="0"/>
              <a:t>от </a:t>
            </a:r>
            <a:r>
              <a:rPr lang="ru-RU" sz="2400" dirty="0"/>
              <a:t>озера </a:t>
            </a:r>
            <a:r>
              <a:rPr lang="ru-RU" sz="2400" dirty="0" err="1"/>
              <a:t>Конан</a:t>
            </a:r>
            <a:r>
              <a:rPr lang="ru-RU" sz="2400" dirty="0"/>
              <a:t>-Ер. В апреле 2013 дереву был присвоен статус памятника живой природы 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260" y="1794230"/>
            <a:ext cx="7073900" cy="4898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349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3900" y="127000"/>
            <a:ext cx="10515600" cy="6342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Легенда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4941" y="1178114"/>
            <a:ext cx="3008709" cy="54131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/>
              <a:t>Согласно </a:t>
            </a:r>
            <a:r>
              <a:rPr lang="ru-RU" sz="2400" dirty="0"/>
              <a:t>легенде, после поражения под </a:t>
            </a:r>
            <a:r>
              <a:rPr lang="ru-RU" sz="2400" dirty="0" smtClean="0"/>
              <a:t>Казанью, </a:t>
            </a:r>
            <a:r>
              <a:rPr lang="ru-RU" sz="2400" dirty="0"/>
              <a:t>Емельян Пугачёв поднимался на крону дуба, откуда наблюдал горящую Казань. </a:t>
            </a:r>
            <a:r>
              <a:rPr lang="ru-RU" sz="2400" dirty="0" smtClean="0"/>
              <a:t>Легенда </a:t>
            </a:r>
            <a:r>
              <a:rPr lang="ru-RU" sz="2400" dirty="0"/>
              <a:t>могла иметь отношение к другому большому дубу, росшему в окрестностях нынешнего дуба с приблизительно 1400-х годов по 1940-е, и спиленному после своей гибели в 1950-х.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300" y="1102432"/>
            <a:ext cx="3378200" cy="4844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25" y="1102432"/>
            <a:ext cx="3633391" cy="4844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548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9800" y="0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49" y="1195373"/>
            <a:ext cx="8013701" cy="54432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021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7900" y="16192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Основными </a:t>
            </a:r>
            <a:r>
              <a:rPr lang="ru-RU" dirty="0"/>
              <a:t>задачами деятельности национальных парков является организация экологического туризма, сохранение природы и историко-культурных объектов, экологическое просвещение населения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946" y="1358899"/>
            <a:ext cx="7157508" cy="5368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17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6899" y="1397371"/>
            <a:ext cx="4229102" cy="379730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«</a:t>
            </a:r>
            <a:r>
              <a:rPr lang="ru-RU" dirty="0" smtClean="0"/>
              <a:t>Марий </a:t>
            </a:r>
            <a:r>
              <a:rPr lang="ru-RU" dirty="0" err="1"/>
              <a:t>Чодра</a:t>
            </a:r>
            <a:r>
              <a:rPr lang="ru-RU" dirty="0"/>
              <a:t>» расположен на юго-востоке </a:t>
            </a:r>
            <a:r>
              <a:rPr lang="ru-RU" dirty="0" smtClean="0"/>
              <a:t>республики</a:t>
            </a:r>
            <a:r>
              <a:rPr lang="ru-RU" dirty="0"/>
              <a:t>, на территории трех </a:t>
            </a:r>
            <a:r>
              <a:rPr lang="ru-RU" dirty="0" smtClean="0"/>
              <a:t>районов</a:t>
            </a:r>
            <a:r>
              <a:rPr lang="ru-RU" dirty="0"/>
              <a:t>: Волжского, </a:t>
            </a:r>
            <a:r>
              <a:rPr lang="ru-RU" dirty="0" err="1"/>
              <a:t>Звениговского</a:t>
            </a:r>
            <a:r>
              <a:rPr lang="ru-RU" dirty="0"/>
              <a:t> и </a:t>
            </a:r>
            <a:r>
              <a:rPr lang="ru-RU" dirty="0" err="1"/>
              <a:t>Моркинского</a:t>
            </a:r>
            <a:r>
              <a:rPr lang="ru-RU" dirty="0"/>
              <a:t>. Площадь парка составляет 36,8 тысяч гектар.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802" y="143615"/>
            <a:ext cx="6297376" cy="6099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324599" y="6243314"/>
            <a:ext cx="4144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Карта национального парка «Марий </a:t>
            </a:r>
            <a:r>
              <a:rPr lang="ru-RU" dirty="0" err="1" smtClean="0"/>
              <a:t>Чодра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990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" y="0"/>
            <a:ext cx="112141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Климат </a:t>
            </a:r>
            <a:r>
              <a:rPr lang="ru-RU" dirty="0" smtClean="0"/>
              <a:t>умеренно-континентальный</a:t>
            </a:r>
            <a:r>
              <a:rPr lang="ru-RU" dirty="0"/>
              <a:t>, характеризуется </a:t>
            </a:r>
            <a:r>
              <a:rPr lang="ru-RU" dirty="0" smtClean="0"/>
              <a:t>жарким </a:t>
            </a:r>
            <a:r>
              <a:rPr lang="ru-RU" dirty="0"/>
              <a:t>летом и морозной зимой с устойчивым снежным покровом. Территория парка относится к зоне неустойчивого увлажнения, отмечаются годы с достаточным, иногда с избыточным увлажнением и засушливые.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52"/>
          <a:stretch/>
        </p:blipFill>
        <p:spPr>
          <a:xfrm>
            <a:off x="2120900" y="1632978"/>
            <a:ext cx="7658100" cy="5013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21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800" y="99643"/>
            <a:ext cx="11239500" cy="122115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Национальный парк «Марий </a:t>
            </a:r>
            <a:r>
              <a:rPr lang="ru-RU" dirty="0" err="1"/>
              <a:t>Чодра</a:t>
            </a:r>
            <a:r>
              <a:rPr lang="ru-RU" dirty="0"/>
              <a:t>» был организован 2 декабря 1985 года. </a:t>
            </a: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В </a:t>
            </a:r>
            <a:r>
              <a:rPr lang="ru-RU" dirty="0"/>
              <a:t>переводе с марийского языка его название означает «марийский лес».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141934"/>
            <a:ext cx="7404100" cy="5538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8336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9100" y="0"/>
            <a:ext cx="11137900" cy="54816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/>
              <a:t>Имея богатую историю, </a:t>
            </a:r>
            <a:r>
              <a:rPr lang="ru-RU" dirty="0" smtClean="0"/>
              <a:t>«</a:t>
            </a:r>
            <a:r>
              <a:rPr lang="ru-RU" dirty="0"/>
              <a:t>Марий </a:t>
            </a:r>
            <a:r>
              <a:rPr lang="ru-RU" dirty="0" err="1"/>
              <a:t>Чодра</a:t>
            </a:r>
            <a:r>
              <a:rPr lang="ru-RU" dirty="0"/>
              <a:t>» прошел в своем развитии путь от простого лесничества до природоохранного, научно-исследовательского , эколого-просветительского учреждения.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150" y="1206500"/>
            <a:ext cx="7416800" cy="556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927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5100"/>
            <a:ext cx="10934700" cy="122142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/>
              <a:t>А началось </a:t>
            </a:r>
            <a:r>
              <a:rPr lang="ru-RU" dirty="0" smtClean="0"/>
              <a:t>все, </a:t>
            </a:r>
            <a:r>
              <a:rPr lang="ru-RU" dirty="0"/>
              <a:t>когда Марийский край представлял собой почти </a:t>
            </a:r>
            <a:r>
              <a:rPr lang="ru-RU" dirty="0" smtClean="0"/>
              <a:t>один сплошной </a:t>
            </a:r>
            <a:r>
              <a:rPr lang="ru-RU" dirty="0"/>
              <a:t>массив леса. В 1896 году было образовано </a:t>
            </a:r>
            <a:r>
              <a:rPr lang="ru-RU" dirty="0" err="1"/>
              <a:t>Лушмарское</a:t>
            </a:r>
            <a:r>
              <a:rPr lang="ru-RU" dirty="0"/>
              <a:t> лесничество, первым лесничим </a:t>
            </a:r>
            <a:r>
              <a:rPr lang="ru-RU" dirty="0" smtClean="0"/>
              <a:t>стал </a:t>
            </a:r>
            <a:r>
              <a:rPr lang="ru-RU" dirty="0" err="1" smtClean="0"/>
              <a:t>Меневич</a:t>
            </a:r>
            <a:r>
              <a:rPr lang="ru-RU" dirty="0" smtClean="0"/>
              <a:t> </a:t>
            </a:r>
            <a:r>
              <a:rPr lang="ru-RU" dirty="0"/>
              <a:t>Л.А.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700" y="1297625"/>
            <a:ext cx="8196966" cy="5471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040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Элегант хд">
      <a:majorFont>
        <a:latin typeface="Monotype Corsiva"/>
        <a:ea typeface=""/>
        <a:cs typeface=""/>
      </a:majorFont>
      <a:minorFont>
        <a:latin typeface="Monotype Corsiv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654</Words>
  <Application>Microsoft Office PowerPoint</Application>
  <PresentationFormat>Широкоэкранный</PresentationFormat>
  <Paragraphs>38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2" baseType="lpstr">
      <vt:lpstr>Arial</vt:lpstr>
      <vt:lpstr>Monotype Corsiva</vt:lpstr>
      <vt:lpstr>Symbol</vt:lpstr>
      <vt:lpstr>Тема Office</vt:lpstr>
      <vt:lpstr>Национальный парк «Марий Чодра»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Минеральный источник «Зеленый ключ»  </vt:lpstr>
      <vt:lpstr>Презентация PowerPoint</vt:lpstr>
      <vt:lpstr>Озеро Шуть-Ер </vt:lpstr>
      <vt:lpstr> Кленовогорская дубрава </vt:lpstr>
      <vt:lpstr>Озеро Яльчик </vt:lpstr>
      <vt:lpstr>Дуб Пугачева </vt:lpstr>
      <vt:lpstr>Легенда 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Национальный парк «Марий Чодра»</dc:title>
  <dc:creator>Dasha Filimonova</dc:creator>
  <cp:lastModifiedBy>Dasha Filimonova</cp:lastModifiedBy>
  <cp:revision>25</cp:revision>
  <dcterms:created xsi:type="dcterms:W3CDTF">2016-01-18T20:08:30Z</dcterms:created>
  <dcterms:modified xsi:type="dcterms:W3CDTF">2016-01-24T22:26:33Z</dcterms:modified>
</cp:coreProperties>
</file>