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46"/>
  </p:notesMasterIdLst>
  <p:handoutMasterIdLst>
    <p:handoutMasterId r:id="rId47"/>
  </p:handoutMasterIdLst>
  <p:sldIdLst>
    <p:sldId id="268" r:id="rId3"/>
    <p:sldId id="262" r:id="rId4"/>
    <p:sldId id="270"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9" r:id="rId43"/>
    <p:sldId id="308" r:id="rId44"/>
    <p:sldId id="310"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74" d="100"/>
          <a:sy n="74" d="100"/>
        </p:scale>
        <p:origin x="576" y="90"/>
      </p:cViewPr>
      <p:guideLst>
        <p:guide orient="horz" pos="2160"/>
        <p:guide pos="3840"/>
      </p:guideLst>
    </p:cSldViewPr>
  </p:slideViewPr>
  <p:notesTextViewPr>
    <p:cViewPr>
      <p:scale>
        <a:sx n="1" d="1"/>
        <a:sy n="1" d="1"/>
      </p:scale>
      <p:origin x="0" y="0"/>
    </p:cViewPr>
  </p:notesTextViewPr>
  <p:notesViewPr>
    <p:cSldViewPr snapToGrid="0" showGuides="1">
      <p:cViewPr varScale="1">
        <p:scale>
          <a:sx n="57" d="100"/>
          <a:sy n="57" d="100"/>
        </p:scale>
        <p:origin x="1236" y="4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F93605-0C0C-4258-9724-5F2F9BB3BC90}" type="datetimeFigureOut">
              <a:rPr lang="ru-RU" smtClean="0"/>
              <a:t>14.05.2013</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3FFE7F-C917-439A-8026-3D301EB5CC28}" type="slidenum">
              <a:rPr lang="ru-RU" smtClean="0"/>
              <a:t>‹#›</a:t>
            </a:fld>
            <a:endParaRPr lang="ru-RU" dirty="0"/>
          </a:p>
        </p:txBody>
      </p:sp>
    </p:spTree>
    <p:extLst>
      <p:ext uri="{BB962C8B-B14F-4D97-AF65-F5344CB8AC3E}">
        <p14:creationId xmlns:p14="http://schemas.microsoft.com/office/powerpoint/2010/main" val="7527998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F31B3D-E4E3-4A80-AB70-C5564C267266}" type="datetimeFigureOut">
              <a:rPr lang="ru-RU" smtClean="0"/>
              <a:t>14.05.2013</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C0B30D-C07A-425B-A90C-BA7BEB191079}" type="slidenum">
              <a:rPr lang="ru-RU" smtClean="0"/>
              <a:t>‹#›</a:t>
            </a:fld>
            <a:endParaRPr lang="ru-RU" dirty="0"/>
          </a:p>
        </p:txBody>
      </p:sp>
    </p:spTree>
    <p:extLst>
      <p:ext uri="{BB962C8B-B14F-4D97-AF65-F5344CB8AC3E}">
        <p14:creationId xmlns:p14="http://schemas.microsoft.com/office/powerpoint/2010/main" val="3723190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66800" y="4245434"/>
            <a:ext cx="8686800" cy="1464906"/>
          </a:xfrm>
        </p:spPr>
        <p:txBody>
          <a:bodyPr anchor="b">
            <a:normAutofit/>
          </a:bodyPr>
          <a:lstStyle>
            <a:lvl1pPr algn="l">
              <a:lnSpc>
                <a:spcPct val="80000"/>
              </a:lnSpc>
              <a:defRPr sz="4800">
                <a:solidFill>
                  <a:schemeClr val="bg1"/>
                </a:solidFill>
                <a:effectLst>
                  <a:outerShdw blurRad="63500" algn="ctr" rotWithShape="0">
                    <a:prstClr val="black">
                      <a:alpha val="40000"/>
                    </a:prstClr>
                  </a:outerShdw>
                </a:effectLs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066800" y="5731795"/>
            <a:ext cx="8686800" cy="440405"/>
          </a:xfrm>
        </p:spPr>
        <p:txBody>
          <a:bodyPr/>
          <a:lstStyle>
            <a:lvl1pPr marL="0" indent="0" algn="l">
              <a:spcBef>
                <a:spcPts val="0"/>
              </a:spcBef>
              <a:buNone/>
              <a:defRPr sz="2400">
                <a:solidFill>
                  <a:schemeClr val="bg1"/>
                </a:solidFill>
                <a:effectLst>
                  <a:outerShdw blurRad="63500" algn="ctr"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dirty="0"/>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37CC0096-1860-4642-9CD2-0079EA5E7CD1}" type="datetimeFigureOut">
              <a:rPr lang="ru-RU" smtClean="0"/>
              <a:t>14.05.2013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E31375A4-56A4-47D6-9801-1991572033F7}" type="slidenum">
              <a:rPr lang="ru-RU" smtClean="0"/>
              <a:t>‹#›</a:t>
            </a:fld>
            <a:endParaRPr lang="ru-RU" dirty="0"/>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296400" y="457200"/>
            <a:ext cx="1828800" cy="5719762"/>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1066800" y="457200"/>
            <a:ext cx="7955280" cy="57197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37CC0096-1860-4642-9CD2-0079EA5E7CD1}" type="datetimeFigureOut">
              <a:rPr lang="ru-RU" smtClean="0"/>
              <a:t>14.05.2013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E31375A4-56A4-47D6-9801-1991572033F7}" type="slidenum">
              <a:rPr lang="ru-RU" smtClean="0"/>
              <a:t>‹#›</a:t>
            </a:fld>
            <a:endParaRPr lang="ru-RU" dirty="0"/>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37CC0096-1860-4642-9CD2-0079EA5E7CD1}" type="datetimeFigureOut">
              <a:rPr lang="ru-RU" smtClean="0"/>
              <a:t>14.05.2013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E31375A4-56A4-47D6-9801-1991572033F7}" type="slidenum">
              <a:rPr lang="ru-RU" smtClean="0"/>
              <a:t>‹#›</a:t>
            </a:fld>
            <a:endParaRPr lang="ru-RU" dirty="0"/>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9848" y="4242816"/>
            <a:ext cx="8686800" cy="1463040"/>
          </a:xfrm>
        </p:spPr>
        <p:txBody>
          <a:bodyPr anchor="b">
            <a:normAutofit/>
          </a:bodyPr>
          <a:lstStyle>
            <a:lvl1pPr>
              <a:defRPr sz="4800"/>
            </a:lvl1pPr>
          </a:lstStyle>
          <a:p>
            <a:r>
              <a:rPr lang="ru-RU" smtClean="0"/>
              <a:t>Образец заголовка</a:t>
            </a:r>
            <a:endParaRPr lang="ru-RU" dirty="0"/>
          </a:p>
        </p:txBody>
      </p:sp>
      <p:sp>
        <p:nvSpPr>
          <p:cNvPr id="3" name="Текст 2"/>
          <p:cNvSpPr>
            <a:spLocks noGrp="1"/>
          </p:cNvSpPr>
          <p:nvPr>
            <p:ph type="body" idx="1"/>
          </p:nvPr>
        </p:nvSpPr>
        <p:spPr>
          <a:xfrm>
            <a:off x="1066799" y="5733288"/>
            <a:ext cx="8686800" cy="438912"/>
          </a:xfrm>
        </p:spPr>
        <p:txBody>
          <a:bodyPr/>
          <a:lstStyle>
            <a:lvl1pPr marL="0" indent="0">
              <a:spcBef>
                <a:spcPts val="0"/>
              </a:spcBef>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066800" y="1904999"/>
            <a:ext cx="4800600" cy="4271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6324600" y="1904999"/>
            <a:ext cx="4800600" cy="4271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4"/>
          <p:cNvSpPr>
            <a:spLocks noGrp="1"/>
          </p:cNvSpPr>
          <p:nvPr>
            <p:ph type="dt" sz="half" idx="10"/>
          </p:nvPr>
        </p:nvSpPr>
        <p:spPr/>
        <p:txBody>
          <a:bodyPr/>
          <a:lstStyle/>
          <a:p>
            <a:fld id="{37CC0096-1860-4642-9CD2-0079EA5E7CD1}" type="datetimeFigureOut">
              <a:rPr lang="ru-RU" smtClean="0"/>
              <a:t>14.05.2013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E31375A4-56A4-47D6-9801-1991572033F7}" type="slidenum">
              <a:rPr lang="ru-RU" smtClean="0"/>
              <a:t>‹#›</a:t>
            </a:fld>
            <a:endParaRPr lang="ru-RU" dirty="0"/>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066800" y="1772815"/>
            <a:ext cx="4800600" cy="737121"/>
          </a:xfrm>
        </p:spPr>
        <p:txBody>
          <a:bodyPr anchor="ctr"/>
          <a:lstStyle>
            <a:lvl1pPr marL="0" indent="0">
              <a:spcBef>
                <a:spcPts val="0"/>
              </a:spcBef>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066800" y="2509937"/>
            <a:ext cx="4800600" cy="366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324600" y="1772815"/>
            <a:ext cx="4800600" cy="737121"/>
          </a:xfrm>
        </p:spPr>
        <p:txBody>
          <a:bodyPr anchor="ctr"/>
          <a:lstStyle>
            <a:lvl1pPr marL="0" indent="0">
              <a:spcBef>
                <a:spcPts val="0"/>
              </a:spcBef>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324600" y="2509937"/>
            <a:ext cx="4800600" cy="366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6"/>
          <p:cNvSpPr>
            <a:spLocks noGrp="1"/>
          </p:cNvSpPr>
          <p:nvPr>
            <p:ph type="dt" sz="half" idx="10"/>
          </p:nvPr>
        </p:nvSpPr>
        <p:spPr/>
        <p:txBody>
          <a:bodyPr/>
          <a:lstStyle/>
          <a:p>
            <a:fld id="{37CC0096-1860-4642-9CD2-0079EA5E7CD1}" type="datetimeFigureOut">
              <a:rPr lang="ru-RU" smtClean="0"/>
              <a:t>14.05.2013</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E31375A4-56A4-47D6-9801-1991572033F7}" type="slidenum">
              <a:rPr lang="ru-RU" smtClean="0"/>
              <a:t>‹#›</a:t>
            </a:fld>
            <a:endParaRPr lang="ru-RU" dirty="0"/>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2"/>
          <p:cNvSpPr>
            <a:spLocks noGrp="1"/>
          </p:cNvSpPr>
          <p:nvPr>
            <p:ph type="dt" sz="half" idx="10"/>
          </p:nvPr>
        </p:nvSpPr>
        <p:spPr/>
        <p:txBody>
          <a:bodyPr/>
          <a:lstStyle/>
          <a:p>
            <a:fld id="{37CC0096-1860-4642-9CD2-0079EA5E7CD1}" type="datetimeFigureOut">
              <a:rPr lang="ru-RU" smtClean="0"/>
              <a:t>14.05.2013</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E31375A4-56A4-47D6-9801-1991572033F7}" type="slidenum">
              <a:rPr lang="ru-RU" smtClean="0"/>
              <a:t>‹#›</a:t>
            </a:fld>
            <a:endParaRPr lang="ru-RU" dirty="0"/>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7CC0096-1860-4642-9CD2-0079EA5E7CD1}" type="datetimeFigureOut">
              <a:rPr lang="ru-RU" smtClean="0"/>
              <a:t>14.05.2013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E31375A4-56A4-47D6-9801-1991572033F7}" type="slidenum">
              <a:rPr lang="ru-RU" smtClean="0"/>
              <a:t>‹#›</a:t>
            </a:fld>
            <a:endParaRPr lang="ru-RU" dirty="0"/>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2760" y="3090672"/>
            <a:ext cx="4663440" cy="1828800"/>
          </a:xfrm>
        </p:spPr>
        <p:txBody>
          <a:bodyPr anchor="b">
            <a:normAutofit/>
          </a:bodyPr>
          <a:lstStyle>
            <a:lvl1pPr>
              <a:defRPr sz="3600"/>
            </a:lvl1pPr>
          </a:lstStyle>
          <a:p>
            <a:r>
              <a:rPr lang="ru-RU" smtClean="0"/>
              <a:t>Образец заголовка</a:t>
            </a:r>
            <a:endParaRPr lang="ru-RU" dirty="0"/>
          </a:p>
        </p:txBody>
      </p:sp>
      <p:sp>
        <p:nvSpPr>
          <p:cNvPr id="3" name="Объект 2"/>
          <p:cNvSpPr>
            <a:spLocks noGrp="1"/>
          </p:cNvSpPr>
          <p:nvPr>
            <p:ph idx="1"/>
          </p:nvPr>
        </p:nvSpPr>
        <p:spPr>
          <a:xfrm>
            <a:off x="685799" y="457200"/>
            <a:ext cx="5410201" cy="57150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842760" y="4983480"/>
            <a:ext cx="4663440" cy="118872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7CC0096-1860-4642-9CD2-0079EA5E7CD1}" type="datetimeFigureOut">
              <a:rPr lang="ru-RU" smtClean="0"/>
              <a:t>14.05.2013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E31375A4-56A4-47D6-9801-1991572033F7}" type="slidenum">
              <a:rPr lang="ru-RU" smtClean="0"/>
              <a:t>‹#›</a:t>
            </a:fld>
            <a:endParaRPr lang="ru-RU" dirty="0"/>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2760" y="3093099"/>
            <a:ext cx="4663440" cy="1828800"/>
          </a:xfrm>
        </p:spPr>
        <p:txBody>
          <a:bodyPr anchor="b">
            <a:normAutofit/>
          </a:bodyPr>
          <a:lstStyle>
            <a:lvl1pPr>
              <a:defRPr sz="3600"/>
            </a:lvl1pPr>
          </a:lstStyle>
          <a:p>
            <a:r>
              <a:rPr lang="ru-RU" smtClean="0"/>
              <a:t>Образец заголовка</a:t>
            </a:r>
            <a:endParaRPr lang="ru-RU" dirty="0"/>
          </a:p>
        </p:txBody>
      </p:sp>
      <p:sp>
        <p:nvSpPr>
          <p:cNvPr id="3" name="Рисунок 2"/>
          <p:cNvSpPr>
            <a:spLocks noGrp="1"/>
          </p:cNvSpPr>
          <p:nvPr>
            <p:ph type="pic" idx="1"/>
          </p:nvPr>
        </p:nvSpPr>
        <p:spPr>
          <a:xfrm>
            <a:off x="0" y="0"/>
            <a:ext cx="6096000" cy="6858000"/>
          </a:xfrm>
        </p:spPr>
        <p:txBody>
          <a:bodyPr tIns="4572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sp>
        <p:nvSpPr>
          <p:cNvPr id="4" name="Текст 3"/>
          <p:cNvSpPr>
            <a:spLocks noGrp="1"/>
          </p:cNvSpPr>
          <p:nvPr>
            <p:ph type="body" sz="half" idx="2"/>
          </p:nvPr>
        </p:nvSpPr>
        <p:spPr>
          <a:xfrm>
            <a:off x="6842760" y="4983480"/>
            <a:ext cx="4663440" cy="118872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457518"/>
            <a:ext cx="10058400" cy="1188720"/>
          </a:xfrm>
          <a:prstGeom prst="rect">
            <a:avLst/>
          </a:prstGeom>
        </p:spPr>
        <p:txBody>
          <a:bodyPr vert="horz" lIns="91440" tIns="45720" rIns="91440" bIns="45720" rtlCol="0" anchor="b">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1066800" y="1905001"/>
            <a:ext cx="10058400" cy="4267200"/>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p>
        </p:txBody>
      </p:sp>
      <p:sp>
        <p:nvSpPr>
          <p:cNvPr id="4" name="Дата 3"/>
          <p:cNvSpPr>
            <a:spLocks noGrp="1"/>
          </p:cNvSpPr>
          <p:nvPr>
            <p:ph type="dt" sz="half" idx="2"/>
          </p:nvPr>
        </p:nvSpPr>
        <p:spPr>
          <a:xfrm>
            <a:off x="1066800" y="6400800"/>
            <a:ext cx="1097280" cy="228600"/>
          </a:xfrm>
          <a:prstGeom prst="rect">
            <a:avLst/>
          </a:prstGeom>
        </p:spPr>
        <p:txBody>
          <a:bodyPr vert="horz" lIns="91440" tIns="45720" rIns="91440" bIns="45720" rtlCol="0" anchor="ctr"/>
          <a:lstStyle>
            <a:lvl1pPr algn="l">
              <a:defRPr sz="800">
                <a:solidFill>
                  <a:schemeClr val="tx1"/>
                </a:solidFill>
              </a:defRPr>
            </a:lvl1pPr>
          </a:lstStyle>
          <a:p>
            <a:fld id="{37CC0096-1860-4642-9CD2-0079EA5E7CD1}" type="datetimeFigureOut">
              <a:rPr lang="ru-RU" smtClean="0"/>
              <a:pPr/>
              <a:t>14.05.2013</a:t>
            </a:fld>
            <a:endParaRPr lang="ru-RU" dirty="0"/>
          </a:p>
        </p:txBody>
      </p:sp>
      <p:sp>
        <p:nvSpPr>
          <p:cNvPr id="5" name="Нижний колонтитул 4"/>
          <p:cNvSpPr>
            <a:spLocks noGrp="1"/>
          </p:cNvSpPr>
          <p:nvPr>
            <p:ph type="ftr" sz="quarter" idx="3"/>
          </p:nvPr>
        </p:nvSpPr>
        <p:spPr>
          <a:xfrm>
            <a:off x="2422849" y="6400800"/>
            <a:ext cx="7315200" cy="228600"/>
          </a:xfrm>
          <a:prstGeom prst="rect">
            <a:avLst/>
          </a:prstGeom>
        </p:spPr>
        <p:txBody>
          <a:bodyPr vert="horz" lIns="91440" tIns="45720" rIns="91440" bIns="45720" rtlCol="0" anchor="ctr"/>
          <a:lstStyle>
            <a:lvl1pPr algn="ctr">
              <a:defRPr sz="800">
                <a:solidFill>
                  <a:schemeClr val="tx1"/>
                </a:solidFill>
              </a:defRPr>
            </a:lvl1pPr>
          </a:lstStyle>
          <a:p>
            <a:endParaRPr lang="ru-RU" dirty="0"/>
          </a:p>
        </p:txBody>
      </p:sp>
      <p:sp>
        <p:nvSpPr>
          <p:cNvPr id="6" name="Номер слайда 5"/>
          <p:cNvSpPr>
            <a:spLocks noGrp="1"/>
          </p:cNvSpPr>
          <p:nvPr>
            <p:ph type="sldNum" sz="quarter" idx="4"/>
          </p:nvPr>
        </p:nvSpPr>
        <p:spPr>
          <a:xfrm>
            <a:off x="10027920" y="6400800"/>
            <a:ext cx="1097280" cy="228600"/>
          </a:xfrm>
          <a:prstGeom prst="rect">
            <a:avLst/>
          </a:prstGeom>
        </p:spPr>
        <p:txBody>
          <a:bodyPr vert="horz" lIns="91440" tIns="45720" rIns="91440" bIns="45720" rtlCol="0" anchor="ctr"/>
          <a:lstStyle>
            <a:lvl1pPr algn="r">
              <a:defRPr sz="800">
                <a:solidFill>
                  <a:schemeClr val="tx1"/>
                </a:solidFill>
              </a:defRPr>
            </a:lvl1pPr>
          </a:lstStyle>
          <a:p>
            <a:fld id="{E31375A4-56A4-47D6-9801-1991572033F7}" type="slidenum">
              <a:rPr lang="ru-RU" smtClean="0"/>
              <a:pPr/>
              <a:t>‹#›</a:t>
            </a:fld>
            <a:endParaRPr lang="ru-RU" dirty="0"/>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5"/>
        </a:buClr>
        <a:buSzPct val="90000"/>
        <a:buFont typeface="Arial" pitchFamily="34" charset="0"/>
        <a:buChar char="•"/>
        <a:defRPr sz="2400" kern="1200">
          <a:solidFill>
            <a:schemeClr val="tx1"/>
          </a:solidFill>
          <a:latin typeface="+mn-lt"/>
          <a:ea typeface="+mn-ea"/>
          <a:cs typeface="+mn-cs"/>
        </a:defRPr>
      </a:lvl1pPr>
      <a:lvl2pPr marL="548640" indent="-228600" algn="l" defTabSz="914400" rtl="0" eaLnBrk="1" latinLnBrk="0" hangingPunct="1">
        <a:lnSpc>
          <a:spcPct val="90000"/>
        </a:lnSpc>
        <a:spcBef>
          <a:spcPts val="1200"/>
        </a:spcBef>
        <a:buClr>
          <a:schemeClr val="accent5"/>
        </a:buClr>
        <a:buSzPct val="90000"/>
        <a:buFont typeface="Arial" pitchFamily="34" charset="0"/>
        <a:buChar char="•"/>
        <a:defRPr sz="2000" kern="1200">
          <a:solidFill>
            <a:schemeClr val="tx1"/>
          </a:solidFill>
          <a:latin typeface="+mn-lt"/>
          <a:ea typeface="+mn-ea"/>
          <a:cs typeface="+mn-cs"/>
        </a:defRPr>
      </a:lvl2pPr>
      <a:lvl3pPr marL="822960" indent="-228600" algn="l" defTabSz="914400" rtl="0" eaLnBrk="1" latinLnBrk="0" hangingPunct="1">
        <a:lnSpc>
          <a:spcPct val="90000"/>
        </a:lnSpc>
        <a:spcBef>
          <a:spcPts val="800"/>
        </a:spcBef>
        <a:buClr>
          <a:schemeClr val="accent5"/>
        </a:buClr>
        <a:buSzPct val="90000"/>
        <a:buFont typeface="Arial" pitchFamily="34" charset="0"/>
        <a:buChar char="•"/>
        <a:defRPr sz="1800" kern="1200">
          <a:solidFill>
            <a:schemeClr val="tx1"/>
          </a:solidFill>
          <a:latin typeface="+mn-lt"/>
          <a:ea typeface="+mn-ea"/>
          <a:cs typeface="+mn-cs"/>
        </a:defRPr>
      </a:lvl3pPr>
      <a:lvl4pPr marL="1097280" indent="-182880" algn="l" defTabSz="914400" rtl="0" eaLnBrk="1" latinLnBrk="0" hangingPunct="1">
        <a:lnSpc>
          <a:spcPct val="90000"/>
        </a:lnSpc>
        <a:spcBef>
          <a:spcPts val="800"/>
        </a:spcBef>
        <a:buClr>
          <a:schemeClr val="accent5"/>
        </a:buClr>
        <a:buSzPct val="90000"/>
        <a:buFont typeface="Arial" pitchFamily="34" charset="0"/>
        <a:buChar char="•"/>
        <a:defRPr sz="1600" kern="1200">
          <a:solidFill>
            <a:schemeClr val="tx1"/>
          </a:solidFill>
          <a:latin typeface="+mn-lt"/>
          <a:ea typeface="+mn-ea"/>
          <a:cs typeface="+mn-cs"/>
        </a:defRPr>
      </a:lvl4pPr>
      <a:lvl5pPr marL="13258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5pPr>
      <a:lvl6pPr marL="15544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6pPr>
      <a:lvl7pPr marL="17830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7pPr>
      <a:lvl8pPr marL="20116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8pPr>
      <a:lvl9pPr marL="22402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5.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xml"/><Relationship Id="rId5" Type="http://schemas.openxmlformats.org/officeDocument/2006/relationships/image" Target="../media/image37.jpeg"/><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5.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5.xml"/><Relationship Id="rId5" Type="http://schemas.openxmlformats.org/officeDocument/2006/relationships/image" Target="../media/image54.jpeg"/><Relationship Id="rId4" Type="http://schemas.openxmlformats.org/officeDocument/2006/relationships/image" Target="../media/image53.jpeg"/></Relationships>
</file>

<file path=ppt/slides/_rels/slide2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3.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5.xml"/><Relationship Id="rId4" Type="http://schemas.openxmlformats.org/officeDocument/2006/relationships/image" Target="../media/image62.jpeg"/></Relationships>
</file>

<file path=ppt/slides/_rels/slide2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3.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5.xml"/><Relationship Id="rId5" Type="http://schemas.openxmlformats.org/officeDocument/2006/relationships/image" Target="../media/image78.jpeg"/><Relationship Id="rId4" Type="http://schemas.openxmlformats.org/officeDocument/2006/relationships/image" Target="../media/image77.jpeg"/></Relationships>
</file>

<file path=ppt/slides/_rels/slide3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8" Type="http://schemas.openxmlformats.org/officeDocument/2006/relationships/hyperlink" Target="http://www.modern-woman.ru/wp-content/uploads/2012/08/8-&#1084;&#1086;&#1076;&#1085;&#1099;&#1081;-&#1084;&#1072;&#1085;&#1080;&#1082;&#1102;&#1088;-&#1085;&#1072;-&#1074;&#1099;&#1087;&#1091;&#1089;&#1082;&#1085;&#1086;&#1081;-2012.jpg" TargetMode="External"/><Relationship Id="rId3" Type="http://schemas.openxmlformats.org/officeDocument/2006/relationships/image" Target="../media/image83.jpeg"/><Relationship Id="rId7" Type="http://schemas.openxmlformats.org/officeDocument/2006/relationships/image" Target="../media/image85.jpeg"/><Relationship Id="rId2" Type="http://schemas.openxmlformats.org/officeDocument/2006/relationships/hyperlink" Target="http://www.modern-woman.ru/wp-content/uploads/2012/08/5-&#1084;&#1086;&#1076;&#1085;&#1099;&#1081;-&#1084;&#1072;&#1085;&#1080;&#1082;&#1102;&#1088;-&#1085;&#1072;-&#1074;&#1099;&#1087;&#1091;&#1089;&#1082;&#1085;&#1086;&#1081;-2012.jpg" TargetMode="External"/><Relationship Id="rId1" Type="http://schemas.openxmlformats.org/officeDocument/2006/relationships/slideLayout" Target="../slideLayouts/slideLayout3.xml"/><Relationship Id="rId6" Type="http://schemas.openxmlformats.org/officeDocument/2006/relationships/hyperlink" Target="http://www.modern-woman.ru/wp-content/uploads/2012/08/7-&#1084;&#1086;&#1076;&#1085;&#1099;&#1081;-&#1084;&#1072;&#1085;&#1080;&#1082;&#1102;&#1088;-&#1085;&#1072;-&#1074;&#1099;&#1087;&#1091;&#1089;&#1082;&#1085;&#1086;&#1081;-2012.jpg" TargetMode="External"/><Relationship Id="rId5" Type="http://schemas.openxmlformats.org/officeDocument/2006/relationships/image" Target="../media/image84.jpeg"/><Relationship Id="rId4" Type="http://schemas.openxmlformats.org/officeDocument/2006/relationships/hyperlink" Target="http://www.modern-woman.ru/wp-content/uploads/2012/08/6-&#1084;&#1086;&#1076;&#1085;&#1099;&#1081;-&#1084;&#1072;&#1085;&#1080;&#1082;&#1102;&#1088;-&#1085;&#1072;-&#1074;&#1099;&#1087;&#1091;&#1089;&#1082;&#1085;&#1086;&#1081;-2012.jpg" TargetMode="External"/><Relationship Id="rId9" Type="http://schemas.openxmlformats.org/officeDocument/2006/relationships/image" Target="../media/image86.jpeg"/></Relationships>
</file>

<file path=ppt/slides/_rels/slide36.xml.rels><?xml version="1.0" encoding="UTF-8" standalone="yes"?>
<Relationships xmlns="http://schemas.openxmlformats.org/package/2006/relationships"><Relationship Id="rId8" Type="http://schemas.openxmlformats.org/officeDocument/2006/relationships/hyperlink" Target="http://www.modern-woman.ru/wp-content/uploads/2012/08/12-&#1084;&#1086;&#1076;&#1085;&#1099;&#1081;-&#1084;&#1072;&#1085;&#1080;&#1082;&#1102;&#1088;-&#1085;&#1072;-&#1074;&#1099;&#1087;&#1091;&#1089;&#1082;&#1085;&#1086;&#1081;-2012.jpg" TargetMode="External"/><Relationship Id="rId3" Type="http://schemas.openxmlformats.org/officeDocument/2006/relationships/image" Target="../media/image87.jpeg"/><Relationship Id="rId7" Type="http://schemas.openxmlformats.org/officeDocument/2006/relationships/image" Target="../media/image89.jpeg"/><Relationship Id="rId2" Type="http://schemas.openxmlformats.org/officeDocument/2006/relationships/hyperlink" Target="http://www.modern-woman.ru/wp-content/uploads/2012/08/9-&#1084;&#1086;&#1076;&#1085;&#1099;&#1081;-&#1084;&#1072;&#1085;&#1080;&#1082;&#1102;&#1088;-&#1085;&#1072;-&#1074;&#1099;&#1087;&#1091;&#1089;&#1082;&#1085;&#1086;&#1081;-2012.jpg" TargetMode="External"/><Relationship Id="rId1" Type="http://schemas.openxmlformats.org/officeDocument/2006/relationships/slideLayout" Target="../slideLayouts/slideLayout5.xml"/><Relationship Id="rId6" Type="http://schemas.openxmlformats.org/officeDocument/2006/relationships/hyperlink" Target="http://www.modern-woman.ru/wp-content/uploads/2012/08/11-&#1084;&#1086;&#1076;&#1085;&#1099;&#1081;-&#1084;&#1072;&#1085;&#1080;&#1082;&#1102;&#1088;-&#1085;&#1072;-&#1074;&#1099;&#1087;&#1091;&#1089;&#1082;&#1085;&#1086;&#1081;-2012.jpg" TargetMode="External"/><Relationship Id="rId5" Type="http://schemas.openxmlformats.org/officeDocument/2006/relationships/image" Target="../media/image88.jpeg"/><Relationship Id="rId4" Type="http://schemas.openxmlformats.org/officeDocument/2006/relationships/hyperlink" Target="http://www.modern-woman.ru/wp-content/uploads/2012/08/10-&#1084;&#1086;&#1076;&#1085;&#1099;&#1081;-&#1084;&#1072;&#1085;&#1080;&#1082;&#1102;&#1088;-&#1085;&#1072;-&#1074;&#1099;&#1087;&#1091;&#1089;&#1082;&#1085;&#1086;&#1081;-2012.jpg" TargetMode="External"/><Relationship Id="rId9" Type="http://schemas.openxmlformats.org/officeDocument/2006/relationships/image" Target="../media/image9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50135" y="1695417"/>
            <a:ext cx="9043116" cy="1464906"/>
          </a:xfrm>
        </p:spPr>
        <p:txBody>
          <a:bodyPr>
            <a:noAutofit/>
          </a:bodyPr>
          <a:lstStyle/>
          <a:p>
            <a:pPr algn="l" defTabSz="914400">
              <a:lnSpc>
                <a:spcPct val="80000"/>
              </a:lnSpc>
              <a:spcBef>
                <a:spcPts val="0"/>
              </a:spcBef>
              <a:buNone/>
            </a:pPr>
            <a:r>
              <a:rPr lang="ru-RU" sz="6000" b="0" i="0" dirty="0" smtClean="0">
                <a:solidFill>
                  <a:schemeClr val="tx2"/>
                </a:solidFill>
                <a:effectLst>
                  <a:outerShdw blurRad="63500" algn="ctr">
                    <a:prstClr val="black">
                      <a:alpha val="40000"/>
                    </a:prstClr>
                  </a:outerShdw>
                </a:effectLst>
                <a:latin typeface="Cambria"/>
                <a:ea typeface="+mj-ea"/>
                <a:cs typeface="+mj-cs"/>
              </a:rPr>
              <a:t>Моё выпускное платье</a:t>
            </a:r>
            <a:endParaRPr lang="ru-RU" sz="6000" b="0" i="0" dirty="0">
              <a:solidFill>
                <a:schemeClr val="tx2"/>
              </a:solidFill>
              <a:effectLst>
                <a:outerShdw blurRad="63500" algn="ctr">
                  <a:prstClr val="black">
                    <a:alpha val="40000"/>
                  </a:prstClr>
                </a:outerShdw>
              </a:effectLst>
              <a:latin typeface="Cambria"/>
              <a:ea typeface="+mj-ea"/>
              <a:cs typeface="+mj-cs"/>
            </a:endParaRPr>
          </a:p>
        </p:txBody>
      </p:sp>
      <p:sp>
        <p:nvSpPr>
          <p:cNvPr id="4" name="Подзаголовок 3"/>
          <p:cNvSpPr>
            <a:spLocks noGrp="1"/>
          </p:cNvSpPr>
          <p:nvPr>
            <p:ph type="subTitle" idx="1"/>
          </p:nvPr>
        </p:nvSpPr>
        <p:spPr>
          <a:xfrm>
            <a:off x="3256208" y="5306792"/>
            <a:ext cx="8686800" cy="746278"/>
          </a:xfrm>
        </p:spPr>
        <p:txBody>
          <a:bodyPr>
            <a:normAutofit lnSpcReduction="10000"/>
          </a:bodyPr>
          <a:lstStyle/>
          <a:p>
            <a:pPr algn="r"/>
            <a:r>
              <a:rPr lang="ru-RU" dirty="0">
                <a:solidFill>
                  <a:schemeClr val="tx2"/>
                </a:solidFill>
                <a:cs typeface="Levenim MT" pitchFamily="2" charset="-79"/>
              </a:rPr>
              <a:t>Выполнила ученица 11«Б</a:t>
            </a:r>
            <a:r>
              <a:rPr lang="ru-RU" dirty="0" smtClean="0">
                <a:solidFill>
                  <a:schemeClr val="tx2"/>
                </a:solidFill>
                <a:cs typeface="Levenim MT" pitchFamily="2" charset="-79"/>
              </a:rPr>
              <a:t>»</a:t>
            </a:r>
          </a:p>
          <a:p>
            <a:pPr algn="r"/>
            <a:r>
              <a:rPr lang="ru-RU" dirty="0" smtClean="0">
                <a:solidFill>
                  <a:schemeClr val="tx2"/>
                </a:solidFill>
                <a:cs typeface="Levenim MT" pitchFamily="2" charset="-79"/>
              </a:rPr>
              <a:t> </a:t>
            </a:r>
            <a:r>
              <a:rPr lang="ru-RU" dirty="0">
                <a:solidFill>
                  <a:schemeClr val="tx2"/>
                </a:solidFill>
                <a:cs typeface="Levenim MT" pitchFamily="2" charset="-79"/>
              </a:rPr>
              <a:t>класса Колобова Наталья  </a:t>
            </a:r>
          </a:p>
          <a:p>
            <a:pPr algn="r"/>
            <a:endParaRPr lang="ru-RU" dirty="0"/>
          </a:p>
        </p:txBody>
      </p:sp>
      <p:sp>
        <p:nvSpPr>
          <p:cNvPr id="5" name="Прямоугольник 4"/>
          <p:cNvSpPr/>
          <p:nvPr/>
        </p:nvSpPr>
        <p:spPr>
          <a:xfrm>
            <a:off x="11149457" y="6308108"/>
            <a:ext cx="957891" cy="400110"/>
          </a:xfrm>
          <a:prstGeom prst="rect">
            <a:avLst/>
          </a:prstGeom>
        </p:spPr>
        <p:txBody>
          <a:bodyPr wrap="none">
            <a:spAutoFit/>
          </a:bodyPr>
          <a:lstStyle/>
          <a:p>
            <a:r>
              <a:rPr lang="ru-RU" sz="2000" dirty="0" smtClean="0">
                <a:solidFill>
                  <a:schemeClr val="tx2"/>
                </a:solidFill>
              </a:rPr>
              <a:t>2013 г.</a:t>
            </a:r>
            <a:endParaRPr lang="ru-RU" sz="2000" dirty="0">
              <a:solidFill>
                <a:schemeClr val="tx2"/>
              </a:solidFill>
            </a:endParaRPr>
          </a:p>
        </p:txBody>
      </p:sp>
    </p:spTree>
    <p:extLst>
      <p:ext uri="{BB962C8B-B14F-4D97-AF65-F5344CB8AC3E}">
        <p14:creationId xmlns:p14="http://schemas.microsoft.com/office/powerpoint/2010/main" val="237011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359106762_fashion_trend_trendy_colors_of_spring_summer_2013_09"/>
          <p:cNvPicPr/>
          <p:nvPr/>
        </p:nvPicPr>
        <p:blipFill>
          <a:blip r:embed="rId2"/>
          <a:srcRect/>
          <a:stretch>
            <a:fillRect/>
          </a:stretch>
        </p:blipFill>
        <p:spPr bwMode="auto">
          <a:xfrm rot="655440">
            <a:off x="283205" y="2519986"/>
            <a:ext cx="3281129" cy="4243958"/>
          </a:xfrm>
          <a:prstGeom prst="rect">
            <a:avLst/>
          </a:prstGeom>
          <a:ln>
            <a:noFill/>
          </a:ln>
          <a:effectLst>
            <a:softEdge rad="112500"/>
          </a:effectLst>
        </p:spPr>
      </p:pic>
      <p:sp>
        <p:nvSpPr>
          <p:cNvPr id="3" name="Текст 2"/>
          <p:cNvSpPr>
            <a:spLocks noGrp="1"/>
          </p:cNvSpPr>
          <p:nvPr>
            <p:ph type="body" idx="1"/>
          </p:nvPr>
        </p:nvSpPr>
        <p:spPr>
          <a:xfrm>
            <a:off x="1110618" y="6612"/>
            <a:ext cx="10343882" cy="2781837"/>
          </a:xfrm>
        </p:spPr>
        <p:txBody>
          <a:bodyPr>
            <a:normAutofit/>
          </a:bodyPr>
          <a:lstStyle/>
          <a:p>
            <a:pPr algn="ctr"/>
            <a:r>
              <a:rPr lang="ru-RU" i="1" dirty="0"/>
              <a:t>Модные цвета 2013</a:t>
            </a:r>
            <a:endParaRPr lang="ru-RU" dirty="0"/>
          </a:p>
          <a:p>
            <a:r>
              <a:rPr lang="ru-RU" dirty="0"/>
              <a:t>Оттенки зелёного: изумрудно-зелёный - хит нового сезона. Так же модными цветами весенне-летнего сезона 2013 станут все оттенки зелёного, близкие к цветам природы, начиная от пастельных и светло-зелёных и заканчивая цветом молодой травы. (Рис 6). Из синих оттенков наиболее популярны темно-синий (</a:t>
            </a:r>
            <a:r>
              <a:rPr lang="ru-RU" dirty="0" err="1"/>
              <a:t>navy</a:t>
            </a:r>
            <a:r>
              <a:rPr lang="ru-RU" dirty="0"/>
              <a:t>, </a:t>
            </a:r>
            <a:r>
              <a:rPr lang="ru-RU" dirty="0" err="1"/>
              <a:t>monaco</a:t>
            </a:r>
            <a:r>
              <a:rPr lang="ru-RU" dirty="0"/>
              <a:t> </a:t>
            </a:r>
            <a:r>
              <a:rPr lang="ru-RU" dirty="0" err="1"/>
              <a:t>blue</a:t>
            </a:r>
            <a:r>
              <a:rPr lang="ru-RU" dirty="0"/>
              <a:t>), сине-голубой, серо-синий, светло-бирюзовый и светлый серо-голубой оттенок. </a:t>
            </a:r>
          </a:p>
          <a:p>
            <a:endParaRPr lang="ru-RU" dirty="0"/>
          </a:p>
        </p:txBody>
      </p:sp>
      <p:pic>
        <p:nvPicPr>
          <p:cNvPr id="5" name="Рисунок 4" descr="716a31b6247313c585df57bc72fe183b"/>
          <p:cNvPicPr/>
          <p:nvPr/>
        </p:nvPicPr>
        <p:blipFill>
          <a:blip r:embed="rId3"/>
          <a:srcRect/>
          <a:stretch>
            <a:fillRect/>
          </a:stretch>
        </p:blipFill>
        <p:spPr bwMode="auto">
          <a:xfrm>
            <a:off x="4567338" y="2788448"/>
            <a:ext cx="3224380" cy="4069552"/>
          </a:xfrm>
          <a:prstGeom prst="rect">
            <a:avLst/>
          </a:prstGeom>
          <a:ln>
            <a:noFill/>
          </a:ln>
          <a:effectLst>
            <a:softEdge rad="112500"/>
          </a:effectLst>
        </p:spPr>
      </p:pic>
      <p:pic>
        <p:nvPicPr>
          <p:cNvPr id="6" name="Рисунок 5" descr="1359106785_fashion_trend_trendy_colors_of_spring_summer_2013_14"/>
          <p:cNvPicPr/>
          <p:nvPr/>
        </p:nvPicPr>
        <p:blipFill>
          <a:blip r:embed="rId4"/>
          <a:srcRect/>
          <a:stretch>
            <a:fillRect/>
          </a:stretch>
        </p:blipFill>
        <p:spPr bwMode="auto">
          <a:xfrm rot="20957957">
            <a:off x="9009510" y="2401646"/>
            <a:ext cx="3044037" cy="4390310"/>
          </a:xfrm>
          <a:prstGeom prst="rect">
            <a:avLst/>
          </a:prstGeom>
          <a:ln>
            <a:noFill/>
          </a:ln>
          <a:effectLst>
            <a:softEdge rad="112500"/>
          </a:effectLst>
        </p:spPr>
      </p:pic>
    </p:spTree>
    <p:extLst>
      <p:ext uri="{BB962C8B-B14F-4D97-AF65-F5344CB8AC3E}">
        <p14:creationId xmlns:p14="http://schemas.microsoft.com/office/powerpoint/2010/main" val="4252178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066799" y="231821"/>
            <a:ext cx="9944638" cy="540912"/>
          </a:xfrm>
        </p:spPr>
        <p:txBody>
          <a:bodyPr>
            <a:normAutofit/>
          </a:bodyPr>
          <a:lstStyle/>
          <a:p>
            <a:pPr algn="ctr"/>
            <a:r>
              <a:rPr lang="ru-RU" dirty="0">
                <a:solidFill>
                  <a:schemeClr val="accent1"/>
                </a:solidFill>
              </a:rPr>
              <a:t>Модные туфли и ботинки весна-лето 2013</a:t>
            </a:r>
          </a:p>
          <a:p>
            <a:pPr algn="just"/>
            <a:endParaRPr lang="ru-RU" dirty="0"/>
          </a:p>
        </p:txBody>
      </p:sp>
      <p:pic>
        <p:nvPicPr>
          <p:cNvPr id="5" name="Рисунок 11" descr="Описание: moda_vl_2013_obuv_botinki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8213" y="4204954"/>
            <a:ext cx="6303055" cy="25628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Рисунок 10" descr="Описание: moda_vl_2013_obuv_viokij_kablu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6021" y="1338599"/>
            <a:ext cx="6435979" cy="28663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Рисунок 9" descr="Описание: moda_vl_2013_obuv_tufli_otkriti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65916"/>
            <a:ext cx="5774477" cy="24212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9594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0571" y="139411"/>
            <a:ext cx="11079796" cy="834868"/>
          </a:xfrm>
        </p:spPr>
        <p:txBody>
          <a:bodyPr>
            <a:noAutofit/>
          </a:bodyPr>
          <a:lstStyle/>
          <a:p>
            <a:pPr lvl="1" algn="l" rtl="0">
              <a:lnSpc>
                <a:spcPct val="90000"/>
              </a:lnSpc>
              <a:spcBef>
                <a:spcPct val="0"/>
              </a:spcBef>
            </a:pPr>
            <a:r>
              <a:rPr lang="ru-RU" sz="3200" b="1" dirty="0" smtClean="0">
                <a:solidFill>
                  <a:schemeClr val="accent1"/>
                </a:solidFill>
                <a:latin typeface="+mj-lt"/>
              </a:rPr>
              <a:t>1.1 Модные тренды для выпускных платьев 2013 года</a:t>
            </a:r>
            <a:r>
              <a:rPr lang="ru-RU" sz="3200" b="1" dirty="0" smtClean="0">
                <a:latin typeface="+mj-lt"/>
              </a:rPr>
              <a:t/>
            </a:r>
            <a:br>
              <a:rPr lang="ru-RU" sz="3200" b="1" dirty="0" smtClean="0">
                <a:latin typeface="+mj-lt"/>
              </a:rPr>
            </a:br>
            <a:endParaRPr lang="ru-RU" sz="3200" b="1" dirty="0">
              <a:latin typeface="+mj-lt"/>
            </a:endParaRPr>
          </a:p>
        </p:txBody>
      </p:sp>
      <p:sp>
        <p:nvSpPr>
          <p:cNvPr id="3" name="Текст 2"/>
          <p:cNvSpPr>
            <a:spLocks noGrp="1"/>
          </p:cNvSpPr>
          <p:nvPr>
            <p:ph type="body" idx="1"/>
          </p:nvPr>
        </p:nvSpPr>
        <p:spPr>
          <a:xfrm>
            <a:off x="3274126" y="749380"/>
            <a:ext cx="6570372" cy="5540174"/>
          </a:xfrm>
        </p:spPr>
        <p:txBody>
          <a:bodyPr>
            <a:normAutofit lnSpcReduction="10000"/>
          </a:bodyPr>
          <a:lstStyle/>
          <a:p>
            <a:r>
              <a:rPr lang="ru-RU" i="1" dirty="0"/>
              <a:t>Яркая птичка</a:t>
            </a:r>
            <a:r>
              <a:rPr lang="ru-RU" dirty="0"/>
              <a:t>. Броский и сексуальный тренд выпускных платьев 2013 года – перья. Однако, в отличие от платья, украшенного </a:t>
            </a:r>
            <a:r>
              <a:rPr lang="ru-RU" dirty="0" err="1"/>
              <a:t>пайетками</a:t>
            </a:r>
            <a:r>
              <a:rPr lang="ru-RU" dirty="0"/>
              <a:t>, туалет в перьях представляется куда более сложным, так как подойдет обладательнице далеко не любой фигуры. Перьевой декор (как и обильная бахрома или оборки, также очень популярные сейчас воланы) придает объем той части тела, на которой располагается. Соответственно выпускное платье с юбкой в перьях можно рекомендовать девушке с узкими бедрами, а верхняя часть наряда, украшенная перьевым боа, выдвигает обязательным требованием красивую длинную шейку. Прежде чем ориентироваться на модную тенденцию, обратите внимание на фасон, на то, идет ли вам это платье.</a:t>
            </a:r>
          </a:p>
        </p:txBody>
      </p:sp>
      <p:pic>
        <p:nvPicPr>
          <p:cNvPr id="7" name="Рисунок 12" descr="Описание: платья на выпускной 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4498" y="974279"/>
            <a:ext cx="2055869" cy="420518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Рисунок 14" descr="Описание: vipusknie-platya-2013-foto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49380"/>
            <a:ext cx="1829595" cy="42104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Рисунок 13" descr="Описание: vipusknie-platya-2013-f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6248" y="3292469"/>
            <a:ext cx="1927878" cy="40117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4071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792339" y="118314"/>
            <a:ext cx="6570372" cy="3243071"/>
          </a:xfrm>
        </p:spPr>
        <p:txBody>
          <a:bodyPr>
            <a:normAutofit/>
          </a:bodyPr>
          <a:lstStyle/>
          <a:p>
            <a:r>
              <a:rPr lang="ru-RU" i="1" dirty="0"/>
              <a:t>Ажурная тень</a:t>
            </a:r>
            <a:r>
              <a:rPr lang="ru-RU" dirty="0"/>
              <a:t>. Следующим трендом дизайнеры </a:t>
            </a:r>
            <a:r>
              <a:rPr lang="ru-RU" dirty="0" err="1"/>
              <a:t>коктельных</a:t>
            </a:r>
            <a:r>
              <a:rPr lang="ru-RU" dirty="0"/>
              <a:t> и вечерних модных выпускных платьев выделили черный цвет и кружево. Здесь разнообразию фасонов нет предела. И главный плюс этого модного сочетания в том, что оно идет абсолютно всем. Платье может быть как коротким, так и длинным. Классика всегда в моде, не забывайте об этом. </a:t>
            </a:r>
          </a:p>
          <a:p>
            <a:endParaRPr lang="ru-RU" dirty="0"/>
          </a:p>
        </p:txBody>
      </p:sp>
      <p:pic>
        <p:nvPicPr>
          <p:cNvPr id="10" name="Рисунок 15" descr="Описание: платья на выпускной 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40124">
            <a:off x="9686336" y="-61989"/>
            <a:ext cx="2273740" cy="385239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 name="Рисунок 19" descr="Описание: платья на выпускной 20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7525" y="3088416"/>
            <a:ext cx="2028697" cy="36499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Рисунок 20" descr="Описание: платья на выпускной 20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68346">
            <a:off x="8599141" y="2855223"/>
            <a:ext cx="2156080" cy="38743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4" name="Рисунок 16" descr="Описание: платья на выпускной 20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87137">
            <a:off x="-42388" y="-111248"/>
            <a:ext cx="2366767" cy="37021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5" name="Рисунок 17" descr="Описание: modnie-platya-na-vipusknoy-2013-fot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0353" y="3088416"/>
            <a:ext cx="2181718" cy="36499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Рисунок 18" descr="Описание: платья на выпускной 20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120901">
            <a:off x="587275" y="2936671"/>
            <a:ext cx="2212914" cy="392132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0085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25" descr="Описание: платья на выпускной 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999978">
            <a:off x="7149562" y="573542"/>
            <a:ext cx="1922832" cy="452644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Рисунок 21" descr="Описание: k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57005">
            <a:off x="5147256" y="1709283"/>
            <a:ext cx="2389701" cy="42273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Рисунок 22" descr="Описание: k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935013">
            <a:off x="2755068" y="1197638"/>
            <a:ext cx="2496188" cy="47284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Рисунок 24" descr="Описание: платья на выпускной 20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045589">
            <a:off x="9224680" y="1309248"/>
            <a:ext cx="2271339" cy="450523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 name="Рисунок 23" descr="Описание: платья на выпускной 20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955534">
            <a:off x="291110" y="616122"/>
            <a:ext cx="2282949" cy="42909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5220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1053920" y="90153"/>
            <a:ext cx="10446913" cy="2355390"/>
          </a:xfrm>
        </p:spPr>
        <p:txBody>
          <a:bodyPr>
            <a:normAutofit/>
          </a:bodyPr>
          <a:lstStyle/>
          <a:p>
            <a:r>
              <a:rPr lang="ru-RU" i="1" dirty="0"/>
              <a:t>Открытая спина</a:t>
            </a:r>
            <a:r>
              <a:rPr lang="ru-RU" dirty="0"/>
              <a:t>. Отличная альтернатива глубокому вырезу на груди. Закрытые спереди платья с длинными рукавами и глубоким вырезом сзади представлены в весенне-летней коллекции 2013 года </a:t>
            </a:r>
            <a:r>
              <a:rPr lang="ru-RU" dirty="0" err="1"/>
              <a:t>Gucci</a:t>
            </a:r>
            <a:endParaRPr lang="ru-RU" dirty="0"/>
          </a:p>
          <a:p>
            <a:endParaRPr lang="ru-RU" dirty="0"/>
          </a:p>
        </p:txBody>
      </p:sp>
      <p:pic>
        <p:nvPicPr>
          <p:cNvPr id="21" name="Рисунок 26" descr="Описание: 1338838271_sexy-open-back-evening-dress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894438">
            <a:off x="6837449" y="2017504"/>
            <a:ext cx="3336862" cy="46346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2" name="Рисунок 27" descr="Описание: platya-na-vipusknoy-2013-vipusknie-platya-2013-Gucc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50769">
            <a:off x="2786382" y="1981212"/>
            <a:ext cx="3305324" cy="45983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78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859110" y="188712"/>
            <a:ext cx="6400799" cy="5851479"/>
          </a:xfrm>
        </p:spPr>
        <p:txBody>
          <a:bodyPr>
            <a:normAutofit/>
          </a:bodyPr>
          <a:lstStyle/>
          <a:p>
            <a:r>
              <a:rPr lang="ru-RU" i="1" dirty="0"/>
              <a:t>Сияющая звезда</a:t>
            </a:r>
            <a:r>
              <a:rPr lang="ru-RU" dirty="0"/>
              <a:t>. Блестящее платье на выпускной 2013 вполне можно назвать одним из главных модных трендов. Украшением на ткани могут быть как </a:t>
            </a:r>
            <a:r>
              <a:rPr lang="ru-RU" dirty="0" err="1"/>
              <a:t>пайетки</a:t>
            </a:r>
            <a:r>
              <a:rPr lang="ru-RU" dirty="0"/>
              <a:t> и стразы, так и золотая и серебряная вышивка. Причем, не обязательно все платье должно быть покрыто декоративными элементами, достаточно расшитого ими верха (</a:t>
            </a:r>
            <a:r>
              <a:rPr lang="ru-RU" dirty="0" err="1"/>
              <a:t>бюстье</a:t>
            </a:r>
            <a:r>
              <a:rPr lang="ru-RU" dirty="0"/>
              <a:t>) или каких-то отдельных деталей платья (к примеру, бретельки, линия по краю разреза или рисунок сзади). Стоит отметить и популярность среди летних платьев 2013 года ярких цветов металлик – сияющий и переливающийся фиолетовый, зеленый или розовый смотрятся просто великолепно.</a:t>
            </a:r>
          </a:p>
          <a:p>
            <a:endParaRPr lang="ru-RU" dirty="0"/>
          </a:p>
        </p:txBody>
      </p:sp>
      <p:pic>
        <p:nvPicPr>
          <p:cNvPr id="6" name="Рисунок 28" descr="Описание: платья на выпускной 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118391">
            <a:off x="449155" y="214881"/>
            <a:ext cx="1909743" cy="34434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Рисунок 29" descr="Описание: платья на выпускной 20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107144">
            <a:off x="9248217" y="157311"/>
            <a:ext cx="2510194" cy="42908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Рисунок 30" descr="Описание: платья на выпускной 20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887275">
            <a:off x="711720" y="2907176"/>
            <a:ext cx="1967087" cy="40990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9928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descr="b5"/>
          <p:cNvPicPr/>
          <p:nvPr/>
        </p:nvPicPr>
        <p:blipFill>
          <a:blip r:embed="rId2"/>
          <a:srcRect/>
          <a:stretch>
            <a:fillRect/>
          </a:stretch>
        </p:blipFill>
        <p:spPr bwMode="auto">
          <a:xfrm rot="704769">
            <a:off x="684471" y="740119"/>
            <a:ext cx="2831797" cy="5292495"/>
          </a:xfrm>
          <a:prstGeom prst="rect">
            <a:avLst/>
          </a:prstGeom>
          <a:ln>
            <a:noFill/>
          </a:ln>
          <a:effectLst>
            <a:softEdge rad="112500"/>
          </a:effectLst>
        </p:spPr>
      </p:pic>
      <p:pic>
        <p:nvPicPr>
          <p:cNvPr id="17" name="Рисунок 16" descr="b21"/>
          <p:cNvPicPr/>
          <p:nvPr/>
        </p:nvPicPr>
        <p:blipFill>
          <a:blip r:embed="rId3"/>
          <a:srcRect/>
          <a:stretch>
            <a:fillRect/>
          </a:stretch>
        </p:blipFill>
        <p:spPr bwMode="auto">
          <a:xfrm rot="21112389">
            <a:off x="8761864" y="920353"/>
            <a:ext cx="2910157" cy="5022760"/>
          </a:xfrm>
          <a:prstGeom prst="rect">
            <a:avLst/>
          </a:prstGeom>
          <a:ln>
            <a:noFill/>
          </a:ln>
          <a:effectLst>
            <a:softEdge rad="112500"/>
          </a:effectLst>
        </p:spPr>
      </p:pic>
      <p:pic>
        <p:nvPicPr>
          <p:cNvPr id="18" name="Рисунок 17" descr="b2"/>
          <p:cNvPicPr/>
          <p:nvPr/>
        </p:nvPicPr>
        <p:blipFill>
          <a:blip r:embed="rId4"/>
          <a:srcRect/>
          <a:stretch>
            <a:fillRect/>
          </a:stretch>
        </p:blipFill>
        <p:spPr bwMode="auto">
          <a:xfrm>
            <a:off x="3654723" y="966637"/>
            <a:ext cx="2573548" cy="4839460"/>
          </a:xfrm>
          <a:prstGeom prst="rect">
            <a:avLst/>
          </a:prstGeom>
          <a:ln>
            <a:noFill/>
          </a:ln>
          <a:effectLst>
            <a:softEdge rad="112500"/>
          </a:effectLst>
        </p:spPr>
      </p:pic>
      <p:pic>
        <p:nvPicPr>
          <p:cNvPr id="19" name="Рисунок 18" descr="b4"/>
          <p:cNvPicPr/>
          <p:nvPr/>
        </p:nvPicPr>
        <p:blipFill>
          <a:blip r:embed="rId5"/>
          <a:srcRect/>
          <a:stretch>
            <a:fillRect/>
          </a:stretch>
        </p:blipFill>
        <p:spPr bwMode="auto">
          <a:xfrm>
            <a:off x="6089481" y="966637"/>
            <a:ext cx="2552712" cy="4930192"/>
          </a:xfrm>
          <a:prstGeom prst="rect">
            <a:avLst/>
          </a:prstGeom>
          <a:ln>
            <a:noFill/>
          </a:ln>
          <a:effectLst>
            <a:softEdge rad="112500"/>
          </a:effectLst>
        </p:spPr>
      </p:pic>
    </p:spTree>
    <p:extLst>
      <p:ext uri="{BB962C8B-B14F-4D97-AF65-F5344CB8AC3E}">
        <p14:creationId xmlns:p14="http://schemas.microsoft.com/office/powerpoint/2010/main" val="3140611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3129566" y="141669"/>
            <a:ext cx="6336406" cy="3709114"/>
          </a:xfrm>
        </p:spPr>
        <p:txBody>
          <a:bodyPr>
            <a:normAutofit/>
          </a:bodyPr>
          <a:lstStyle/>
          <a:p>
            <a:r>
              <a:rPr lang="ru-RU" i="1" dirty="0"/>
              <a:t>Черные платья. </a:t>
            </a:r>
            <a:r>
              <a:rPr lang="ru-RU" dirty="0"/>
              <a:t>К разряду лучшие платья на выпускной 2013 смело можно отнести такой шедевр, как маленькое черное платье, которое сумеет не только подчеркнуть все достоинства, но и скрыть недостатки. Черное платье-футляр всегда выделит вам на фоне толпы. Это идеальный вариант для девушек, которые отличаются особым шармом, харизмой и уверенностью в себе.</a:t>
            </a:r>
          </a:p>
          <a:p>
            <a:endParaRPr lang="ru-RU" dirty="0"/>
          </a:p>
        </p:txBody>
      </p:sp>
      <p:pic>
        <p:nvPicPr>
          <p:cNvPr id="10" name="Рисунок 38" descr="Описание: ch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3095" y="3489326"/>
            <a:ext cx="2114550" cy="36099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Рисунок 35" descr="Описание: ch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97420">
            <a:off x="340996" y="-12878"/>
            <a:ext cx="2118482" cy="40182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 name="Рисунок 36" descr="Описание: ch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888488">
            <a:off x="9693386" y="-10452"/>
            <a:ext cx="2138966" cy="42293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Рисунок 39" descr="Описание: ch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7862" y="3489326"/>
            <a:ext cx="1970077" cy="33386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Рисунок 37" descr="Описание: ch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660" y="3502820"/>
            <a:ext cx="1898339" cy="34407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467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3013656" y="-444321"/>
            <a:ext cx="5454483" cy="6275278"/>
          </a:xfrm>
        </p:spPr>
        <p:txBody>
          <a:bodyPr>
            <a:normAutofit/>
          </a:bodyPr>
          <a:lstStyle/>
          <a:p>
            <a:r>
              <a:rPr lang="ru-RU" i="1" dirty="0"/>
              <a:t>Платья на выпускной с пышной юбкой. </a:t>
            </a:r>
            <a:r>
              <a:rPr lang="ru-RU" dirty="0"/>
              <a:t>Очень красиво и изысканно будут выглядеть </a:t>
            </a:r>
            <a:r>
              <a:rPr lang="ru-RU" dirty="0" err="1"/>
              <a:t>коктельные</a:t>
            </a:r>
            <a:r>
              <a:rPr lang="ru-RU" dirty="0"/>
              <a:t> платья с пышными юбками, которые подчеркнут тонкую талию, а также корсетным мягким лифом на тонких бретельках. Цвета предпочтительно выбирать пастельных оттенков: медовый, ванильный, песочный, небесный, фисташковый, мятный, нежно-розовый и т.д. Такая цветовая гамма как нельзя лучше подчеркнет ваш изысканный вкус и прелестную юную красоту. </a:t>
            </a:r>
          </a:p>
        </p:txBody>
      </p:sp>
      <p:pic>
        <p:nvPicPr>
          <p:cNvPr id="1026" name="Рисунок 40" descr="pu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23103" y="647470"/>
            <a:ext cx="2928731" cy="493950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5" name="Рисунок 41" descr="pu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444" y="603097"/>
            <a:ext cx="2642782" cy="50282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3013656" y="-9015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1451794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62276" y="244698"/>
            <a:ext cx="8686800" cy="760369"/>
          </a:xfrm>
        </p:spPr>
        <p:txBody>
          <a:bodyPr>
            <a:noAutofit/>
          </a:bodyPr>
          <a:lstStyle/>
          <a:p>
            <a:pPr algn="ctr"/>
            <a:r>
              <a:rPr lang="ru-RU" dirty="0"/>
              <a:t>Содержание</a:t>
            </a:r>
            <a:endParaRPr lang="ru-RU" sz="5400" dirty="0"/>
          </a:p>
        </p:txBody>
      </p:sp>
      <p:sp>
        <p:nvSpPr>
          <p:cNvPr id="3" name="Текст 2"/>
          <p:cNvSpPr>
            <a:spLocks noGrp="1"/>
          </p:cNvSpPr>
          <p:nvPr>
            <p:ph type="body" idx="1"/>
          </p:nvPr>
        </p:nvSpPr>
        <p:spPr>
          <a:xfrm>
            <a:off x="912253" y="1251439"/>
            <a:ext cx="9094632" cy="4762995"/>
          </a:xfrm>
        </p:spPr>
        <p:txBody>
          <a:bodyPr>
            <a:normAutofit/>
          </a:bodyPr>
          <a:lstStyle/>
          <a:p>
            <a:r>
              <a:rPr lang="ru-RU" dirty="0">
                <a:solidFill>
                  <a:schemeClr val="accent1"/>
                </a:solidFill>
                <a:cs typeface="Levenim MT" pitchFamily="2" charset="-79"/>
              </a:rPr>
              <a:t>Глава 1. Современные тенденции моды</a:t>
            </a:r>
            <a:endParaRPr lang="ru-RU" sz="1400" dirty="0">
              <a:solidFill>
                <a:schemeClr val="accent1"/>
              </a:solidFill>
              <a:cs typeface="Levenim MT" pitchFamily="2" charset="-79"/>
            </a:endParaRPr>
          </a:p>
          <a:p>
            <a:pPr marL="514350" lvl="1"/>
            <a:r>
              <a:rPr lang="ru-RU" b="1" dirty="0">
                <a:solidFill>
                  <a:schemeClr val="accent1"/>
                </a:solidFill>
                <a:cs typeface="Levenim MT" pitchFamily="2" charset="-79"/>
              </a:rPr>
              <a:t>1.1</a:t>
            </a:r>
            <a:r>
              <a:rPr lang="ru-RU" dirty="0">
                <a:solidFill>
                  <a:schemeClr val="accent1"/>
                </a:solidFill>
                <a:cs typeface="Levenim MT" pitchFamily="2" charset="-79"/>
              </a:rPr>
              <a:t> Модные тренды для выпускных платьев 2013 года</a:t>
            </a:r>
            <a:endParaRPr lang="ru-RU" sz="1200" dirty="0">
              <a:solidFill>
                <a:schemeClr val="accent1"/>
              </a:solidFill>
              <a:cs typeface="Levenim MT" pitchFamily="2" charset="-79"/>
            </a:endParaRPr>
          </a:p>
          <a:p>
            <a:pPr marL="514350" lvl="1"/>
            <a:r>
              <a:rPr lang="ru-RU" b="1" dirty="0">
                <a:solidFill>
                  <a:schemeClr val="accent1"/>
                </a:solidFill>
                <a:cs typeface="Levenim MT" pitchFamily="2" charset="-79"/>
              </a:rPr>
              <a:t>1.2</a:t>
            </a:r>
            <a:r>
              <a:rPr lang="ru-RU" sz="1200" dirty="0">
                <a:solidFill>
                  <a:schemeClr val="accent1"/>
                </a:solidFill>
                <a:cs typeface="Levenim MT" pitchFamily="2" charset="-79"/>
              </a:rPr>
              <a:t> </a:t>
            </a:r>
            <a:r>
              <a:rPr lang="ru-RU" dirty="0">
                <a:solidFill>
                  <a:schemeClr val="accent1"/>
                </a:solidFill>
                <a:cs typeface="Levenim MT" pitchFamily="2" charset="-79"/>
              </a:rPr>
              <a:t>Обувь</a:t>
            </a:r>
            <a:endParaRPr lang="ru-RU" sz="1200" dirty="0">
              <a:solidFill>
                <a:schemeClr val="accent1"/>
              </a:solidFill>
              <a:cs typeface="Levenim MT" pitchFamily="2" charset="-79"/>
            </a:endParaRPr>
          </a:p>
          <a:p>
            <a:pPr marL="514350" lvl="1"/>
            <a:r>
              <a:rPr lang="ru-RU" b="1" dirty="0">
                <a:solidFill>
                  <a:schemeClr val="accent1"/>
                </a:solidFill>
                <a:cs typeface="Levenim MT" pitchFamily="2" charset="-79"/>
              </a:rPr>
              <a:t>1.3</a:t>
            </a:r>
            <a:r>
              <a:rPr lang="ru-RU" dirty="0">
                <a:solidFill>
                  <a:schemeClr val="accent1"/>
                </a:solidFill>
                <a:cs typeface="Levenim MT" pitchFamily="2" charset="-79"/>
              </a:rPr>
              <a:t> Аксессуары</a:t>
            </a:r>
            <a:endParaRPr lang="ru-RU" sz="1200" dirty="0">
              <a:solidFill>
                <a:schemeClr val="accent1"/>
              </a:solidFill>
              <a:cs typeface="Levenim MT" pitchFamily="2" charset="-79"/>
            </a:endParaRPr>
          </a:p>
          <a:p>
            <a:pPr marL="514350" lvl="1"/>
            <a:r>
              <a:rPr lang="ru-RU" b="1" dirty="0">
                <a:solidFill>
                  <a:schemeClr val="accent1"/>
                </a:solidFill>
                <a:cs typeface="Levenim MT" pitchFamily="2" charset="-79"/>
              </a:rPr>
              <a:t>1.4</a:t>
            </a:r>
            <a:r>
              <a:rPr lang="ru-RU" dirty="0">
                <a:solidFill>
                  <a:schemeClr val="accent1"/>
                </a:solidFill>
                <a:cs typeface="Levenim MT" pitchFamily="2" charset="-79"/>
              </a:rPr>
              <a:t> Прически для выпускного 2013</a:t>
            </a:r>
            <a:endParaRPr lang="ru-RU" sz="1200" dirty="0">
              <a:solidFill>
                <a:schemeClr val="accent1"/>
              </a:solidFill>
              <a:cs typeface="Levenim MT" pitchFamily="2" charset="-79"/>
            </a:endParaRPr>
          </a:p>
          <a:p>
            <a:pPr marL="514350" lvl="1"/>
            <a:r>
              <a:rPr lang="ru-RU" b="1" dirty="0">
                <a:solidFill>
                  <a:schemeClr val="accent1"/>
                </a:solidFill>
                <a:cs typeface="Levenim MT" pitchFamily="2" charset="-79"/>
              </a:rPr>
              <a:t>1.5</a:t>
            </a:r>
            <a:r>
              <a:rPr lang="ru-RU" dirty="0">
                <a:solidFill>
                  <a:schemeClr val="accent1"/>
                </a:solidFill>
                <a:cs typeface="Levenim MT" pitchFamily="2" charset="-79"/>
              </a:rPr>
              <a:t> Макияж</a:t>
            </a:r>
            <a:endParaRPr lang="ru-RU" sz="1200" dirty="0">
              <a:solidFill>
                <a:schemeClr val="accent1"/>
              </a:solidFill>
              <a:cs typeface="Levenim MT" pitchFamily="2" charset="-79"/>
            </a:endParaRPr>
          </a:p>
          <a:p>
            <a:pPr marL="514350" lvl="1"/>
            <a:r>
              <a:rPr lang="ru-RU" b="1" dirty="0">
                <a:solidFill>
                  <a:schemeClr val="accent1"/>
                </a:solidFill>
                <a:cs typeface="Levenim MT" pitchFamily="2" charset="-79"/>
              </a:rPr>
              <a:t>1.6</a:t>
            </a:r>
            <a:r>
              <a:rPr lang="ru-RU" dirty="0">
                <a:solidFill>
                  <a:schemeClr val="accent1"/>
                </a:solidFill>
                <a:cs typeface="Levenim MT" pitchFamily="2" charset="-79"/>
              </a:rPr>
              <a:t> Маникюр</a:t>
            </a:r>
            <a:endParaRPr lang="ru-RU" sz="1200" dirty="0">
              <a:solidFill>
                <a:schemeClr val="accent1"/>
              </a:solidFill>
              <a:cs typeface="Levenim MT" pitchFamily="2" charset="-79"/>
            </a:endParaRPr>
          </a:p>
          <a:p>
            <a:pPr marL="514350" lvl="1"/>
            <a:r>
              <a:rPr lang="ru-RU" b="1" dirty="0">
                <a:solidFill>
                  <a:schemeClr val="accent1"/>
                </a:solidFill>
                <a:cs typeface="Levenim MT" pitchFamily="2" charset="-79"/>
              </a:rPr>
              <a:t>1.7</a:t>
            </a:r>
            <a:r>
              <a:rPr lang="ru-RU" dirty="0">
                <a:solidFill>
                  <a:schemeClr val="accent1"/>
                </a:solidFill>
                <a:cs typeface="Levenim MT" pitchFamily="2" charset="-79"/>
              </a:rPr>
              <a:t> Советы</a:t>
            </a:r>
            <a:endParaRPr lang="ru-RU" sz="1200" dirty="0">
              <a:solidFill>
                <a:schemeClr val="accent1"/>
              </a:solidFill>
              <a:cs typeface="Levenim MT" pitchFamily="2" charset="-79"/>
            </a:endParaRPr>
          </a:p>
          <a:p>
            <a:r>
              <a:rPr lang="ru-RU" dirty="0">
                <a:solidFill>
                  <a:schemeClr val="accent1"/>
                </a:solidFill>
                <a:cs typeface="Levenim MT" pitchFamily="2" charset="-79"/>
              </a:rPr>
              <a:t>Глава </a:t>
            </a:r>
            <a:r>
              <a:rPr lang="ru-RU" dirty="0" smtClean="0">
                <a:solidFill>
                  <a:schemeClr val="accent1"/>
                </a:solidFill>
                <a:cs typeface="Levenim MT" pitchFamily="2" charset="-79"/>
              </a:rPr>
              <a:t>2. Анализ </a:t>
            </a:r>
            <a:r>
              <a:rPr lang="ru-RU" dirty="0">
                <a:solidFill>
                  <a:schemeClr val="accent1"/>
                </a:solidFill>
                <a:cs typeface="Levenim MT" pitchFamily="2" charset="-79"/>
              </a:rPr>
              <a:t>фигур</a:t>
            </a:r>
            <a:endParaRPr lang="ru-RU" sz="1400" dirty="0">
              <a:solidFill>
                <a:schemeClr val="accent1"/>
              </a:solidFill>
              <a:cs typeface="Levenim MT" pitchFamily="2" charset="-79"/>
            </a:endParaRPr>
          </a:p>
          <a:p>
            <a:r>
              <a:rPr lang="ru-RU" dirty="0">
                <a:solidFill>
                  <a:schemeClr val="accent1"/>
                </a:solidFill>
                <a:cs typeface="Levenim MT" pitchFamily="2" charset="-79"/>
              </a:rPr>
              <a:t>Глава </a:t>
            </a:r>
            <a:r>
              <a:rPr lang="ru-RU" dirty="0" smtClean="0">
                <a:solidFill>
                  <a:schemeClr val="accent1"/>
                </a:solidFill>
                <a:cs typeface="Levenim MT" pitchFamily="2" charset="-79"/>
              </a:rPr>
              <a:t>3. Эскизное </a:t>
            </a:r>
            <a:r>
              <a:rPr lang="ru-RU" dirty="0">
                <a:solidFill>
                  <a:schemeClr val="accent1"/>
                </a:solidFill>
                <a:cs typeface="Levenim MT" pitchFamily="2" charset="-79"/>
              </a:rPr>
              <a:t>проектирование</a:t>
            </a:r>
            <a:endParaRPr lang="ru-RU" sz="1400" dirty="0">
              <a:solidFill>
                <a:schemeClr val="accent1"/>
              </a:solidFill>
              <a:cs typeface="Levenim MT" pitchFamily="2" charset="-79"/>
            </a:endParaRPr>
          </a:p>
          <a:p>
            <a:endParaRPr lang="ru-RU" dirty="0"/>
          </a:p>
        </p:txBody>
      </p:sp>
    </p:spTree>
    <p:extLst>
      <p:ext uri="{BB962C8B-B14F-4D97-AF65-F5344CB8AC3E}">
        <p14:creationId xmlns:p14="http://schemas.microsoft.com/office/powerpoint/2010/main" val="2811700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6162" y="117693"/>
            <a:ext cx="9096779" cy="6740307"/>
          </a:xfrm>
          <a:prstGeom prst="rect">
            <a:avLst/>
          </a:prstGeom>
        </p:spPr>
        <p:txBody>
          <a:bodyPr wrap="square">
            <a:spAutoFit/>
          </a:bodyPr>
          <a:lstStyle/>
          <a:p>
            <a:pPr indent="450215">
              <a:spcAft>
                <a:spcPts val="0"/>
              </a:spcAft>
            </a:pPr>
            <a:r>
              <a:rPr lang="ru-RU" sz="2400" i="1" dirty="0">
                <a:solidFill>
                  <a:schemeClr val="accent1"/>
                </a:solidFill>
                <a:ea typeface="Times New Roman" panose="02020603050405020304" pitchFamily="18" charset="0"/>
              </a:rPr>
              <a:t>Длинные платья на выпускной. </a:t>
            </a:r>
            <a:r>
              <a:rPr lang="ru-RU" sz="2400" dirty="0">
                <a:solidFill>
                  <a:schemeClr val="accent1"/>
                </a:solidFill>
                <a:ea typeface="Times New Roman" panose="02020603050405020304" pitchFamily="18" charset="0"/>
              </a:rPr>
              <a:t>Если вы ищете лучшие платья на выпускной 2013, вам стоит рассмотреть такой актуальным фасон как «русалка» или «рыбка». Такая модель сразу же привлечет к себе внимание окружающих. </a:t>
            </a:r>
          </a:p>
          <a:p>
            <a:pPr indent="450215">
              <a:spcAft>
                <a:spcPts val="0"/>
              </a:spcAft>
            </a:pPr>
            <a:r>
              <a:rPr lang="ru-RU" sz="2400" dirty="0">
                <a:solidFill>
                  <a:schemeClr val="accent1"/>
                </a:solidFill>
                <a:ea typeface="Times New Roman" panose="02020603050405020304" pitchFamily="18" charset="0"/>
              </a:rPr>
              <a:t>Также популярны длинные платья в пол из нежных, струящихся, почти невесомых тканей: шелка, атласа, шифона и </a:t>
            </a:r>
            <a:r>
              <a:rPr lang="ru-RU" sz="2400" dirty="0" smtClean="0">
                <a:solidFill>
                  <a:schemeClr val="accent1"/>
                </a:solidFill>
                <a:ea typeface="Times New Roman" panose="02020603050405020304" pitchFamily="18" charset="0"/>
              </a:rPr>
              <a:t>гипюра. Не </a:t>
            </a:r>
            <a:r>
              <a:rPr lang="ru-RU" sz="2400" dirty="0">
                <a:solidFill>
                  <a:schemeClr val="accent1"/>
                </a:solidFill>
                <a:ea typeface="Times New Roman" panose="02020603050405020304" pitchFamily="18" charset="0"/>
              </a:rPr>
              <a:t>стоит забывать о роскошных платьях в стиле ампир: завышенная линия талии очень выгодно скроет недостатки в области талии и живота. Очень актуальным будет наличие широкого пояса, расшитого бисером и </a:t>
            </a:r>
            <a:r>
              <a:rPr lang="ru-RU" sz="2400" dirty="0" err="1">
                <a:solidFill>
                  <a:schemeClr val="accent1"/>
                </a:solidFill>
                <a:ea typeface="Times New Roman" panose="02020603050405020304" pitchFamily="18" charset="0"/>
              </a:rPr>
              <a:t>пайетками</a:t>
            </a:r>
            <a:r>
              <a:rPr lang="ru-RU" sz="2400" dirty="0">
                <a:solidFill>
                  <a:schemeClr val="accent1"/>
                </a:solidFill>
                <a:ea typeface="Times New Roman" panose="02020603050405020304" pitchFamily="18" charset="0"/>
              </a:rPr>
              <a:t>. </a:t>
            </a:r>
          </a:p>
          <a:p>
            <a:pPr indent="450215">
              <a:spcAft>
                <a:spcPts val="0"/>
              </a:spcAft>
            </a:pPr>
            <a:r>
              <a:rPr lang="ru-RU" sz="2400" dirty="0">
                <a:solidFill>
                  <a:schemeClr val="accent1"/>
                </a:solidFill>
                <a:ea typeface="Times New Roman" panose="02020603050405020304" pitchFamily="18" charset="0"/>
              </a:rPr>
              <a:t>В последние годы очень популярным был наряд в греческом стиле, не теряет своей актуальности он и в грядущем сезоне. Правда, в 2013 году они будут дополнены легкой драпировкой и плиссировкой, а также отделаны стразами и мелкими бусинками под драгоценные камни. Вы легко можете позаимствовать идею дизайнеров, само платье может выглядеть достаточно лаконично, а вот пояс к нему – роскошно. </a:t>
            </a:r>
            <a:endParaRPr lang="ru-RU" sz="2400" dirty="0">
              <a:solidFill>
                <a:schemeClr val="accent1"/>
              </a:solidFill>
              <a:effectLst/>
              <a:ea typeface="Times New Roman" panose="02020603050405020304" pitchFamily="18" charset="0"/>
            </a:endParaRPr>
          </a:p>
        </p:txBody>
      </p:sp>
      <p:pic>
        <p:nvPicPr>
          <p:cNvPr id="7" name="Рисунок 6" descr="d4"/>
          <p:cNvPicPr/>
          <p:nvPr/>
        </p:nvPicPr>
        <p:blipFill>
          <a:blip r:embed="rId2"/>
          <a:srcRect/>
          <a:stretch>
            <a:fillRect/>
          </a:stretch>
        </p:blipFill>
        <p:spPr bwMode="auto">
          <a:xfrm>
            <a:off x="9290689" y="992756"/>
            <a:ext cx="2901311" cy="4990179"/>
          </a:xfrm>
          <a:prstGeom prst="rect">
            <a:avLst/>
          </a:prstGeom>
          <a:ln>
            <a:noFill/>
          </a:ln>
          <a:effectLst>
            <a:softEdge rad="112500"/>
          </a:effectLst>
        </p:spPr>
      </p:pic>
    </p:spTree>
    <p:extLst>
      <p:ext uri="{BB962C8B-B14F-4D97-AF65-F5344CB8AC3E}">
        <p14:creationId xmlns:p14="http://schemas.microsoft.com/office/powerpoint/2010/main" val="1080457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Рисунок 43" descr="d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227" y="164357"/>
            <a:ext cx="2266682" cy="45223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2" name="Рисунок 44" descr="d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3153" y="478061"/>
            <a:ext cx="2060588" cy="42564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1" name="Рисунок 45" descr="d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3552" y="817076"/>
            <a:ext cx="2144449" cy="41541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0" name="Рисунок 46" descr="d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5898" y="1811246"/>
            <a:ext cx="2184101" cy="448954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49" name="Рисунок 47" descr="d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57812" y="1171969"/>
            <a:ext cx="2188275" cy="44366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Rectangle 7"/>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8"/>
          <p:cNvSpPr>
            <a:spLocks noChangeArrowheads="1"/>
          </p:cNvSpPr>
          <p:nvPr/>
        </p:nvSpPr>
        <p:spPr bwMode="auto">
          <a:xfrm>
            <a:off x="0" y="12144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9"/>
          <p:cNvSpPr>
            <a:spLocks noChangeArrowheads="1"/>
          </p:cNvSpPr>
          <p:nvPr/>
        </p:nvSpPr>
        <p:spPr bwMode="auto">
          <a:xfrm>
            <a:off x="0" y="22707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100" b="0" i="0" u="none" strike="noStrike" cap="none" normalizeH="0" baseline="0" smtClean="0">
                <a:ln>
                  <a:noFill/>
                </a:ln>
                <a:solidFill>
                  <a:schemeClr val="tx1"/>
                </a:solidFill>
                <a:effectLst/>
              </a:rPr>
              <a:t> </a:t>
            </a:r>
            <a:endParaRPr kumimoji="0" lang="ru-RU"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52281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8"/>
          <p:cNvSpPr>
            <a:spLocks noChangeArrowheads="1"/>
          </p:cNvSpPr>
          <p:nvPr/>
        </p:nvSpPr>
        <p:spPr bwMode="auto">
          <a:xfrm>
            <a:off x="0" y="12144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9"/>
          <p:cNvSpPr>
            <a:spLocks noChangeArrowheads="1"/>
          </p:cNvSpPr>
          <p:nvPr/>
        </p:nvSpPr>
        <p:spPr bwMode="auto">
          <a:xfrm>
            <a:off x="0" y="22707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100" b="0" i="0" u="none" strike="noStrike" cap="none" normalizeH="0" baseline="0" smtClean="0">
                <a:ln>
                  <a:noFill/>
                </a:ln>
                <a:solidFill>
                  <a:schemeClr val="tx1"/>
                </a:solidFill>
                <a:effectLst/>
              </a:rPr>
              <a:t> </a:t>
            </a:r>
            <a:endParaRPr kumimoji="0" lang="ru-RU" sz="1800" b="0" i="0" u="none" strike="noStrike" cap="none" normalizeH="0" baseline="0" smtClean="0">
              <a:ln>
                <a:noFill/>
              </a:ln>
              <a:solidFill>
                <a:schemeClr val="tx1"/>
              </a:solidFill>
              <a:effectLst/>
              <a:latin typeface="Arial" panose="020B0604020202020204" pitchFamily="34" charset="0"/>
            </a:endParaRPr>
          </a:p>
        </p:txBody>
      </p:sp>
      <p:pic>
        <p:nvPicPr>
          <p:cNvPr id="3082" name="Рисунок 48" descr="1359132602_fashionable_dresses_for_prom_2013_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7" y="2276474"/>
            <a:ext cx="2458640" cy="42148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81" name="Рисунок 49" descr="1359132527_fashionable_dresses_for_prom_2013_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2101" y="1494482"/>
            <a:ext cx="2537071" cy="47834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80" name="Рисунок 50" descr="1359132533_fashionable_dresses_for_prom_2013_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7346" y="850141"/>
            <a:ext cx="2697822" cy="51005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9" name="Рисунок 51" descr="1359132617_fashionable_dresses_for_prom_2013_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33342" y="228600"/>
            <a:ext cx="3032051" cy="48801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12"/>
          <p:cNvSpPr>
            <a:spLocks noChangeArrowheads="1"/>
          </p:cNvSpPr>
          <p:nvPr/>
        </p:nvSpPr>
        <p:spPr bwMode="auto">
          <a:xfrm>
            <a:off x="0" y="107918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13"/>
          <p:cNvSpPr>
            <a:spLocks noChangeArrowheads="1"/>
          </p:cNvSpPr>
          <p:nvPr/>
        </p:nvSpPr>
        <p:spPr bwMode="auto">
          <a:xfrm>
            <a:off x="0" y="208883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4"/>
          <p:cNvSpPr>
            <a:spLocks noChangeArrowheads="1"/>
          </p:cNvSpPr>
          <p:nvPr/>
        </p:nvSpPr>
        <p:spPr bwMode="auto">
          <a:xfrm>
            <a:off x="0" y="27612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15"/>
          <p:cNvSpPr>
            <a:spLocks noChangeArrowheads="1"/>
          </p:cNvSpPr>
          <p:nvPr/>
        </p:nvSpPr>
        <p:spPr bwMode="auto">
          <a:xfrm>
            <a:off x="0" y="354711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2569362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52" descr="1359132604_fashionable_dresses_for_prom_2013_0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727" y="345131"/>
            <a:ext cx="2454996" cy="413352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Рисунок 53" descr="1359132586_fashionable_dresses_for_prom_2013_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3719" y="345131"/>
            <a:ext cx="2366626" cy="432479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Рисунок 55" descr="1359132548_fashionable_dresses_for_prom_2013_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40475" y="345130"/>
            <a:ext cx="3251526" cy="39950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Рисунок 56" descr="1359132579_fashionable_dresses_for_prom_2013_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5907" y="2507530"/>
            <a:ext cx="3088636" cy="44905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Рисунок 57" descr="300x450-images-stories-vyipusknyie-platya_2013-2014-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4673" y="2507530"/>
            <a:ext cx="2903808" cy="43504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182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Рисунок 60" descr="moda_vl_2013_obuv_bosonjki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1538" y="4788247"/>
            <a:ext cx="6562121" cy="22173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Rectangle 7"/>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8"/>
          <p:cNvSpPr>
            <a:spLocks noChangeArrowheads="1"/>
          </p:cNvSpPr>
          <p:nvPr/>
        </p:nvSpPr>
        <p:spPr bwMode="auto">
          <a:xfrm>
            <a:off x="0" y="12144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9"/>
          <p:cNvSpPr>
            <a:spLocks noChangeArrowheads="1"/>
          </p:cNvSpPr>
          <p:nvPr/>
        </p:nvSpPr>
        <p:spPr bwMode="auto">
          <a:xfrm>
            <a:off x="0" y="22707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100" b="0" i="0" u="none" strike="noStrike" cap="none" normalizeH="0" baseline="0" smtClean="0">
                <a:ln>
                  <a:noFill/>
                </a:ln>
                <a:solidFill>
                  <a:schemeClr val="tx1"/>
                </a:solidFill>
                <a:effectLst/>
              </a:rPr>
              <a:t> </a:t>
            </a:r>
            <a:endParaRPr kumimoji="0" lang="ru-RU" sz="1800" b="0" i="0" u="none" strike="noStrike" cap="none" normalizeH="0" baseline="0" smtClean="0">
              <a:ln>
                <a:noFill/>
              </a:ln>
              <a:solidFill>
                <a:schemeClr val="tx1"/>
              </a:solidFill>
              <a:effectLst/>
              <a:latin typeface="Arial" panose="020B0604020202020204" pitchFamily="34" charset="0"/>
            </a:endParaRPr>
          </a:p>
        </p:txBody>
      </p:sp>
      <p:sp>
        <p:nvSpPr>
          <p:cNvPr id="2" name="Rectangle 1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12"/>
          <p:cNvSpPr>
            <a:spLocks noChangeArrowheads="1"/>
          </p:cNvSpPr>
          <p:nvPr/>
        </p:nvSpPr>
        <p:spPr bwMode="auto">
          <a:xfrm>
            <a:off x="0" y="107918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13"/>
          <p:cNvSpPr>
            <a:spLocks noChangeArrowheads="1"/>
          </p:cNvSpPr>
          <p:nvPr/>
        </p:nvSpPr>
        <p:spPr bwMode="auto">
          <a:xfrm>
            <a:off x="0" y="208883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14"/>
          <p:cNvSpPr>
            <a:spLocks noChangeArrowheads="1"/>
          </p:cNvSpPr>
          <p:nvPr/>
        </p:nvSpPr>
        <p:spPr bwMode="auto">
          <a:xfrm>
            <a:off x="0" y="27612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15"/>
          <p:cNvSpPr>
            <a:spLocks noChangeArrowheads="1"/>
          </p:cNvSpPr>
          <p:nvPr/>
        </p:nvSpPr>
        <p:spPr bwMode="auto">
          <a:xfrm>
            <a:off x="0" y="354711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Прямоугольник 9"/>
          <p:cNvSpPr/>
          <p:nvPr/>
        </p:nvSpPr>
        <p:spPr>
          <a:xfrm>
            <a:off x="4183487" y="-84119"/>
            <a:ext cx="3825025" cy="707886"/>
          </a:xfrm>
          <a:prstGeom prst="rect">
            <a:avLst/>
          </a:prstGeom>
        </p:spPr>
        <p:txBody>
          <a:bodyPr wrap="square">
            <a:spAutoFit/>
          </a:bodyPr>
          <a:lstStyle/>
          <a:p>
            <a:pPr algn="ctr"/>
            <a:r>
              <a:rPr lang="ru-RU" sz="4000" b="1" dirty="0" smtClean="0">
                <a:solidFill>
                  <a:schemeClr val="accent1"/>
                </a:solidFill>
                <a:ea typeface="Times New Roman" panose="02020603050405020304" pitchFamily="18" charset="0"/>
                <a:cs typeface="Times New Roman" panose="02020603050405020304" pitchFamily="18" charset="0"/>
              </a:rPr>
              <a:t>1.2 Обувь </a:t>
            </a:r>
            <a:r>
              <a:rPr lang="ru-RU" sz="4000" b="1" dirty="0">
                <a:solidFill>
                  <a:schemeClr val="accent1"/>
                </a:solidFill>
                <a:ea typeface="Times New Roman" panose="02020603050405020304" pitchFamily="18" charset="0"/>
                <a:cs typeface="Times New Roman" panose="02020603050405020304" pitchFamily="18" charset="0"/>
              </a:rPr>
              <a:t>2013</a:t>
            </a:r>
            <a:endParaRPr lang="ru-RU" sz="4000" dirty="0">
              <a:solidFill>
                <a:schemeClr val="accent1"/>
              </a:solidFill>
            </a:endParaRPr>
          </a:p>
        </p:txBody>
      </p:sp>
      <p:sp>
        <p:nvSpPr>
          <p:cNvPr id="11" name="Прямоугольник 10"/>
          <p:cNvSpPr/>
          <p:nvPr/>
        </p:nvSpPr>
        <p:spPr>
          <a:xfrm>
            <a:off x="235952" y="419592"/>
            <a:ext cx="11269014" cy="1569660"/>
          </a:xfrm>
          <a:prstGeom prst="rect">
            <a:avLst/>
          </a:prstGeom>
        </p:spPr>
        <p:txBody>
          <a:bodyPr wrap="square">
            <a:spAutoFit/>
          </a:bodyPr>
          <a:lstStyle/>
          <a:p>
            <a:r>
              <a:rPr lang="ru-RU" sz="2400" dirty="0">
                <a:solidFill>
                  <a:schemeClr val="accent1"/>
                </a:solidFill>
                <a:ea typeface="Times New Roman" panose="02020603050405020304" pitchFamily="18" charset="0"/>
                <a:cs typeface="Times New Roman" panose="02020603050405020304" pitchFamily="18" charset="0"/>
              </a:rPr>
              <a:t>Лето, жара и … конечно же босоножки 2013! Красочные и креативные блистают с подиума своим неповторимым разнообразием. Плоская подошва, ультравысокая платформа, устойчивый или фигурный каблук тонкая сенсуальная шпилька — задают тон модным босоножкам нового сезона 2013.</a:t>
            </a:r>
            <a:endParaRPr lang="ru-RU" sz="2400" dirty="0">
              <a:solidFill>
                <a:schemeClr val="accent1"/>
              </a:solidFill>
            </a:endParaRPr>
          </a:p>
        </p:txBody>
      </p:sp>
      <p:pic>
        <p:nvPicPr>
          <p:cNvPr id="4099" name="Рисунок 58" descr="moda_vl_2013_obuv_bosonjki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336958">
            <a:off x="5875750" y="2035155"/>
            <a:ext cx="6551296" cy="266991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098" name="Рисунок 59" descr="moda_vl_2013_obuv_bosonjki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053728">
            <a:off x="-153270" y="2503838"/>
            <a:ext cx="6000750" cy="26860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3" name="Rectangle 5"/>
          <p:cNvSpPr>
            <a:spLocks noChangeArrowheads="1"/>
          </p:cNvSpPr>
          <p:nvPr/>
        </p:nvSpPr>
        <p:spPr bwMode="auto">
          <a:xfrm>
            <a:off x="0" y="26193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4" name="Rectangle 6"/>
          <p:cNvSpPr>
            <a:spLocks noChangeArrowheads="1"/>
          </p:cNvSpPr>
          <p:nvPr/>
        </p:nvSpPr>
        <p:spPr bwMode="auto">
          <a:xfrm>
            <a:off x="0" y="57626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1296427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8"/>
          <p:cNvSpPr>
            <a:spLocks noChangeArrowheads="1"/>
          </p:cNvSpPr>
          <p:nvPr/>
        </p:nvSpPr>
        <p:spPr bwMode="auto">
          <a:xfrm>
            <a:off x="0" y="12144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9"/>
          <p:cNvSpPr>
            <a:spLocks noChangeArrowheads="1"/>
          </p:cNvSpPr>
          <p:nvPr/>
        </p:nvSpPr>
        <p:spPr bwMode="auto">
          <a:xfrm>
            <a:off x="0" y="22707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100" b="0" i="0" u="none" strike="noStrike" cap="none" normalizeH="0" baseline="0" smtClean="0">
                <a:ln>
                  <a:noFill/>
                </a:ln>
                <a:solidFill>
                  <a:schemeClr val="tx1"/>
                </a:solidFill>
                <a:effectLst/>
              </a:rPr>
              <a:t> </a:t>
            </a:r>
            <a:endParaRPr kumimoji="0" lang="ru-RU" sz="1800" b="0" i="0" u="none" strike="noStrike" cap="none" normalizeH="0" baseline="0" smtClean="0">
              <a:ln>
                <a:noFill/>
              </a:ln>
              <a:solidFill>
                <a:schemeClr val="tx1"/>
              </a:solidFill>
              <a:effectLst/>
              <a:latin typeface="Arial" panose="020B0604020202020204" pitchFamily="34" charset="0"/>
            </a:endParaRPr>
          </a:p>
        </p:txBody>
      </p:sp>
      <p:sp>
        <p:nvSpPr>
          <p:cNvPr id="2" name="Прямоугольник 1"/>
          <p:cNvSpPr/>
          <p:nvPr/>
        </p:nvSpPr>
        <p:spPr>
          <a:xfrm>
            <a:off x="731949" y="247918"/>
            <a:ext cx="10728101" cy="1200329"/>
          </a:xfrm>
          <a:prstGeom prst="rect">
            <a:avLst/>
          </a:prstGeom>
        </p:spPr>
        <p:txBody>
          <a:bodyPr wrap="square">
            <a:spAutoFit/>
          </a:bodyPr>
          <a:lstStyle/>
          <a:p>
            <a:r>
              <a:rPr lang="ru-RU" sz="2400" dirty="0">
                <a:solidFill>
                  <a:schemeClr val="accent1"/>
                </a:solidFill>
                <a:ea typeface="Times New Roman" panose="02020603050405020304" pitchFamily="18" charset="0"/>
                <a:cs typeface="Times New Roman" panose="02020603050405020304" pitchFamily="18" charset="0"/>
              </a:rPr>
              <a:t>Всевозможные переплетения из ремешков, прозрачные виниловые вставки, пряжки, оригинальные застёжки-манжеты, заклёпки и шипы, пуговицы, бусины и стразы.</a:t>
            </a:r>
            <a:endParaRPr lang="ru-RU" sz="2400" dirty="0">
              <a:solidFill>
                <a:schemeClr val="accent1"/>
              </a:solidFill>
            </a:endParaRPr>
          </a:p>
        </p:txBody>
      </p:sp>
      <p:sp>
        <p:nvSpPr>
          <p:cNvPr id="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6145" name="Рисунок 61" descr="moda_vl_2013_obuv_bosonjki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29519">
            <a:off x="-104694" y="3109751"/>
            <a:ext cx="6805356" cy="31807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33242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14" name="Рисунок 13" descr="moda_vl_2013_obuv_bosonjki5"/>
          <p:cNvPicPr/>
          <p:nvPr/>
        </p:nvPicPr>
        <p:blipFill>
          <a:blip r:embed="rId3"/>
          <a:srcRect/>
          <a:stretch>
            <a:fillRect/>
          </a:stretch>
        </p:blipFill>
        <p:spPr bwMode="auto">
          <a:xfrm rot="1069346">
            <a:off x="5364341" y="1940382"/>
            <a:ext cx="6621468" cy="3224886"/>
          </a:xfrm>
          <a:prstGeom prst="rect">
            <a:avLst/>
          </a:prstGeom>
          <a:ln>
            <a:noFill/>
          </a:ln>
          <a:effectLst>
            <a:softEdge rad="112500"/>
          </a:effectLst>
        </p:spPr>
      </p:pic>
    </p:spTree>
    <p:extLst>
      <p:ext uri="{BB962C8B-B14F-4D97-AF65-F5344CB8AC3E}">
        <p14:creationId xmlns:p14="http://schemas.microsoft.com/office/powerpoint/2010/main" val="3850358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42060" y="0"/>
            <a:ext cx="4715458" cy="982385"/>
          </a:xfrm>
          <a:prstGeom prst="rect">
            <a:avLst/>
          </a:prstGeom>
        </p:spPr>
        <p:txBody>
          <a:bodyPr wrap="none">
            <a:spAutoFit/>
          </a:bodyPr>
          <a:lstStyle/>
          <a:p>
            <a:pPr indent="450215" algn="ctr">
              <a:lnSpc>
                <a:spcPct val="150000"/>
              </a:lnSpc>
              <a:spcAft>
                <a:spcPts val="0"/>
              </a:spcAft>
            </a:pPr>
            <a:r>
              <a:rPr lang="ru-RU" sz="4400" b="1" dirty="0" smtClean="0">
                <a:solidFill>
                  <a:schemeClr val="accent1"/>
                </a:solidFill>
                <a:ea typeface="Segoe UI Symbol" panose="020B0502040204020203" pitchFamily="34" charset="0"/>
              </a:rPr>
              <a:t>1.3 Аксессуары</a:t>
            </a:r>
            <a:endParaRPr lang="ru-RU" sz="5400" b="1" dirty="0">
              <a:solidFill>
                <a:schemeClr val="accent1"/>
              </a:solidFill>
              <a:effectLst/>
              <a:ea typeface="Segoe UI Symbol" panose="020B0502040204020203" pitchFamily="34" charset="0"/>
            </a:endParaRPr>
          </a:p>
        </p:txBody>
      </p:sp>
      <p:sp>
        <p:nvSpPr>
          <p:cNvPr id="3" name="Прямоугольник 2"/>
          <p:cNvSpPr/>
          <p:nvPr/>
        </p:nvSpPr>
        <p:spPr>
          <a:xfrm>
            <a:off x="540913" y="888642"/>
            <a:ext cx="11475076" cy="1200329"/>
          </a:xfrm>
          <a:prstGeom prst="rect">
            <a:avLst/>
          </a:prstGeom>
        </p:spPr>
        <p:txBody>
          <a:bodyPr wrap="square">
            <a:spAutoFit/>
          </a:bodyPr>
          <a:lstStyle/>
          <a:p>
            <a:r>
              <a:rPr lang="ru-RU" sz="2400" dirty="0">
                <a:solidFill>
                  <a:schemeClr val="accent1"/>
                </a:solidFill>
                <a:ea typeface="Times New Roman" panose="02020603050405020304" pitchFamily="18" charset="0"/>
              </a:rPr>
              <a:t>Аксессуары предстоящего сезона, выполненные из сияющих материалов, декорированные </a:t>
            </a:r>
            <a:r>
              <a:rPr lang="ru-RU" sz="2400" dirty="0" err="1">
                <a:solidFill>
                  <a:schemeClr val="accent1"/>
                </a:solidFill>
                <a:ea typeface="Times New Roman" panose="02020603050405020304" pitchFamily="18" charset="0"/>
              </a:rPr>
              <a:t>паетками</a:t>
            </a:r>
            <a:r>
              <a:rPr lang="ru-RU" sz="2400" dirty="0">
                <a:solidFill>
                  <a:schemeClr val="accent1"/>
                </a:solidFill>
                <a:ea typeface="Times New Roman" panose="02020603050405020304" pitchFamily="18" charset="0"/>
              </a:rPr>
              <a:t> и сверкающими камнями. Золотой и серебряной дороговизной переливаются </a:t>
            </a:r>
            <a:r>
              <a:rPr lang="ru-RU" sz="2400" dirty="0" err="1">
                <a:solidFill>
                  <a:schemeClr val="accent1"/>
                </a:solidFill>
                <a:ea typeface="Times New Roman" panose="02020603050405020304" pitchFamily="18" charset="0"/>
              </a:rPr>
              <a:t>клатчи</a:t>
            </a:r>
            <a:r>
              <a:rPr lang="ru-RU" sz="2400" dirty="0">
                <a:solidFill>
                  <a:schemeClr val="accent1"/>
                </a:solidFill>
                <a:ea typeface="Times New Roman" panose="02020603050405020304" pitchFamily="18" charset="0"/>
              </a:rPr>
              <a:t>, сумки и даже перчатки. </a:t>
            </a:r>
            <a:endParaRPr lang="ru-RU" sz="2400" dirty="0">
              <a:solidFill>
                <a:schemeClr val="accent1"/>
              </a:solidFill>
            </a:endParaRPr>
          </a:p>
        </p:txBody>
      </p:sp>
      <p:pic>
        <p:nvPicPr>
          <p:cNvPr id="7173" name="Рисунок 63" descr="lg0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988540">
            <a:off x="9627434" y="1815303"/>
            <a:ext cx="2371725" cy="35528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172" name="Рисунок 64" descr="lg008"/>
          <p:cNvPicPr>
            <a:picLocks noChangeAspect="1" noChangeArrowheads="1"/>
          </p:cNvPicPr>
          <p:nvPr/>
        </p:nvPicPr>
        <p:blipFill rotWithShape="1">
          <a:blip r:embed="rId3">
            <a:extLst>
              <a:ext uri="{28A0092B-C50C-407E-A947-70E740481C1C}">
                <a14:useLocalDpi xmlns:a14="http://schemas.microsoft.com/office/drawing/2010/main" val="0"/>
              </a:ext>
            </a:extLst>
          </a:blip>
          <a:srcRect t="23494" b="21049"/>
          <a:stretch/>
        </p:blipFill>
        <p:spPr bwMode="auto">
          <a:xfrm>
            <a:off x="6793633" y="4135946"/>
            <a:ext cx="2934983" cy="246226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170" name="Рисунок 66" descr="lg0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137872">
            <a:off x="3393946" y="2209076"/>
            <a:ext cx="2700458" cy="405594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169" name="Рисунок 67" descr="lg004"/>
          <p:cNvPicPr>
            <a:picLocks noChangeAspect="1" noChangeArrowheads="1"/>
          </p:cNvPicPr>
          <p:nvPr/>
        </p:nvPicPr>
        <p:blipFill rotWithShape="1">
          <a:blip r:embed="rId5">
            <a:extLst>
              <a:ext uri="{28A0092B-C50C-407E-A947-70E740481C1C}">
                <a14:useLocalDpi xmlns:a14="http://schemas.microsoft.com/office/drawing/2010/main" val="0"/>
              </a:ext>
            </a:extLst>
          </a:blip>
          <a:srcRect b="11176"/>
          <a:stretch/>
        </p:blipFill>
        <p:spPr bwMode="auto">
          <a:xfrm rot="818051">
            <a:off x="278150" y="2190885"/>
            <a:ext cx="2725741" cy="36372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6"/>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7"/>
          <p:cNvSpPr>
            <a:spLocks noChangeArrowheads="1"/>
          </p:cNvSpPr>
          <p:nvPr/>
        </p:nvSpPr>
        <p:spPr bwMode="auto">
          <a:xfrm>
            <a:off x="0" y="76866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Rectangle 8"/>
          <p:cNvSpPr>
            <a:spLocks noChangeArrowheads="1"/>
          </p:cNvSpPr>
          <p:nvPr/>
        </p:nvSpPr>
        <p:spPr bwMode="auto">
          <a:xfrm>
            <a:off x="0" y="140684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7171" name="Рисунок 65" descr="lg006"/>
          <p:cNvPicPr>
            <a:picLocks noChangeAspect="1" noChangeArrowheads="1"/>
          </p:cNvPicPr>
          <p:nvPr/>
        </p:nvPicPr>
        <p:blipFill rotWithShape="1">
          <a:blip r:embed="rId6">
            <a:extLst>
              <a:ext uri="{28A0092B-C50C-407E-A947-70E740481C1C}">
                <a14:useLocalDpi xmlns:a14="http://schemas.microsoft.com/office/drawing/2010/main" val="0"/>
              </a:ext>
            </a:extLst>
          </a:blip>
          <a:srcRect l="-1" t="16320" r="91" b="19311"/>
          <a:stretch/>
        </p:blipFill>
        <p:spPr bwMode="auto">
          <a:xfrm rot="21009759">
            <a:off x="6157927" y="2200793"/>
            <a:ext cx="3012621" cy="22531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1798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8"/>
          <p:cNvSpPr>
            <a:spLocks noChangeArrowheads="1"/>
          </p:cNvSpPr>
          <p:nvPr/>
        </p:nvSpPr>
        <p:spPr bwMode="auto">
          <a:xfrm>
            <a:off x="0" y="12144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9"/>
          <p:cNvSpPr>
            <a:spLocks noChangeArrowheads="1"/>
          </p:cNvSpPr>
          <p:nvPr/>
        </p:nvSpPr>
        <p:spPr bwMode="auto">
          <a:xfrm>
            <a:off x="0" y="22707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100" b="0" i="0" u="none" strike="noStrike" cap="none" normalizeH="0" baseline="0" smtClean="0">
                <a:ln>
                  <a:noFill/>
                </a:ln>
                <a:solidFill>
                  <a:schemeClr val="tx1"/>
                </a:solidFill>
                <a:effectLst/>
              </a:rPr>
              <a:t> </a:t>
            </a:r>
            <a:endParaRPr kumimoji="0" lang="ru-RU" sz="1800" b="0" i="0" u="none" strike="noStrike" cap="none" normalizeH="0" baseline="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3"/>
          <p:cNvSpPr>
            <a:spLocks noChangeArrowheads="1"/>
          </p:cNvSpPr>
          <p:nvPr/>
        </p:nvSpPr>
        <p:spPr bwMode="auto">
          <a:xfrm>
            <a:off x="631066" y="228600"/>
            <a:ext cx="1139780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ru-RU" sz="4000" b="1" dirty="0" smtClean="0">
                <a:solidFill>
                  <a:schemeClr val="accent1"/>
                </a:solidFill>
              </a:rPr>
              <a:t>1.4 Вечерние </a:t>
            </a:r>
            <a:r>
              <a:rPr lang="ru-RU" sz="4000" b="1" dirty="0">
                <a:solidFill>
                  <a:schemeClr val="accent1"/>
                </a:solidFill>
              </a:rPr>
              <a:t>прически для выпускного 2013</a:t>
            </a:r>
            <a:r>
              <a:rPr lang="ru-RU" sz="4000" dirty="0">
                <a:solidFill>
                  <a:schemeClr val="accent1"/>
                </a:solidFill>
              </a:rPr>
              <a:t> </a:t>
            </a:r>
          </a:p>
        </p:txBody>
      </p:sp>
      <p:sp>
        <p:nvSpPr>
          <p:cNvPr id="5" name="Прямоугольник 4"/>
          <p:cNvSpPr/>
          <p:nvPr/>
        </p:nvSpPr>
        <p:spPr>
          <a:xfrm>
            <a:off x="631066" y="1165086"/>
            <a:ext cx="7083380" cy="6001643"/>
          </a:xfrm>
          <a:prstGeom prst="rect">
            <a:avLst/>
          </a:prstGeom>
        </p:spPr>
        <p:txBody>
          <a:bodyPr wrap="square">
            <a:spAutoFit/>
          </a:bodyPr>
          <a:lstStyle/>
          <a:p>
            <a:r>
              <a:rPr lang="ru-RU" sz="2400" dirty="0">
                <a:solidFill>
                  <a:schemeClr val="accent1"/>
                </a:solidFill>
                <a:ea typeface="Times New Roman" panose="02020603050405020304" pitchFamily="18" charset="0"/>
              </a:rPr>
              <a:t>Каждая выпускница мечтает о том, чтобы произвести фурор на школьном балу, и в этом ей очень помогут модные прически на выпускной вечер 2013. Чтобы ваша прическа оказалась на гребне модной волны, возьмите на заметку: главным трендом 2013 года является естественность во всем – в одежде, обуви, в макияже, и, конечно же, в прическах</a:t>
            </a:r>
            <a:r>
              <a:rPr lang="ru-RU" sz="2400" dirty="0" smtClean="0">
                <a:solidFill>
                  <a:schemeClr val="accent1"/>
                </a:solidFill>
                <a:ea typeface="Times New Roman" panose="02020603050405020304" pitchFamily="18" charset="0"/>
              </a:rPr>
              <a:t>.</a:t>
            </a:r>
            <a:r>
              <a:rPr lang="ru-RU" sz="2400" dirty="0">
                <a:solidFill>
                  <a:schemeClr val="accent1"/>
                </a:solidFill>
              </a:rPr>
              <a:t> Прически для длинных и средних волос предполагают эксперименты в пределах разумного. Очень стильным будет появление девушки на выпускном вечере с плоской или объемной французской </a:t>
            </a:r>
            <a:r>
              <a:rPr lang="ru-RU" sz="2400" dirty="0" smtClean="0">
                <a:solidFill>
                  <a:schemeClr val="accent1"/>
                </a:solidFill>
              </a:rPr>
              <a:t>косой. Вообще</a:t>
            </a:r>
            <a:r>
              <a:rPr lang="ru-RU" sz="2400" dirty="0">
                <a:solidFill>
                  <a:schemeClr val="accent1"/>
                </a:solidFill>
              </a:rPr>
              <a:t>, любые косички - идущие по краю волос или просто собранные в пучок - являются пиком моды в грядущем сезоне. </a:t>
            </a:r>
          </a:p>
          <a:p>
            <a:endParaRPr lang="ru-RU" sz="2400" dirty="0">
              <a:solidFill>
                <a:schemeClr val="accent1"/>
              </a:solidFill>
            </a:endParaRPr>
          </a:p>
        </p:txBody>
      </p:sp>
      <p:pic>
        <p:nvPicPr>
          <p:cNvPr id="11" name="Рисунок 10" descr="pricheski-2013-16"/>
          <p:cNvPicPr/>
          <p:nvPr/>
        </p:nvPicPr>
        <p:blipFill>
          <a:blip r:embed="rId2"/>
          <a:srcRect/>
          <a:stretch>
            <a:fillRect/>
          </a:stretch>
        </p:blipFill>
        <p:spPr bwMode="auto">
          <a:xfrm>
            <a:off x="8015313" y="1319633"/>
            <a:ext cx="3614310" cy="4967099"/>
          </a:xfrm>
          <a:prstGeom prst="rect">
            <a:avLst/>
          </a:prstGeom>
          <a:ln>
            <a:noFill/>
          </a:ln>
          <a:effectLst>
            <a:softEdge rad="112500"/>
          </a:effectLst>
        </p:spPr>
      </p:pic>
    </p:spTree>
    <p:extLst>
      <p:ext uri="{BB962C8B-B14F-4D97-AF65-F5344CB8AC3E}">
        <p14:creationId xmlns:p14="http://schemas.microsoft.com/office/powerpoint/2010/main" val="2816190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8" name="Rectangle 8"/>
          <p:cNvSpPr>
            <a:spLocks noChangeArrowheads="1"/>
          </p:cNvSpPr>
          <p:nvPr/>
        </p:nvSpPr>
        <p:spPr bwMode="auto">
          <a:xfrm>
            <a:off x="0" y="12144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9"/>
          <p:cNvSpPr>
            <a:spLocks noChangeArrowheads="1"/>
          </p:cNvSpPr>
          <p:nvPr/>
        </p:nvSpPr>
        <p:spPr bwMode="auto">
          <a:xfrm>
            <a:off x="0" y="22707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100" b="0" i="0" u="none" strike="noStrike" cap="none" normalizeH="0" baseline="0" smtClean="0">
                <a:ln>
                  <a:noFill/>
                </a:ln>
                <a:solidFill>
                  <a:schemeClr val="tx1"/>
                </a:solidFill>
                <a:effectLst/>
              </a:rPr>
              <a:t> </a:t>
            </a:r>
            <a:endParaRPr kumimoji="0" lang="ru-RU" sz="1800" b="0" i="0" u="none" strike="noStrike" cap="none" normalizeH="0" baseline="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 name="Прямоугольник 1"/>
          <p:cNvSpPr/>
          <p:nvPr/>
        </p:nvSpPr>
        <p:spPr>
          <a:xfrm>
            <a:off x="469844" y="227124"/>
            <a:ext cx="11256136" cy="830997"/>
          </a:xfrm>
          <a:prstGeom prst="rect">
            <a:avLst/>
          </a:prstGeom>
        </p:spPr>
        <p:txBody>
          <a:bodyPr wrap="square">
            <a:spAutoFit/>
          </a:bodyPr>
          <a:lstStyle/>
          <a:p>
            <a:r>
              <a:rPr lang="ru-RU" sz="2400" dirty="0">
                <a:solidFill>
                  <a:schemeClr val="accent1"/>
                </a:solidFill>
                <a:ea typeface="Times New Roman" panose="02020603050405020304" pitchFamily="18" charset="0"/>
              </a:rPr>
              <a:t>Неплохо будут смотреться кудряшки, причем любого размера, а также волнистые пряди, словно случайно выбивающиеся из общего «ансамбля».</a:t>
            </a:r>
            <a:endParaRPr lang="ru-RU" sz="2400" dirty="0">
              <a:solidFill>
                <a:schemeClr val="accent1"/>
              </a:solidFill>
            </a:endParaRPr>
          </a:p>
        </p:txBody>
      </p:sp>
      <p:pic>
        <p:nvPicPr>
          <p:cNvPr id="8194" name="Рисунок 69" descr="pricheski-2013-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49204">
            <a:off x="6327821" y="1381703"/>
            <a:ext cx="4374523" cy="475619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193" name="Рисунок 70" descr="pricheski-2013-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72798">
            <a:off x="1800898" y="1448379"/>
            <a:ext cx="3682591" cy="450559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ru-RU"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43507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7"/>
          <p:cNvSpPr>
            <a:spLocks noChangeArrowheads="1"/>
          </p:cNvSpPr>
          <p:nvPr/>
        </p:nvSpPr>
        <p:spPr bwMode="auto">
          <a:xfrm>
            <a:off x="0" y="76866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Rectangle 8"/>
          <p:cNvSpPr>
            <a:spLocks noChangeArrowheads="1"/>
          </p:cNvSpPr>
          <p:nvPr/>
        </p:nvSpPr>
        <p:spPr bwMode="auto">
          <a:xfrm>
            <a:off x="0" y="140684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Прямоугольник 3"/>
          <p:cNvSpPr/>
          <p:nvPr/>
        </p:nvSpPr>
        <p:spPr>
          <a:xfrm>
            <a:off x="309093" y="83100"/>
            <a:ext cx="11882907" cy="2677656"/>
          </a:xfrm>
          <a:prstGeom prst="rect">
            <a:avLst/>
          </a:prstGeom>
        </p:spPr>
        <p:txBody>
          <a:bodyPr wrap="square">
            <a:spAutoFit/>
          </a:bodyPr>
          <a:lstStyle/>
          <a:p>
            <a:pPr indent="450215">
              <a:spcAft>
                <a:spcPts val="0"/>
              </a:spcAft>
            </a:pPr>
            <a:r>
              <a:rPr lang="ru-RU" sz="2400" dirty="0">
                <a:solidFill>
                  <a:schemeClr val="accent1"/>
                </a:solidFill>
                <a:ea typeface="Times New Roman" panose="02020603050405020304" pitchFamily="18" charset="0"/>
                <a:cs typeface="Times New Roman" panose="02020603050405020304" pitchFamily="18" charset="0"/>
              </a:rPr>
              <a:t>Как и в предыдущие сезоны самой сексуальной, популярной и красивой прической являются </a:t>
            </a:r>
            <a:r>
              <a:rPr lang="ru-RU" sz="2400" dirty="0" smtClean="0">
                <a:solidFill>
                  <a:schemeClr val="accent1"/>
                </a:solidFill>
                <a:ea typeface="Times New Roman" panose="02020603050405020304" pitchFamily="18" charset="0"/>
                <a:cs typeface="Times New Roman" panose="02020603050405020304" pitchFamily="18" charset="0"/>
              </a:rPr>
              <a:t>локоны. Однако</a:t>
            </a:r>
            <a:r>
              <a:rPr lang="ru-RU" sz="2400" dirty="0">
                <a:solidFill>
                  <a:schemeClr val="accent1"/>
                </a:solidFill>
                <a:ea typeface="Times New Roman" panose="02020603050405020304" pitchFamily="18" charset="0"/>
                <a:cs typeface="Times New Roman" panose="02020603050405020304" pitchFamily="18" charset="0"/>
              </a:rPr>
              <a:t>, для выпускного образа 2013 стилисты советуют вам после того, как вы завили волосы, расчесать их массажной расческой. Естественность - главный тренд этого года. Высокая сложно структурированная прическа тоже будет смотреться модно, но только в том случае если ваше модное выпускное платье имеет простой крой. В образе обязательно должен быть только один явный акцент, иначе лук может быть безвкусным.</a:t>
            </a:r>
            <a:endParaRPr lang="ru-RU" dirty="0">
              <a:solidFill>
                <a:schemeClr val="accent1"/>
              </a:solidFill>
              <a:effectLst/>
              <a:ea typeface="Times New Roman" panose="02020603050405020304" pitchFamily="18" charset="0"/>
              <a:cs typeface="Times New Roman" panose="02020603050405020304" pitchFamily="18" charset="0"/>
            </a:endParaRPr>
          </a:p>
        </p:txBody>
      </p:sp>
      <p:pic>
        <p:nvPicPr>
          <p:cNvPr id="10242" name="Рисунок 72" descr="pricheski-201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68962"/>
            <a:ext cx="5958033" cy="32536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41" name="Рисунок 73" descr="pricheski-2013-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0110" y="2954246"/>
            <a:ext cx="6142670" cy="37825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152352" rIns="91440" bIns="0" numCol="1" anchor="ctr" anchorCtr="0" compatLnSpc="1">
            <a:prstTxWarp prst="textNoShape">
              <a:avLst/>
            </a:prstTxWarp>
            <a:spAutoFit/>
          </a:bodyPr>
          <a:lstStyle/>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ru-RU" sz="1800" b="0" i="0" u="none" strike="noStrike" cap="none" normalizeH="0" baseline="0" smtClean="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0"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08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0" y="5791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1089210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64334"/>
            <a:ext cx="10058400" cy="1190979"/>
          </a:xfrm>
        </p:spPr>
        <p:txBody>
          <a:bodyPr>
            <a:normAutofit fontScale="90000"/>
          </a:bodyPr>
          <a:lstStyle/>
          <a:p>
            <a:pPr algn="ctr"/>
            <a:r>
              <a:rPr lang="ru-RU" sz="5300" dirty="0">
                <a:cs typeface="Levenim MT" pitchFamily="2" charset="-79"/>
              </a:rPr>
              <a:t>Введение</a:t>
            </a:r>
            <a:r>
              <a:rPr lang="ru-RU" dirty="0">
                <a:cs typeface="Levenim MT" pitchFamily="2" charset="-79"/>
              </a:rPr>
              <a:t/>
            </a:r>
            <a:br>
              <a:rPr lang="ru-RU" dirty="0">
                <a:cs typeface="Levenim MT" pitchFamily="2" charset="-79"/>
              </a:rPr>
            </a:br>
            <a:endParaRPr lang="ru-RU" dirty="0"/>
          </a:p>
        </p:txBody>
      </p:sp>
      <p:sp>
        <p:nvSpPr>
          <p:cNvPr id="3" name="Текст 2"/>
          <p:cNvSpPr>
            <a:spLocks noGrp="1"/>
          </p:cNvSpPr>
          <p:nvPr>
            <p:ph type="body" idx="1"/>
          </p:nvPr>
        </p:nvSpPr>
        <p:spPr>
          <a:xfrm>
            <a:off x="1066800" y="1772815"/>
            <a:ext cx="10058400" cy="4679500"/>
          </a:xfrm>
        </p:spPr>
        <p:txBody>
          <a:bodyPr>
            <a:normAutofit lnSpcReduction="10000"/>
          </a:bodyPr>
          <a:lstStyle/>
          <a:p>
            <a:r>
              <a:rPr lang="ru-RU" dirty="0">
                <a:cs typeface="Levenim MT" pitchFamily="2" charset="-79"/>
              </a:rPr>
              <a:t>Каждый год в июне на улицах можно увидеть ослепительно красивых девушек с аккуратным макияжем. Несомненно, речь идет о выпускницах.</a:t>
            </a:r>
          </a:p>
          <a:p>
            <a:r>
              <a:rPr lang="ru-RU" dirty="0">
                <a:cs typeface="Levenim MT" pitchFamily="2" charset="-79"/>
              </a:rPr>
              <a:t>Приближается выпускной вечер для учащихся одиннадцатых классов, который бывает раз в жизни. День, когда мы прощаемся с детством и вступаем во взрослую жизнь, хочется запомнить как яркий праздник.</a:t>
            </a:r>
          </a:p>
          <a:p>
            <a:r>
              <a:rPr lang="ru-RU" dirty="0">
                <a:cs typeface="Levenim MT" pitchFamily="2" charset="-79"/>
              </a:rPr>
              <a:t>В этот торжественный момент каждая выпускница хотела бы выглядеть необычно, привлекательно, в красивой, оригинальной, подчеркивающей её фигуру, праздничной одежде. Каждая из  девушек очень трепетно подходит к выбору своего выпускного платья. Школьный выпускной вечер-это последний вечер в школе выпускница прощается со  школой и хочет этот момент выглядеть запоминающей. И в такой ответственный момент просто необходимо выглядеть сказочно прекрасно. Нужны шикарное платье, туфельки, прическа, и, конечно же, макияж.</a:t>
            </a:r>
          </a:p>
          <a:p>
            <a:endParaRPr lang="ru-RU" dirty="0"/>
          </a:p>
        </p:txBody>
      </p:sp>
    </p:spTree>
    <p:extLst>
      <p:ext uri="{BB962C8B-B14F-4D97-AF65-F5344CB8AC3E}">
        <p14:creationId xmlns:p14="http://schemas.microsoft.com/office/powerpoint/2010/main" val="710224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71" descr="pricheski-201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093" y="184789"/>
            <a:ext cx="4865934" cy="23394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267" name="Рисунок 74" descr="pricheski-2013-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224" y="2881246"/>
            <a:ext cx="5029200" cy="35147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266" name="Рисунок 75" descr="pricheski-2013-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49387" y="2374573"/>
            <a:ext cx="3005238" cy="40213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265" name="Рисунок 76" descr="pricheski-201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0799" y="228600"/>
            <a:ext cx="2991213" cy="410192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5"/>
          <p:cNvSpPr>
            <a:spLocks noChangeArrowheads="1"/>
          </p:cNvSpPr>
          <p:nvPr/>
        </p:nvSpPr>
        <p:spPr bwMode="auto">
          <a:xfrm>
            <a:off x="0" y="39719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380881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5"/>
          <p:cNvSpPr>
            <a:spLocks noChangeArrowheads="1"/>
          </p:cNvSpPr>
          <p:nvPr/>
        </p:nvSpPr>
        <p:spPr bwMode="auto">
          <a:xfrm>
            <a:off x="0" y="39719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 name="Прямоугольник 1"/>
          <p:cNvSpPr/>
          <p:nvPr/>
        </p:nvSpPr>
        <p:spPr>
          <a:xfrm>
            <a:off x="4752523" y="103257"/>
            <a:ext cx="3028393" cy="646331"/>
          </a:xfrm>
          <a:prstGeom prst="rect">
            <a:avLst/>
          </a:prstGeom>
        </p:spPr>
        <p:txBody>
          <a:bodyPr wrap="none">
            <a:spAutoFit/>
          </a:bodyPr>
          <a:lstStyle/>
          <a:p>
            <a:r>
              <a:rPr lang="ru-RU" sz="3600" b="1" dirty="0" smtClean="0">
                <a:solidFill>
                  <a:schemeClr val="accent1"/>
                </a:solidFill>
                <a:ea typeface="Times New Roman" panose="02020603050405020304" pitchFamily="18" charset="0"/>
              </a:rPr>
              <a:t>1.5 МАКИЯЖ</a:t>
            </a:r>
            <a:endParaRPr lang="ru-RU" sz="3600" dirty="0">
              <a:solidFill>
                <a:schemeClr val="accent1"/>
              </a:solidFill>
            </a:endParaRPr>
          </a:p>
        </p:txBody>
      </p:sp>
      <p:sp>
        <p:nvSpPr>
          <p:cNvPr id="3" name="Прямоугольник 2"/>
          <p:cNvSpPr/>
          <p:nvPr/>
        </p:nvSpPr>
        <p:spPr>
          <a:xfrm>
            <a:off x="0" y="528486"/>
            <a:ext cx="7566268" cy="6370975"/>
          </a:xfrm>
          <a:prstGeom prst="rect">
            <a:avLst/>
          </a:prstGeom>
        </p:spPr>
        <p:txBody>
          <a:bodyPr wrap="square">
            <a:spAutoFit/>
          </a:bodyPr>
          <a:lstStyle/>
          <a:p>
            <a:pPr indent="450215">
              <a:spcAft>
                <a:spcPts val="0"/>
              </a:spcAft>
            </a:pPr>
            <a:r>
              <a:rPr lang="ru-RU" sz="2400" dirty="0">
                <a:solidFill>
                  <a:schemeClr val="accent1"/>
                </a:solidFill>
                <a:ea typeface="Times New Roman" panose="02020603050405020304" pitchFamily="18" charset="0"/>
                <a:cs typeface="Times New Roman" panose="02020603050405020304" pitchFamily="18" charset="0"/>
              </a:rPr>
              <a:t>Правильно подобранный макияж – залог успешного образа. Самым популярным и модным вариантом макияжа на выпускной вечер является </a:t>
            </a:r>
            <a:r>
              <a:rPr lang="ru-RU" sz="2400" dirty="0" err="1">
                <a:solidFill>
                  <a:schemeClr val="accent1"/>
                </a:solidFill>
                <a:ea typeface="Times New Roman" panose="02020603050405020304" pitchFamily="18" charset="0"/>
                <a:cs typeface="Times New Roman" panose="02020603050405020304" pitchFamily="18" charset="0"/>
              </a:rPr>
              <a:t>смоки</a:t>
            </a:r>
            <a:r>
              <a:rPr lang="ru-RU" sz="2400" dirty="0">
                <a:solidFill>
                  <a:schemeClr val="accent1"/>
                </a:solidFill>
                <a:ea typeface="Times New Roman" panose="02020603050405020304" pitchFamily="18" charset="0"/>
                <a:cs typeface="Times New Roman" panose="02020603050405020304" pitchFamily="18" charset="0"/>
              </a:rPr>
              <a:t> </a:t>
            </a:r>
            <a:r>
              <a:rPr lang="ru-RU" sz="2400" dirty="0" err="1">
                <a:solidFill>
                  <a:schemeClr val="accent1"/>
                </a:solidFill>
                <a:ea typeface="Times New Roman" panose="02020603050405020304" pitchFamily="18" charset="0"/>
                <a:cs typeface="Times New Roman" panose="02020603050405020304" pitchFamily="18" charset="0"/>
              </a:rPr>
              <a:t>айс</a:t>
            </a:r>
            <a:r>
              <a:rPr lang="ru-RU" sz="2400" dirty="0">
                <a:solidFill>
                  <a:schemeClr val="accent1"/>
                </a:solidFill>
                <a:ea typeface="Times New Roman" panose="02020603050405020304" pitchFamily="18" charset="0"/>
                <a:cs typeface="Times New Roman" panose="02020603050405020304" pitchFamily="18" charset="0"/>
              </a:rPr>
              <a:t> – </a:t>
            </a:r>
            <a:r>
              <a:rPr lang="ru-RU" sz="2400" dirty="0" err="1">
                <a:solidFill>
                  <a:schemeClr val="accent1"/>
                </a:solidFill>
                <a:ea typeface="Times New Roman" panose="02020603050405020304" pitchFamily="18" charset="0"/>
                <a:cs typeface="Times New Roman" panose="02020603050405020304" pitchFamily="18" charset="0"/>
              </a:rPr>
              <a:t>мейк</a:t>
            </a:r>
            <a:r>
              <a:rPr lang="ru-RU" sz="2400" dirty="0">
                <a:solidFill>
                  <a:schemeClr val="accent1"/>
                </a:solidFill>
                <a:ea typeface="Times New Roman" panose="02020603050405020304" pitchFamily="18" charset="0"/>
                <a:cs typeface="Times New Roman" panose="02020603050405020304" pitchFamily="18" charset="0"/>
              </a:rPr>
              <a:t>, полюбившийся многим модницам мира, в том числе и голливудским </a:t>
            </a:r>
            <a:r>
              <a:rPr lang="ru-RU" sz="2400" dirty="0" err="1" smtClean="0">
                <a:solidFill>
                  <a:schemeClr val="accent1"/>
                </a:solidFill>
                <a:ea typeface="Times New Roman" panose="02020603050405020304" pitchFamily="18" charset="0"/>
                <a:cs typeface="Times New Roman" panose="02020603050405020304" pitchFamily="18" charset="0"/>
              </a:rPr>
              <a:t>звездам.Этот</a:t>
            </a:r>
            <a:r>
              <a:rPr lang="ru-RU" sz="2400" dirty="0" smtClean="0">
                <a:solidFill>
                  <a:schemeClr val="accent1"/>
                </a:solidFill>
                <a:ea typeface="Times New Roman" panose="02020603050405020304" pitchFamily="18" charset="0"/>
                <a:cs typeface="Times New Roman" panose="02020603050405020304" pitchFamily="18" charset="0"/>
              </a:rPr>
              <a:t> </a:t>
            </a:r>
            <a:r>
              <a:rPr lang="ru-RU" sz="2400" dirty="0">
                <a:solidFill>
                  <a:schemeClr val="accent1"/>
                </a:solidFill>
                <a:ea typeface="Times New Roman" panose="02020603050405020304" pitchFamily="18" charset="0"/>
                <a:cs typeface="Times New Roman" panose="02020603050405020304" pitchFamily="18" charset="0"/>
              </a:rPr>
              <a:t>макияж смотрится более чем эффектно. К тому же, он универсален и подходит практически под любой наряд и тип внешности. Кроме </a:t>
            </a:r>
            <a:r>
              <a:rPr lang="ru-RU" sz="2400" dirty="0" smtClean="0">
                <a:solidFill>
                  <a:schemeClr val="accent1"/>
                </a:solidFill>
                <a:ea typeface="Times New Roman" panose="02020603050405020304" pitchFamily="18" charset="0"/>
                <a:cs typeface="Times New Roman" panose="02020603050405020304" pitchFamily="18" charset="0"/>
              </a:rPr>
              <a:t>классического </a:t>
            </a:r>
            <a:r>
              <a:rPr lang="ru-RU" sz="2400" dirty="0" err="1" smtClean="0">
                <a:solidFill>
                  <a:schemeClr val="accent1"/>
                </a:solidFill>
                <a:ea typeface="Times New Roman" panose="02020603050405020304" pitchFamily="18" charset="0"/>
                <a:cs typeface="Times New Roman" panose="02020603050405020304" pitchFamily="18" charset="0"/>
              </a:rPr>
              <a:t>смоки</a:t>
            </a:r>
            <a:r>
              <a:rPr lang="ru-RU" sz="2400" dirty="0" smtClean="0">
                <a:solidFill>
                  <a:schemeClr val="accent1"/>
                </a:solidFill>
                <a:ea typeface="Times New Roman" panose="02020603050405020304" pitchFamily="18" charset="0"/>
                <a:cs typeface="Times New Roman" panose="02020603050405020304" pitchFamily="18" charset="0"/>
              </a:rPr>
              <a:t> в темных тонах, мы советуем молодым девушкам присмотреться к цветным вариантам этого замечательного макияжа. Например, на блондинках будет очень выигрышно смотреться </a:t>
            </a:r>
            <a:r>
              <a:rPr lang="ru-RU" sz="2400" dirty="0" err="1" smtClean="0">
                <a:solidFill>
                  <a:schemeClr val="accent1"/>
                </a:solidFill>
                <a:ea typeface="Times New Roman" panose="02020603050405020304" pitchFamily="18" charset="0"/>
                <a:cs typeface="Times New Roman" panose="02020603050405020304" pitchFamily="18" charset="0"/>
              </a:rPr>
              <a:t>смоки-айс</a:t>
            </a:r>
            <a:r>
              <a:rPr lang="ru-RU" sz="2400" dirty="0" smtClean="0">
                <a:solidFill>
                  <a:schemeClr val="accent1"/>
                </a:solidFill>
                <a:ea typeface="Times New Roman" panose="02020603050405020304" pitchFamily="18" charset="0"/>
                <a:cs typeface="Times New Roman" panose="02020603050405020304" pitchFamily="18" charset="0"/>
              </a:rPr>
              <a:t> в голубых тонах. При этом ваш тон лица должен быть максимально натуральным и светлым. Не переборщите с румянами. Губы оставьте матовыми либо нанесите на них неброский бледно-розовый блеск.</a:t>
            </a:r>
            <a:endParaRPr lang="ru-RU" dirty="0">
              <a:solidFill>
                <a:schemeClr val="accent1"/>
              </a:solidFill>
              <a:effectLst/>
              <a:ea typeface="Times New Roman" panose="02020603050405020304" pitchFamily="18" charset="0"/>
              <a:cs typeface="Times New Roman" panose="02020603050405020304" pitchFamily="18" charset="0"/>
            </a:endParaRPr>
          </a:p>
        </p:txBody>
      </p:sp>
      <p:pic>
        <p:nvPicPr>
          <p:cNvPr id="10" name="Рисунок 9" descr="222maik3"/>
          <p:cNvPicPr/>
          <p:nvPr/>
        </p:nvPicPr>
        <p:blipFill>
          <a:blip r:embed="rId2"/>
          <a:srcRect/>
          <a:stretch>
            <a:fillRect/>
          </a:stretch>
        </p:blipFill>
        <p:spPr bwMode="auto">
          <a:xfrm>
            <a:off x="7430135" y="1569783"/>
            <a:ext cx="4761865" cy="4001770"/>
          </a:xfrm>
          <a:prstGeom prst="rect">
            <a:avLst/>
          </a:prstGeom>
          <a:ln>
            <a:noFill/>
          </a:ln>
          <a:effectLst>
            <a:softEdge rad="112500"/>
          </a:effectLst>
        </p:spPr>
      </p:pic>
    </p:spTree>
    <p:extLst>
      <p:ext uri="{BB962C8B-B14F-4D97-AF65-F5344CB8AC3E}">
        <p14:creationId xmlns:p14="http://schemas.microsoft.com/office/powerpoint/2010/main" val="270860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7"/>
          <p:cNvSpPr>
            <a:spLocks noChangeArrowheads="1"/>
          </p:cNvSpPr>
          <p:nvPr/>
        </p:nvSpPr>
        <p:spPr bwMode="auto">
          <a:xfrm>
            <a:off x="0" y="76866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Rectangle 8"/>
          <p:cNvSpPr>
            <a:spLocks noChangeArrowheads="1"/>
          </p:cNvSpPr>
          <p:nvPr/>
        </p:nvSpPr>
        <p:spPr bwMode="auto">
          <a:xfrm>
            <a:off x="0" y="140684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152352" rIns="91440" bIns="0" numCol="1" anchor="ctr" anchorCtr="0" compatLnSpc="1">
            <a:prstTxWarp prst="textNoShape">
              <a:avLst/>
            </a:prstTxWarp>
            <a:spAutoFit/>
          </a:bodyPr>
          <a:lstStyle/>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ru-RU" sz="1800" b="0" i="0" u="none" strike="noStrike" cap="none" normalizeH="0" baseline="0" smtClean="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0"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08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anose="020B0604020202020204" pitchFamily="34" charset="0"/>
            </a:endParaRPr>
          </a:p>
        </p:txBody>
      </p:sp>
      <p:sp>
        <p:nvSpPr>
          <p:cNvPr id="9" name="Rectangle 6"/>
          <p:cNvSpPr>
            <a:spLocks noChangeArrowheads="1"/>
          </p:cNvSpPr>
          <p:nvPr/>
        </p:nvSpPr>
        <p:spPr bwMode="auto">
          <a:xfrm>
            <a:off x="0" y="5791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 name="Прямоугольник 1"/>
          <p:cNvSpPr/>
          <p:nvPr/>
        </p:nvSpPr>
        <p:spPr>
          <a:xfrm>
            <a:off x="489397" y="457200"/>
            <a:ext cx="6323527" cy="4524315"/>
          </a:xfrm>
          <a:prstGeom prst="rect">
            <a:avLst/>
          </a:prstGeom>
        </p:spPr>
        <p:txBody>
          <a:bodyPr wrap="square">
            <a:spAutoFit/>
          </a:bodyPr>
          <a:lstStyle/>
          <a:p>
            <a:pPr indent="450215">
              <a:spcAft>
                <a:spcPts val="0"/>
              </a:spcAft>
            </a:pPr>
            <a:r>
              <a:rPr lang="ru-RU" sz="2400" dirty="0">
                <a:solidFill>
                  <a:schemeClr val="accent1"/>
                </a:solidFill>
                <a:ea typeface="Times New Roman" panose="02020603050405020304" pitchFamily="18" charset="0"/>
                <a:cs typeface="Times New Roman" panose="02020603050405020304" pitchFamily="18" charset="0"/>
              </a:rPr>
              <a:t>Летом столбики термометра обычно поднимаются довольно высоко, поэтому макияж на выпускной вечер 2013 должен быть очень качественным. </a:t>
            </a:r>
            <a:r>
              <a:rPr lang="ru-RU" sz="2400" dirty="0" err="1">
                <a:solidFill>
                  <a:schemeClr val="accent1"/>
                </a:solidFill>
                <a:ea typeface="Times New Roman" panose="02020603050405020304" pitchFamily="18" charset="0"/>
                <a:cs typeface="Times New Roman" panose="02020603050405020304" pitchFamily="18" charset="0"/>
              </a:rPr>
              <a:t>Майкап</a:t>
            </a:r>
            <a:r>
              <a:rPr lang="ru-RU" sz="2400" dirty="0">
                <a:solidFill>
                  <a:schemeClr val="accent1"/>
                </a:solidFill>
                <a:ea typeface="Times New Roman" panose="02020603050405020304" pitchFamily="18" charset="0"/>
                <a:cs typeface="Times New Roman" panose="02020603050405020304" pitchFamily="18" charset="0"/>
              </a:rPr>
              <a:t> нужно делать, не торопясь, стоит тщательно подготовить лицо к нанесению косметики, не забыть очистить и увлажнить кожу, аккуратно нанести базу под макияж. Косметику нужно выбирать качественную, не стоит экономить, тем более она вам еще не раз пригодится. Пользуйтесь только проверенными средствами. </a:t>
            </a:r>
            <a:endParaRPr lang="ru-RU" dirty="0">
              <a:solidFill>
                <a:schemeClr val="accent1"/>
              </a:solidFill>
              <a:effectLst/>
              <a:ea typeface="Times New Roman" panose="02020603050405020304" pitchFamily="18" charset="0"/>
              <a:cs typeface="Times New Roman" panose="02020603050405020304" pitchFamily="18" charset="0"/>
            </a:endParaRPr>
          </a:p>
        </p:txBody>
      </p:sp>
      <p:pic>
        <p:nvPicPr>
          <p:cNvPr id="12" name="Рисунок 11" descr="222maik"/>
          <p:cNvPicPr/>
          <p:nvPr/>
        </p:nvPicPr>
        <p:blipFill>
          <a:blip r:embed="rId2"/>
          <a:srcRect/>
          <a:stretch>
            <a:fillRect/>
          </a:stretch>
        </p:blipFill>
        <p:spPr bwMode="auto">
          <a:xfrm>
            <a:off x="6973422" y="2534692"/>
            <a:ext cx="4761865" cy="4001770"/>
          </a:xfrm>
          <a:prstGeom prst="rect">
            <a:avLst/>
          </a:prstGeom>
          <a:ln>
            <a:noFill/>
          </a:ln>
          <a:effectLst>
            <a:softEdge rad="112500"/>
          </a:effectLst>
        </p:spPr>
      </p:pic>
    </p:spTree>
    <p:extLst>
      <p:ext uri="{BB962C8B-B14F-4D97-AF65-F5344CB8AC3E}">
        <p14:creationId xmlns:p14="http://schemas.microsoft.com/office/powerpoint/2010/main" val="2073795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5"/>
          <p:cNvSpPr>
            <a:spLocks noChangeArrowheads="1"/>
          </p:cNvSpPr>
          <p:nvPr/>
        </p:nvSpPr>
        <p:spPr bwMode="auto">
          <a:xfrm>
            <a:off x="0" y="39719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Прямоугольник 3"/>
          <p:cNvSpPr/>
          <p:nvPr/>
        </p:nvSpPr>
        <p:spPr>
          <a:xfrm>
            <a:off x="656824" y="228600"/>
            <a:ext cx="10560674" cy="6185079"/>
          </a:xfrm>
          <a:prstGeom prst="rect">
            <a:avLst/>
          </a:prstGeom>
        </p:spPr>
        <p:txBody>
          <a:bodyPr wrap="square">
            <a:spAutoFit/>
          </a:bodyPr>
          <a:lstStyle/>
          <a:p>
            <a:pPr indent="450215" algn="just">
              <a:spcAft>
                <a:spcPts val="0"/>
              </a:spcAft>
            </a:pPr>
            <a:r>
              <a:rPr lang="ru-RU" sz="2400"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Если вы хотите нанести губную помаду, то лучше использовать естественные оттенки. Обязательно нужен контурный карандаш, чтобы в самый ответственный момент помада не растеклась. Цвет карандаша желательно взять на 1-2 тона темнее помады. Для макияжа на выпускной вечер 2013 лучше всего подойдут сухие тени, даже в самую жаркую погоду они будут хорошо выглядеть. Водостойкая тушь также станет хорошим выбором. Тональный крем и пудра должны быть абсолютно незаметными, тщательно выберите тон. Хорошая основа под макияж – это залог успеха. Макияж, как и прическа должен быть натуральным. Тем более в юном возрасте. Свежести взгляду могут придать светлые тени, золотистые сделают взор более лучистым, но к любым теням необходима черная объемная тушь. В случае если вы выбрали маленькое черное платье, яркие цвета могут быть только на губах. Не выбирайте ярко-алые или темные оттенки помады и блесков, лучше взять цвет фуксии или клубники. Обязательно замаскируйте все неровности </a:t>
            </a:r>
            <a:r>
              <a:rPr lang="ru-RU" sz="2400" dirty="0" err="1">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консилером</a:t>
            </a:r>
            <a:r>
              <a:rPr lang="ru-RU" sz="2400" dirty="0">
                <a:solidFill>
                  <a:schemeClr val="accent1"/>
                </a:solidFill>
                <a:latin typeface="Times New Roman" panose="02020603050405020304" pitchFamily="18" charset="0"/>
                <a:ea typeface="Times New Roman" panose="02020603050405020304" pitchFamily="18" charset="0"/>
                <a:cs typeface="Times New Roman" panose="02020603050405020304" pitchFamily="18" charset="0"/>
              </a:rPr>
              <a:t> и покройте лицо легким тоном, не утяжеляя его плотной компактной пудрой. Если хотите матовости, лучше возьмите светлую рассыпчатую пудру.</a:t>
            </a:r>
            <a:endParaRPr lang="ru-RU" dirty="0">
              <a:solidFill>
                <a:schemeClr val="accent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53987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5"/>
          <p:cNvSpPr>
            <a:spLocks noChangeArrowheads="1"/>
          </p:cNvSpPr>
          <p:nvPr/>
        </p:nvSpPr>
        <p:spPr bwMode="auto">
          <a:xfrm>
            <a:off x="1603512" y="893607"/>
            <a:ext cx="932447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ru-RU" sz="2400" dirty="0">
                <a:solidFill>
                  <a:schemeClr val="accent1"/>
                </a:solidFill>
              </a:rPr>
              <a:t>Короткая или средняя длина с овальной и миндалевидной формой ногтей– беспроигрышный вариант, поскольку главный акцент в этом сезоне поставлен именно на естественности</a:t>
            </a:r>
          </a:p>
        </p:txBody>
      </p:sp>
      <p:sp>
        <p:nvSpPr>
          <p:cNvPr id="2" name="Прямоугольник 1"/>
          <p:cNvSpPr/>
          <p:nvPr/>
        </p:nvSpPr>
        <p:spPr>
          <a:xfrm>
            <a:off x="4787789" y="35417"/>
            <a:ext cx="3446777" cy="707886"/>
          </a:xfrm>
          <a:prstGeom prst="rect">
            <a:avLst/>
          </a:prstGeom>
        </p:spPr>
        <p:txBody>
          <a:bodyPr wrap="none">
            <a:spAutoFit/>
          </a:bodyPr>
          <a:lstStyle/>
          <a:p>
            <a:r>
              <a:rPr lang="ru-RU" sz="4000" dirty="0">
                <a:solidFill>
                  <a:schemeClr val="accent1"/>
                </a:solidFill>
                <a:latin typeface="Times New Roman" panose="02020603050405020304" pitchFamily="18" charset="0"/>
                <a:ea typeface="Times New Roman" panose="02020603050405020304" pitchFamily="18" charset="0"/>
              </a:rPr>
              <a:t> </a:t>
            </a:r>
            <a:r>
              <a:rPr lang="ru-RU" sz="4000" b="1" dirty="0" smtClean="0">
                <a:solidFill>
                  <a:schemeClr val="accent1"/>
                </a:solidFill>
                <a:latin typeface="Times New Roman" panose="02020603050405020304" pitchFamily="18" charset="0"/>
                <a:ea typeface="Times New Roman" panose="02020603050405020304" pitchFamily="18" charset="0"/>
              </a:rPr>
              <a:t>1.6 </a:t>
            </a:r>
            <a:r>
              <a:rPr lang="ru-RU" sz="4000" b="1" dirty="0" smtClean="0">
                <a:solidFill>
                  <a:schemeClr val="accent1"/>
                </a:solidFill>
                <a:ea typeface="Times New Roman" panose="02020603050405020304" pitchFamily="18" charset="0"/>
              </a:rPr>
              <a:t>Маникюр</a:t>
            </a:r>
            <a:endParaRPr lang="ru-RU" sz="4000" dirty="0">
              <a:solidFill>
                <a:schemeClr val="accent1"/>
              </a:solidFill>
            </a:endParaRPr>
          </a:p>
        </p:txBody>
      </p:sp>
      <p:pic>
        <p:nvPicPr>
          <p:cNvPr id="12290" name="Рисунок 79"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895055">
            <a:off x="1244054" y="2755698"/>
            <a:ext cx="4699447" cy="28196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289" name="Рисунок 80" descr="untitl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39959">
            <a:off x="6111045" y="3037075"/>
            <a:ext cx="4941194" cy="29647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2264654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31066" y="272646"/>
            <a:ext cx="11075830" cy="1530396"/>
          </a:xfrm>
        </p:spPr>
        <p:txBody>
          <a:bodyPr>
            <a:noAutofit/>
          </a:bodyPr>
          <a:lstStyle/>
          <a:p>
            <a:r>
              <a:rPr lang="ru-RU" dirty="0">
                <a:solidFill>
                  <a:schemeClr val="accent1"/>
                </a:solidFill>
              </a:rPr>
              <a:t>Цветовая гамма по-прежнему предлагает пастельные оттенки и характерный для них французский маникюр, а также лунный маникюр с полукругом у основания ногтей. Приветствуется использование самых ярких и смелых оттенков и их всевозможных сочетаний.</a:t>
            </a:r>
          </a:p>
        </p:txBody>
      </p:sp>
      <p:pic>
        <p:nvPicPr>
          <p:cNvPr id="16388" name="Рисунок 81" descr="Модный маникюр на выпускной 2013: французский маникюр">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102082">
            <a:off x="5306735" y="1689146"/>
            <a:ext cx="4550777" cy="248224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6387" name="Рисунок 82" descr="Модный маникюр на выпускной 2013: французский маникюр леопард">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89171">
            <a:off x="1182084" y="1957018"/>
            <a:ext cx="3580327" cy="21481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6386" name="Рисунок 83" descr="Модный маникюр на выпускной 2013: лунный маникюр">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89032">
            <a:off x="1629005" y="4357165"/>
            <a:ext cx="3827934" cy="228761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6385" name="Рисунок 84" descr="Модный маникюр на выпускной 2013: лунный маникюр">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1176452">
            <a:off x="6494214" y="4212110"/>
            <a:ext cx="3979572" cy="238774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6"/>
          <p:cNvSpPr>
            <a:spLocks noChangeArrowheads="1"/>
          </p:cNvSpPr>
          <p:nvPr/>
        </p:nvSpPr>
        <p:spPr bwMode="auto">
          <a:xfrm>
            <a:off x="0" y="18859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6" name="Rectangle 7"/>
          <p:cNvSpPr>
            <a:spLocks noChangeArrowheads="1"/>
          </p:cNvSpPr>
          <p:nvPr/>
        </p:nvSpPr>
        <p:spPr bwMode="auto">
          <a:xfrm>
            <a:off x="0" y="3314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8"/>
          <p:cNvSpPr>
            <a:spLocks noChangeArrowheads="1"/>
          </p:cNvSpPr>
          <p:nvPr/>
        </p:nvSpPr>
        <p:spPr bwMode="auto">
          <a:xfrm>
            <a:off x="0" y="474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1794465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Прямоугольник 3"/>
          <p:cNvSpPr/>
          <p:nvPr/>
        </p:nvSpPr>
        <p:spPr>
          <a:xfrm>
            <a:off x="523741" y="228600"/>
            <a:ext cx="11492248" cy="1200329"/>
          </a:xfrm>
          <a:prstGeom prst="rect">
            <a:avLst/>
          </a:prstGeom>
        </p:spPr>
        <p:txBody>
          <a:bodyPr wrap="square">
            <a:spAutoFit/>
          </a:bodyPr>
          <a:lstStyle/>
          <a:p>
            <a:r>
              <a:rPr lang="ru-RU" sz="2400" dirty="0">
                <a:solidFill>
                  <a:schemeClr val="accent1"/>
                </a:solidFill>
                <a:latin typeface="Calibri" panose="020F0502020204030204" pitchFamily="34" charset="0"/>
                <a:ea typeface="Times New Roman" panose="02020603050405020304" pitchFamily="18" charset="0"/>
                <a:cs typeface="Times New Roman" panose="02020603050405020304" pitchFamily="18" charset="0"/>
              </a:rPr>
              <a:t>Маникюр весна-лето 2013 предлагает целый набор модных </a:t>
            </a:r>
            <a:r>
              <a:rPr lang="ru-RU" sz="2400" dirty="0" err="1">
                <a:solidFill>
                  <a:schemeClr val="accent1"/>
                </a:solidFill>
                <a:latin typeface="Calibri" panose="020F0502020204030204" pitchFamily="34" charset="0"/>
                <a:ea typeface="Times New Roman" panose="02020603050405020304" pitchFamily="18" charset="0"/>
                <a:cs typeface="Times New Roman" panose="02020603050405020304" pitchFamily="18" charset="0"/>
              </a:rPr>
              <a:t>принтов</a:t>
            </a:r>
            <a:r>
              <a:rPr lang="ru-RU" sz="2400" dirty="0">
                <a:solidFill>
                  <a:schemeClr val="accent1"/>
                </a:solidFill>
                <a:latin typeface="Calibri" panose="020F0502020204030204" pitchFamily="34" charset="0"/>
                <a:ea typeface="Times New Roman" panose="02020603050405020304" pitchFamily="18" charset="0"/>
                <a:cs typeface="Times New Roman" panose="02020603050405020304" pitchFamily="18" charset="0"/>
              </a:rPr>
              <a:t> с изображением фруктов, цветов и птиц. Актуальными остаются классический маникюр-леопард и маникюр-зебра. </a:t>
            </a:r>
            <a:endParaRPr lang="ru-RU" sz="2400" dirty="0">
              <a:solidFill>
                <a:schemeClr val="accent1"/>
              </a:solidFill>
            </a:endParaRPr>
          </a:p>
        </p:txBody>
      </p:sp>
      <p:pic>
        <p:nvPicPr>
          <p:cNvPr id="17412" name="Рисунок 85" descr="Модный маникюр на выпускной 2013: маникюр - леопард">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50296">
            <a:off x="8424690" y="2609318"/>
            <a:ext cx="3770318" cy="22531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7411" name="Рисунок 86" descr="Модный маникюр на выпускной 2013: маникюр - леопард">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5837" y="1364288"/>
            <a:ext cx="3928056" cy="23568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7410" name="Рисунок 87" descr="Модный маникюр на выпускной 2013: маникюр - зебра">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42799" y="4078247"/>
            <a:ext cx="3998994" cy="238983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7409" name="Рисунок 88" descr="Модный маникюр на выпускной 2013: маникюр - зебра">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602736">
            <a:off x="10109" y="2461085"/>
            <a:ext cx="3993870" cy="239632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6"/>
          <p:cNvSpPr>
            <a:spLocks noChangeArrowheads="1"/>
          </p:cNvSpPr>
          <p:nvPr/>
        </p:nvSpPr>
        <p:spPr bwMode="auto">
          <a:xfrm>
            <a:off x="0" y="18859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7" name="Rectangle 7"/>
          <p:cNvSpPr>
            <a:spLocks noChangeArrowheads="1"/>
          </p:cNvSpPr>
          <p:nvPr/>
        </p:nvSpPr>
        <p:spPr bwMode="auto">
          <a:xfrm>
            <a:off x="0" y="3314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8"/>
          <p:cNvSpPr>
            <a:spLocks noChangeArrowheads="1"/>
          </p:cNvSpPr>
          <p:nvPr/>
        </p:nvSpPr>
        <p:spPr bwMode="auto">
          <a:xfrm>
            <a:off x="0" y="474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2710681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6"/>
          <p:cNvSpPr>
            <a:spLocks noChangeArrowheads="1"/>
          </p:cNvSpPr>
          <p:nvPr/>
        </p:nvSpPr>
        <p:spPr bwMode="auto">
          <a:xfrm>
            <a:off x="0" y="18859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7" name="Rectangle 7"/>
          <p:cNvSpPr>
            <a:spLocks noChangeArrowheads="1"/>
          </p:cNvSpPr>
          <p:nvPr/>
        </p:nvSpPr>
        <p:spPr bwMode="auto">
          <a:xfrm>
            <a:off x="0" y="3314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8"/>
          <p:cNvSpPr>
            <a:spLocks noChangeArrowheads="1"/>
          </p:cNvSpPr>
          <p:nvPr/>
        </p:nvSpPr>
        <p:spPr bwMode="auto">
          <a:xfrm>
            <a:off x="0" y="474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2" name="Прямоугольник 1"/>
          <p:cNvSpPr/>
          <p:nvPr/>
        </p:nvSpPr>
        <p:spPr>
          <a:xfrm>
            <a:off x="5035217" y="134034"/>
            <a:ext cx="2471895" cy="646331"/>
          </a:xfrm>
          <a:prstGeom prst="rect">
            <a:avLst/>
          </a:prstGeom>
        </p:spPr>
        <p:txBody>
          <a:bodyPr wrap="none">
            <a:spAutoFit/>
          </a:bodyPr>
          <a:lstStyle/>
          <a:p>
            <a:r>
              <a:rPr lang="ru-RU" sz="3600" b="1" dirty="0" smtClean="0">
                <a:solidFill>
                  <a:schemeClr val="accent1"/>
                </a:solidFill>
                <a:latin typeface="Times New Roman" panose="02020603050405020304" pitchFamily="18" charset="0"/>
                <a:ea typeface="Times New Roman" panose="02020603050405020304" pitchFamily="18" charset="0"/>
              </a:rPr>
              <a:t>1.7 Советы</a:t>
            </a:r>
            <a:endParaRPr lang="ru-RU" sz="3600" dirty="0">
              <a:solidFill>
                <a:schemeClr val="accent1"/>
              </a:solidFill>
            </a:endParaRPr>
          </a:p>
        </p:txBody>
      </p:sp>
      <p:sp>
        <p:nvSpPr>
          <p:cNvPr id="9" name="Прямоугольник 8"/>
          <p:cNvSpPr/>
          <p:nvPr/>
        </p:nvSpPr>
        <p:spPr>
          <a:xfrm>
            <a:off x="210355" y="780365"/>
            <a:ext cx="11771290" cy="4893647"/>
          </a:xfrm>
          <a:prstGeom prst="rect">
            <a:avLst/>
          </a:prstGeom>
        </p:spPr>
        <p:txBody>
          <a:bodyPr wrap="square">
            <a:spAutoFit/>
          </a:bodyPr>
          <a:lstStyle/>
          <a:p>
            <a:r>
              <a:rPr lang="ru-RU" sz="2400" dirty="0">
                <a:solidFill>
                  <a:schemeClr val="accent1"/>
                </a:solidFill>
              </a:rPr>
              <a:t>Устройте себе предварительный шоппинг-обзор.  Посмотрите, что предлагают в качестве выпускного платья 2013 различные торговые центры, магазины, бутики и интернет-моды. Составьте для себя шпаргалку с перечислением наиболее повторяющихся идей для туалетов и… при выборе платья для себя обойдите их стороной. Так если большинство ваших подружек купит декольтированный наряд, то, поверьте, куда более интригующе будет смотреться ваш лук на основе закрытого платья</a:t>
            </a:r>
            <a:r>
              <a:rPr lang="ru-RU" sz="2400" dirty="0" smtClean="0">
                <a:solidFill>
                  <a:schemeClr val="accent1"/>
                </a:solidFill>
              </a:rPr>
              <a:t>.</a:t>
            </a:r>
            <a:r>
              <a:rPr lang="ru-RU" sz="2400" dirty="0"/>
              <a:t> </a:t>
            </a:r>
            <a:endParaRPr lang="ru-RU" sz="2400" dirty="0" smtClean="0"/>
          </a:p>
          <a:p>
            <a:r>
              <a:rPr lang="ru-RU" sz="2400" dirty="0" smtClean="0">
                <a:solidFill>
                  <a:schemeClr val="accent1"/>
                </a:solidFill>
              </a:rPr>
              <a:t>Свой </a:t>
            </a:r>
            <a:r>
              <a:rPr lang="ru-RU" sz="2400" dirty="0">
                <a:solidFill>
                  <a:schemeClr val="accent1"/>
                </a:solidFill>
              </a:rPr>
              <a:t>идеальный наряд, конечно, придется еще поискать… Запаситесь терпением и начните присматривать платье уже за несколько месяцев до дня X, в мае и июне цены на выпускные платья 2013 года существенно поднимутся. Не стесняйтесь примерок, стоит попробовать даже те наряды, которые кажется, что вам не подойдут или не слишком удачно смотрятся на манекене.</a:t>
            </a:r>
          </a:p>
          <a:p>
            <a:r>
              <a:rPr lang="ru-RU" sz="2400" dirty="0"/>
              <a:t>          </a:t>
            </a:r>
            <a:endParaRPr lang="ru-RU" sz="2400" dirty="0">
              <a:solidFill>
                <a:schemeClr val="accent1"/>
              </a:solidFill>
            </a:endParaRPr>
          </a:p>
        </p:txBody>
      </p:sp>
    </p:spTree>
    <p:extLst>
      <p:ext uri="{BB962C8B-B14F-4D97-AF65-F5344CB8AC3E}">
        <p14:creationId xmlns:p14="http://schemas.microsoft.com/office/powerpoint/2010/main" val="3027751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6"/>
          <p:cNvSpPr>
            <a:spLocks noChangeArrowheads="1"/>
          </p:cNvSpPr>
          <p:nvPr/>
        </p:nvSpPr>
        <p:spPr bwMode="auto">
          <a:xfrm>
            <a:off x="0" y="18859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6" name="Rectangle 7"/>
          <p:cNvSpPr>
            <a:spLocks noChangeArrowheads="1"/>
          </p:cNvSpPr>
          <p:nvPr/>
        </p:nvSpPr>
        <p:spPr bwMode="auto">
          <a:xfrm>
            <a:off x="0" y="3314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8"/>
          <p:cNvSpPr>
            <a:spLocks noChangeArrowheads="1"/>
          </p:cNvSpPr>
          <p:nvPr/>
        </p:nvSpPr>
        <p:spPr bwMode="auto">
          <a:xfrm>
            <a:off x="0" y="474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8" name="Прямоугольник 7"/>
          <p:cNvSpPr/>
          <p:nvPr/>
        </p:nvSpPr>
        <p:spPr>
          <a:xfrm>
            <a:off x="296214" y="0"/>
            <a:ext cx="11895786" cy="6740307"/>
          </a:xfrm>
          <a:prstGeom prst="rect">
            <a:avLst/>
          </a:prstGeom>
        </p:spPr>
        <p:txBody>
          <a:bodyPr wrap="square">
            <a:spAutoFit/>
          </a:bodyPr>
          <a:lstStyle/>
          <a:p>
            <a:pPr indent="450215">
              <a:spcAft>
                <a:spcPts val="0"/>
              </a:spcAft>
            </a:pPr>
            <a:r>
              <a:rPr lang="ru-RU" sz="2400" dirty="0"/>
              <a:t>Очень важно, чтобы ваш выпускной наряд подчеркнул ваши достоинства и сгладил недостатки. Девушкам с формами можно выбрать декольтированное платье со стразами на груди и плечах, далее оно может быть расклешенное и пышное. Благодаря этому, ваши ноги будут казаться стройнее. А барышням модельного телосложения следует обратить внимания на обтягивающее платье с открытой спиной, которое будет выигрышно акцентировать внимание на изящных линиях </a:t>
            </a:r>
            <a:r>
              <a:rPr lang="ru-RU" sz="2400" dirty="0" err="1" smtClean="0"/>
              <a:t>тела.Очень</a:t>
            </a:r>
            <a:r>
              <a:rPr lang="ru-RU" sz="2400" dirty="0" smtClean="0"/>
              <a:t> </a:t>
            </a:r>
            <a:r>
              <a:rPr lang="ru-RU" sz="2400" dirty="0"/>
              <a:t>элегантно будут смотреться платья с длинным шлейфом, максимально обнаженными плечами и шеей. Такой прием сместит внимание от полных бедер, если таковые, конечно, имеются.</a:t>
            </a:r>
          </a:p>
          <a:p>
            <a:pPr indent="450215">
              <a:spcAft>
                <a:spcPts val="0"/>
              </a:spcAft>
            </a:pPr>
            <a:r>
              <a:rPr lang="ru-RU" sz="2400" dirty="0"/>
              <a:t>          Выбирая аксессуары, не забывайте о соответствии цветов. Самая частая ошибка юных выпускниц – нелепое сочетание оттенков. Если вы выбираете какой-то яркий аксессуар, важно, чтобы ему соответствовала еще одна деталь вашего образа, и она была именно такого же оттенка. К примеру, выбирая темно-красный </a:t>
            </a:r>
            <a:r>
              <a:rPr lang="ru-RU" sz="2400" dirty="0" err="1"/>
              <a:t>клатч</a:t>
            </a:r>
            <a:r>
              <a:rPr lang="ru-RU" sz="2400" dirty="0"/>
              <a:t> к черному выпускному платью, оденьте такие же туфли или воспользуйтесь такой же губной помадой.  Также к однотонному платью будет неплохим дополнением металлический браслет или ожерелье с </a:t>
            </a:r>
            <a:r>
              <a:rPr lang="ru-RU" sz="2400" dirty="0" smtClean="0"/>
              <a:t>камнями. К </a:t>
            </a:r>
            <a:r>
              <a:rPr lang="ru-RU" sz="2400" dirty="0"/>
              <a:t>блестящему же наряду выбирайте более скромные аксессуары. Маленькие сережки-гвоздики и белые или нежно-розовые туфли и такого же цвета </a:t>
            </a:r>
            <a:r>
              <a:rPr lang="ru-RU" sz="2400" dirty="0" err="1"/>
              <a:t>клатч</a:t>
            </a:r>
            <a:r>
              <a:rPr lang="ru-RU" sz="2400" dirty="0"/>
              <a:t> – этого достаточно.</a:t>
            </a:r>
          </a:p>
        </p:txBody>
      </p:sp>
    </p:spTree>
    <p:extLst>
      <p:ext uri="{BB962C8B-B14F-4D97-AF65-F5344CB8AC3E}">
        <p14:creationId xmlns:p14="http://schemas.microsoft.com/office/powerpoint/2010/main" val="276503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6"/>
          <p:cNvSpPr>
            <a:spLocks noChangeArrowheads="1"/>
          </p:cNvSpPr>
          <p:nvPr/>
        </p:nvSpPr>
        <p:spPr bwMode="auto">
          <a:xfrm>
            <a:off x="0" y="18859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7" name="Rectangle 7"/>
          <p:cNvSpPr>
            <a:spLocks noChangeArrowheads="1"/>
          </p:cNvSpPr>
          <p:nvPr/>
        </p:nvSpPr>
        <p:spPr bwMode="auto">
          <a:xfrm>
            <a:off x="0" y="3314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8"/>
          <p:cNvSpPr>
            <a:spLocks noChangeArrowheads="1"/>
          </p:cNvSpPr>
          <p:nvPr/>
        </p:nvSpPr>
        <p:spPr bwMode="auto">
          <a:xfrm>
            <a:off x="0" y="474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12" name="Прямоугольник 11"/>
          <p:cNvSpPr/>
          <p:nvPr/>
        </p:nvSpPr>
        <p:spPr>
          <a:xfrm>
            <a:off x="3048000" y="114211"/>
            <a:ext cx="6096000" cy="1200329"/>
          </a:xfrm>
          <a:prstGeom prst="rect">
            <a:avLst/>
          </a:prstGeom>
        </p:spPr>
        <p:txBody>
          <a:bodyPr>
            <a:spAutoFit/>
          </a:bodyPr>
          <a:lstStyle/>
          <a:p>
            <a:pPr algn="ctr">
              <a:spcAft>
                <a:spcPts val="0"/>
              </a:spcAft>
            </a:pPr>
            <a:r>
              <a:rPr lang="ru-RU" sz="3600" dirty="0">
                <a:solidFill>
                  <a:schemeClr val="accent1"/>
                </a:solidFill>
              </a:rPr>
              <a:t>Типы фигур:</a:t>
            </a:r>
          </a:p>
          <a:p>
            <a:pPr algn="ctr">
              <a:spcAft>
                <a:spcPts val="0"/>
              </a:spcAft>
            </a:pPr>
            <a:r>
              <a:rPr lang="ru-RU" sz="3600" dirty="0">
                <a:solidFill>
                  <a:schemeClr val="accent1"/>
                </a:solidFill>
              </a:rPr>
              <a:t>Ваш тип фигуры</a:t>
            </a:r>
          </a:p>
        </p:txBody>
      </p:sp>
      <p:sp>
        <p:nvSpPr>
          <p:cNvPr id="13" name="Прямоугольник 12"/>
          <p:cNvSpPr/>
          <p:nvPr/>
        </p:nvSpPr>
        <p:spPr>
          <a:xfrm>
            <a:off x="131775" y="2269508"/>
            <a:ext cx="11722387" cy="3416320"/>
          </a:xfrm>
          <a:prstGeom prst="rect">
            <a:avLst/>
          </a:prstGeom>
        </p:spPr>
        <p:txBody>
          <a:bodyPr wrap="square">
            <a:spAutoFit/>
          </a:bodyPr>
          <a:lstStyle/>
          <a:p>
            <a:pPr>
              <a:spcAft>
                <a:spcPts val="0"/>
              </a:spcAft>
            </a:pPr>
            <a:r>
              <a:rPr lang="ru-RU" sz="2400" dirty="0">
                <a:solidFill>
                  <a:schemeClr val="accent1"/>
                </a:solidFill>
              </a:rPr>
              <a:t>Тип фигуры А-образная: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плечи узкие, таз намного шире;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впечатление «тяжелой» нижней </a:t>
            </a:r>
            <a:r>
              <a:rPr lang="ru-RU" sz="2400" dirty="0" smtClean="0">
                <a:solidFill>
                  <a:schemeClr val="accent1"/>
                </a:solidFill>
              </a:rPr>
              <a:t>части</a:t>
            </a:r>
            <a:endParaRPr lang="en-US" sz="2400" dirty="0" smtClean="0">
              <a:solidFill>
                <a:schemeClr val="accent1"/>
              </a:solidFill>
            </a:endParaRPr>
          </a:p>
          <a:p>
            <a:pPr lvl="0">
              <a:spcAft>
                <a:spcPts val="0"/>
              </a:spcAft>
              <a:buSzPts val="1000"/>
              <a:tabLst>
                <a:tab pos="457200" algn="l"/>
              </a:tabLst>
            </a:pPr>
            <a:r>
              <a:rPr lang="ru-RU" sz="2400" dirty="0" smtClean="0">
                <a:solidFill>
                  <a:schemeClr val="accent1"/>
                </a:solidFill>
              </a:rPr>
              <a:t>тела - полные ноги и ягодицы; </a:t>
            </a:r>
          </a:p>
          <a:p>
            <a:pPr marL="342900" lvl="0" indent="-342900">
              <a:spcAft>
                <a:spcPts val="0"/>
              </a:spcAft>
              <a:buSzPts val="1000"/>
              <a:buFont typeface="Symbol" panose="05050102010706020507" pitchFamily="18" charset="2"/>
              <a:buChar char=""/>
              <a:tabLst>
                <a:tab pos="457200" algn="l"/>
              </a:tabLst>
            </a:pPr>
            <a:r>
              <a:rPr lang="ru-RU" sz="2400" dirty="0" smtClean="0">
                <a:solidFill>
                  <a:schemeClr val="accent1"/>
                </a:solidFill>
              </a:rPr>
              <a:t>тенденция </a:t>
            </a:r>
            <a:r>
              <a:rPr lang="ru-RU" sz="2400" dirty="0">
                <a:solidFill>
                  <a:schemeClr val="accent1"/>
                </a:solidFill>
              </a:rPr>
              <a:t>к отложению жира </a:t>
            </a:r>
            <a:r>
              <a:rPr lang="ru-RU" sz="2400" dirty="0" smtClean="0">
                <a:solidFill>
                  <a:schemeClr val="accent1"/>
                </a:solidFill>
              </a:rPr>
              <a:t>ниже</a:t>
            </a:r>
            <a:endParaRPr lang="en-US" sz="2400" dirty="0" smtClean="0">
              <a:solidFill>
                <a:schemeClr val="accent1"/>
              </a:solidFill>
            </a:endParaRPr>
          </a:p>
          <a:p>
            <a:pPr lvl="0">
              <a:spcAft>
                <a:spcPts val="0"/>
              </a:spcAft>
              <a:buSzPts val="1000"/>
              <a:tabLst>
                <a:tab pos="457200" algn="l"/>
              </a:tabLst>
            </a:pPr>
            <a:r>
              <a:rPr lang="ru-RU" sz="2400" dirty="0" smtClean="0">
                <a:solidFill>
                  <a:schemeClr val="accent1"/>
                </a:solidFill>
              </a:rPr>
              <a:t>талии </a:t>
            </a:r>
            <a:r>
              <a:rPr lang="ru-RU" sz="2400" dirty="0">
                <a:solidFill>
                  <a:schemeClr val="accent1"/>
                </a:solidFill>
              </a:rPr>
              <a:t>( верх тела может даже казаться </a:t>
            </a:r>
            <a:endParaRPr lang="en-US" sz="2400" dirty="0" smtClean="0">
              <a:solidFill>
                <a:schemeClr val="accent1"/>
              </a:solidFill>
            </a:endParaRPr>
          </a:p>
          <a:p>
            <a:pPr lvl="0">
              <a:spcAft>
                <a:spcPts val="0"/>
              </a:spcAft>
              <a:buSzPts val="1000"/>
              <a:tabLst>
                <a:tab pos="457200" algn="l"/>
              </a:tabLst>
            </a:pPr>
            <a:r>
              <a:rPr lang="ru-RU" sz="2400" dirty="0" smtClean="0">
                <a:solidFill>
                  <a:schemeClr val="accent1"/>
                </a:solidFill>
              </a:rPr>
              <a:t>худым </a:t>
            </a:r>
            <a:r>
              <a:rPr lang="ru-RU" sz="2400" dirty="0">
                <a:solidFill>
                  <a:schemeClr val="accent1"/>
                </a:solidFill>
              </a:rPr>
              <a:t>);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низкая скорость обмена веществ ( если специально не следить за диетой, вес быстро прибывает ). </a:t>
            </a:r>
          </a:p>
        </p:txBody>
      </p:sp>
      <p:pic>
        <p:nvPicPr>
          <p:cNvPr id="11" name="Рисунок 10"/>
          <p:cNvPicPr>
            <a:picLocks noChangeAspect="1"/>
          </p:cNvPicPr>
          <p:nvPr/>
        </p:nvPicPr>
        <p:blipFill rotWithShape="1">
          <a:blip r:embed="rId2">
            <a:extLst>
              <a:ext uri="{28A0092B-C50C-407E-A947-70E740481C1C}">
                <a14:useLocalDpi xmlns:a14="http://schemas.microsoft.com/office/drawing/2010/main" val="0"/>
              </a:ext>
            </a:extLst>
          </a:blip>
          <a:srcRect t="1435" r="21993" b="25386"/>
          <a:stretch/>
        </p:blipFill>
        <p:spPr>
          <a:xfrm rot="20591832">
            <a:off x="5904036" y="925440"/>
            <a:ext cx="6086147" cy="3206840"/>
          </a:xfrm>
          <a:prstGeom prst="rect">
            <a:avLst/>
          </a:prstGeom>
        </p:spPr>
      </p:pic>
    </p:spTree>
    <p:extLst>
      <p:ext uri="{BB962C8B-B14F-4D97-AF65-F5344CB8AC3E}">
        <p14:creationId xmlns:p14="http://schemas.microsoft.com/office/powerpoint/2010/main" val="74612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066799" y="270456"/>
            <a:ext cx="10215093" cy="5615189"/>
          </a:xfrm>
        </p:spPr>
        <p:txBody>
          <a:bodyPr>
            <a:normAutofit/>
          </a:bodyPr>
          <a:lstStyle/>
          <a:p>
            <a:r>
              <a:rPr lang="ru-RU" i="1" dirty="0"/>
              <a:t>Цель:</a:t>
            </a:r>
            <a:r>
              <a:rPr lang="ru-RU" dirty="0"/>
              <a:t> Создать свой собственный образ современной выпускницы, которая следует современным тенденциям моды.</a:t>
            </a:r>
          </a:p>
          <a:p>
            <a:endParaRPr lang="ru-RU" dirty="0"/>
          </a:p>
          <a:p>
            <a:r>
              <a:rPr lang="ru-RU" i="1" dirty="0"/>
              <a:t>Задачи:</a:t>
            </a:r>
            <a:endParaRPr lang="ru-RU" dirty="0"/>
          </a:p>
          <a:p>
            <a:r>
              <a:rPr lang="ru-RU" dirty="0"/>
              <a:t>1. Какие выпускные платья 2013 самые модные? </a:t>
            </a:r>
          </a:p>
          <a:p>
            <a:r>
              <a:rPr lang="ru-RU" dirty="0"/>
              <a:t>2 .Найти свой стиль. </a:t>
            </a:r>
          </a:p>
          <a:p>
            <a:r>
              <a:rPr lang="ru-RU" dirty="0"/>
              <a:t>3. Подобрать выпускное платье</a:t>
            </a:r>
          </a:p>
          <a:p>
            <a:r>
              <a:rPr lang="ru-RU" dirty="0"/>
              <a:t>4. Проанализировать фигуру </a:t>
            </a:r>
          </a:p>
          <a:p>
            <a:r>
              <a:rPr lang="ru-RU" dirty="0"/>
              <a:t>5. Эскизное проектирование</a:t>
            </a:r>
          </a:p>
        </p:txBody>
      </p:sp>
    </p:spTree>
    <p:extLst>
      <p:ext uri="{BB962C8B-B14F-4D97-AF65-F5344CB8AC3E}">
        <p14:creationId xmlns:p14="http://schemas.microsoft.com/office/powerpoint/2010/main" val="554809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497982" y="332267"/>
            <a:ext cx="10977094" cy="4893647"/>
          </a:xfrm>
          <a:prstGeom prst="rect">
            <a:avLst/>
          </a:prstGeom>
        </p:spPr>
        <p:txBody>
          <a:bodyPr wrap="square">
            <a:spAutoFit/>
          </a:bodyPr>
          <a:lstStyle/>
          <a:p>
            <a:pPr>
              <a:spcAft>
                <a:spcPts val="0"/>
              </a:spcAft>
            </a:pPr>
            <a:r>
              <a:rPr lang="ru-RU" sz="2400" dirty="0">
                <a:solidFill>
                  <a:schemeClr val="accent1"/>
                </a:solidFill>
              </a:rPr>
              <a:t>Тип фигуры Н-образная: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широкий или средний костяк;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небольшая грудь;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визуальное впечатление примерно одинаковой ширины плеч, талии и таза;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тенденция к образованию жировых отложений в области живота и бедер;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умеренная скорость обмена веществ. </a:t>
            </a:r>
          </a:p>
          <a:p>
            <a:pPr>
              <a:spcAft>
                <a:spcPts val="0"/>
              </a:spcAft>
            </a:pPr>
            <a:r>
              <a:rPr lang="ru-RU" sz="2400" dirty="0" smtClean="0">
                <a:solidFill>
                  <a:schemeClr val="accent1"/>
                </a:solidFill>
              </a:rPr>
              <a:t>Тип </a:t>
            </a:r>
            <a:r>
              <a:rPr lang="ru-RU" sz="2400" dirty="0">
                <a:solidFill>
                  <a:schemeClr val="accent1"/>
                </a:solidFill>
              </a:rPr>
              <a:t>фигуры I-образная: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тонкий костяк; </a:t>
            </a:r>
          </a:p>
          <a:p>
            <a:pPr marL="342900" lvl="0" indent="-342900">
              <a:spcAft>
                <a:spcPts val="0"/>
              </a:spcAft>
              <a:buSzPts val="1000"/>
              <a:buFont typeface="Symbol" panose="05050102010706020507" pitchFamily="18" charset="2"/>
              <a:buChar char=""/>
              <a:tabLst>
                <a:tab pos="457200" algn="l"/>
              </a:tabLst>
            </a:pPr>
            <a:r>
              <a:rPr lang="ru-RU" sz="2400" dirty="0" smtClean="0">
                <a:solidFill>
                  <a:schemeClr val="accent1"/>
                </a:solidFill>
              </a:rPr>
              <a:t>сухопарость; </a:t>
            </a:r>
          </a:p>
          <a:p>
            <a:pPr marL="342900" lvl="0" indent="-342900">
              <a:spcAft>
                <a:spcPts val="0"/>
              </a:spcAft>
              <a:buSzPts val="1000"/>
              <a:buFont typeface="Symbol" panose="05050102010706020507" pitchFamily="18" charset="2"/>
              <a:buChar char=""/>
              <a:tabLst>
                <a:tab pos="457200" algn="l"/>
              </a:tabLst>
            </a:pPr>
            <a:r>
              <a:rPr lang="ru-RU" sz="2400" dirty="0" smtClean="0">
                <a:solidFill>
                  <a:schemeClr val="accent1"/>
                </a:solidFill>
              </a:rPr>
              <a:t>слабая </a:t>
            </a:r>
            <a:r>
              <a:rPr lang="ru-RU" sz="2400" dirty="0">
                <a:solidFill>
                  <a:schemeClr val="accent1"/>
                </a:solidFill>
              </a:rPr>
              <a:t>мускулатура;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почти нет жировых отложений;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высокая скорость обмена веществ ( сколько ни ешь, не толстеешь ). </a:t>
            </a:r>
          </a:p>
        </p:txBody>
      </p:sp>
    </p:spTree>
    <p:extLst>
      <p:ext uri="{BB962C8B-B14F-4D97-AF65-F5344CB8AC3E}">
        <p14:creationId xmlns:p14="http://schemas.microsoft.com/office/powerpoint/2010/main" val="419100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Rectangle 6"/>
          <p:cNvSpPr>
            <a:spLocks noChangeArrowheads="1"/>
          </p:cNvSpPr>
          <p:nvPr/>
        </p:nvSpPr>
        <p:spPr bwMode="auto">
          <a:xfrm>
            <a:off x="0" y="18859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6" name="Rectangle 7"/>
          <p:cNvSpPr>
            <a:spLocks noChangeArrowheads="1"/>
          </p:cNvSpPr>
          <p:nvPr/>
        </p:nvSpPr>
        <p:spPr bwMode="auto">
          <a:xfrm>
            <a:off x="0" y="3314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8"/>
          <p:cNvSpPr>
            <a:spLocks noChangeArrowheads="1"/>
          </p:cNvSpPr>
          <p:nvPr/>
        </p:nvSpPr>
        <p:spPr bwMode="auto">
          <a:xfrm>
            <a:off x="0" y="474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
        <p:nvSpPr>
          <p:cNvPr id="10" name="Прямоугольник 9"/>
          <p:cNvSpPr/>
          <p:nvPr/>
        </p:nvSpPr>
        <p:spPr>
          <a:xfrm>
            <a:off x="253284" y="339426"/>
            <a:ext cx="7074795" cy="5262979"/>
          </a:xfrm>
          <a:prstGeom prst="rect">
            <a:avLst/>
          </a:prstGeom>
        </p:spPr>
        <p:txBody>
          <a:bodyPr wrap="square">
            <a:spAutoFit/>
          </a:bodyPr>
          <a:lstStyle/>
          <a:p>
            <a:pPr>
              <a:spcAft>
                <a:spcPts val="0"/>
              </a:spcAft>
            </a:pPr>
            <a:r>
              <a:rPr lang="ru-RU" sz="2400" dirty="0">
                <a:solidFill>
                  <a:schemeClr val="accent1"/>
                </a:solidFill>
              </a:rPr>
              <a:t>Тип фигуры О-образная: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широкие кости;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широкие таз и плечи;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полные бедра, грудь, руки;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явный излишек жировых отложений по всему телу;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низкий метаболизм ( вес прибывает даже, если ешь относительно мало ). </a:t>
            </a:r>
          </a:p>
          <a:p>
            <a:pPr>
              <a:spcAft>
                <a:spcPts val="0"/>
              </a:spcAft>
            </a:pPr>
            <a:r>
              <a:rPr lang="ru-RU" sz="2400" dirty="0" smtClean="0">
                <a:solidFill>
                  <a:schemeClr val="accent1"/>
                </a:solidFill>
              </a:rPr>
              <a:t>Тип </a:t>
            </a:r>
            <a:r>
              <a:rPr lang="ru-RU" sz="2400" dirty="0">
                <a:solidFill>
                  <a:schemeClr val="accent1"/>
                </a:solidFill>
              </a:rPr>
              <a:t>фигуры Т-образная: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плечи широкие, шире таза;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жир откладывается в основном на туловище ( спина, грудь, бока );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средняя скорость обмена веществ (полнеешь только, если начинаешь слишком много есть ). </a:t>
            </a:r>
          </a:p>
        </p:txBody>
      </p:sp>
    </p:spTree>
    <p:extLst>
      <p:ext uri="{BB962C8B-B14F-4D97-AF65-F5344CB8AC3E}">
        <p14:creationId xmlns:p14="http://schemas.microsoft.com/office/powerpoint/2010/main" val="1900072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2124" y="412125"/>
            <a:ext cx="8731876" cy="3046988"/>
          </a:xfrm>
          <a:prstGeom prst="rect">
            <a:avLst/>
          </a:prstGeom>
        </p:spPr>
        <p:txBody>
          <a:bodyPr wrap="square">
            <a:spAutoFit/>
          </a:bodyPr>
          <a:lstStyle/>
          <a:p>
            <a:pPr>
              <a:spcAft>
                <a:spcPts val="0"/>
              </a:spcAft>
            </a:pPr>
            <a:r>
              <a:rPr lang="ru-RU" sz="2400" dirty="0">
                <a:solidFill>
                  <a:schemeClr val="accent1"/>
                </a:solidFill>
              </a:rPr>
              <a:t>Тип фигуры Х-образная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кости средние;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ширина плеч примерно равна ширине бедер;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узкая талия;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полная грудь;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жировые отложения образуются на ягодицах и бедрах; </a:t>
            </a:r>
          </a:p>
          <a:p>
            <a:pPr marL="342900" lvl="0" indent="-342900">
              <a:spcAft>
                <a:spcPts val="0"/>
              </a:spcAft>
              <a:buSzPts val="1000"/>
              <a:buFont typeface="Symbol" panose="05050102010706020507" pitchFamily="18" charset="2"/>
              <a:buChar char=""/>
              <a:tabLst>
                <a:tab pos="457200" algn="l"/>
              </a:tabLst>
            </a:pPr>
            <a:r>
              <a:rPr lang="ru-RU" sz="2400" dirty="0">
                <a:solidFill>
                  <a:schemeClr val="accent1"/>
                </a:solidFill>
              </a:rPr>
              <a:t>средняя скорость обмена веществ ( полнеешь только, если начинаешь слишком много есть ).</a:t>
            </a:r>
            <a:endParaRPr lang="ru-RU" sz="2400" dirty="0">
              <a:solidFill>
                <a:schemeClr val="accent1"/>
              </a:solidFill>
            </a:endParaRPr>
          </a:p>
        </p:txBody>
      </p:sp>
    </p:spTree>
    <p:extLst>
      <p:ext uri="{BB962C8B-B14F-4D97-AF65-F5344CB8AC3E}">
        <p14:creationId xmlns:p14="http://schemas.microsoft.com/office/powerpoint/2010/main" val="2058480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5197872" y="453247"/>
            <a:ext cx="2160848" cy="357342"/>
          </a:xfrm>
          <a:prstGeom prst="rect">
            <a:avLst/>
          </a:prstGeom>
        </p:spPr>
        <p:txBody>
          <a:bodyPr wrap="none">
            <a:spAutoFit/>
          </a:bodyPr>
          <a:lstStyle/>
          <a:p>
            <a:pPr>
              <a:lnSpc>
                <a:spcPts val="1275"/>
              </a:lnSpc>
              <a:spcAft>
                <a:spcPts val="600"/>
              </a:spcAft>
            </a:pPr>
            <a:r>
              <a:rPr lang="ru-RU" sz="4800" dirty="0">
                <a:solidFill>
                  <a:schemeClr val="accent1"/>
                </a:solidFill>
              </a:rPr>
              <a:t>Вывод:</a:t>
            </a:r>
          </a:p>
        </p:txBody>
      </p:sp>
      <p:sp>
        <p:nvSpPr>
          <p:cNvPr id="12" name="Прямоугольник 11"/>
          <p:cNvSpPr/>
          <p:nvPr/>
        </p:nvSpPr>
        <p:spPr>
          <a:xfrm>
            <a:off x="188890" y="869162"/>
            <a:ext cx="12003110" cy="3939540"/>
          </a:xfrm>
          <a:prstGeom prst="rect">
            <a:avLst/>
          </a:prstGeom>
        </p:spPr>
        <p:txBody>
          <a:bodyPr wrap="square">
            <a:spAutoFit/>
          </a:bodyPr>
          <a:lstStyle/>
          <a:p>
            <a:pPr>
              <a:spcAft>
                <a:spcPts val="600"/>
              </a:spcAft>
            </a:pPr>
            <a:r>
              <a:rPr lang="ru-RU" sz="2400" dirty="0">
                <a:solidFill>
                  <a:schemeClr val="accent1"/>
                </a:solidFill>
              </a:rPr>
              <a:t>Выпускной вечер бывает только раз, больше он никогда не повторится. Поэтому нужно подходить к выбору своего наряда ответственно, не торопиться. Покупка платья требует некоторого времени.</a:t>
            </a:r>
          </a:p>
          <a:p>
            <a:pPr>
              <a:spcAft>
                <a:spcPts val="600"/>
              </a:spcAft>
            </a:pPr>
            <a:r>
              <a:rPr lang="ru-RU" sz="2400" dirty="0">
                <a:solidFill>
                  <a:schemeClr val="accent1"/>
                </a:solidFill>
              </a:rPr>
              <a:t>Стоит тщательно определить свой размер и выбрать проверенные магазины с хорошей репутацией, в которые можно вернуть покупку, если она не понравится или не подойдёт.</a:t>
            </a:r>
          </a:p>
          <a:p>
            <a:pPr>
              <a:spcAft>
                <a:spcPts val="600"/>
              </a:spcAft>
            </a:pPr>
            <a:r>
              <a:rPr lang="ru-RU" sz="2400" dirty="0">
                <a:solidFill>
                  <a:schemeClr val="accent1"/>
                </a:solidFill>
              </a:rPr>
              <a:t>Нужно постараться не испортить воспоминания неудачно подобранным платьем или образом. Идеально подобранное платье — это наряд на выпускной фотографии, при взгляде на которую спустя много лет должны появляться только положительные эмоции.</a:t>
            </a:r>
          </a:p>
        </p:txBody>
      </p:sp>
    </p:spTree>
    <p:extLst>
      <p:ext uri="{BB962C8B-B14F-4D97-AF65-F5344CB8AC3E}">
        <p14:creationId xmlns:p14="http://schemas.microsoft.com/office/powerpoint/2010/main" val="19699578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799" y="0"/>
            <a:ext cx="10882647" cy="1463040"/>
          </a:xfrm>
        </p:spPr>
        <p:txBody>
          <a:bodyPr>
            <a:normAutofit fontScale="90000"/>
          </a:bodyPr>
          <a:lstStyle/>
          <a:p>
            <a:r>
              <a:rPr lang="ru-RU" dirty="0"/>
              <a:t>Глава 1: Современные тенденции моды.</a:t>
            </a:r>
            <a:br>
              <a:rPr lang="ru-RU" dirty="0"/>
            </a:br>
            <a:endParaRPr lang="ru-RU" dirty="0"/>
          </a:p>
        </p:txBody>
      </p:sp>
      <p:sp>
        <p:nvSpPr>
          <p:cNvPr id="3" name="Текст 2"/>
          <p:cNvSpPr>
            <a:spLocks noGrp="1"/>
          </p:cNvSpPr>
          <p:nvPr>
            <p:ph type="body" idx="1"/>
          </p:nvPr>
        </p:nvSpPr>
        <p:spPr>
          <a:xfrm>
            <a:off x="1066799" y="1063278"/>
            <a:ext cx="10305246" cy="2542805"/>
          </a:xfrm>
        </p:spPr>
        <p:txBody>
          <a:bodyPr>
            <a:normAutofit lnSpcReduction="10000"/>
          </a:bodyPr>
          <a:lstStyle/>
          <a:p>
            <a:r>
              <a:rPr lang="ru-RU" dirty="0">
                <a:solidFill>
                  <a:schemeClr val="accent1"/>
                </a:solidFill>
              </a:rPr>
              <a:t>Тенденции современной моды весна-лето 2013 - своеобразный </a:t>
            </a:r>
            <a:r>
              <a:rPr lang="ru-RU" dirty="0" err="1">
                <a:solidFill>
                  <a:schemeClr val="accent1"/>
                </a:solidFill>
              </a:rPr>
              <a:t>mix</a:t>
            </a:r>
            <a:r>
              <a:rPr lang="ru-RU" dirty="0">
                <a:solidFill>
                  <a:schemeClr val="accent1"/>
                </a:solidFill>
              </a:rPr>
              <a:t> всего лучшего, чистого и женственного. Весеннее пробуждение природы включает воображение и рождает новый модный образ: то решительный и действенный, то по-детски наивный и очаровательный, то сексуальный и отрешённый. Смелый эксперимент и огромное желание быть неповторимой — залог успеха </a:t>
            </a:r>
            <a:endParaRPr lang="ru-RU" dirty="0" smtClean="0">
              <a:solidFill>
                <a:schemeClr val="accent1"/>
              </a:solidFill>
            </a:endParaRPr>
          </a:p>
          <a:p>
            <a:r>
              <a:rPr lang="ru-RU" dirty="0" smtClean="0">
                <a:solidFill>
                  <a:schemeClr val="accent1"/>
                </a:solidFill>
              </a:rPr>
              <a:t>в </a:t>
            </a:r>
            <a:r>
              <a:rPr lang="ru-RU" dirty="0">
                <a:solidFill>
                  <a:schemeClr val="accent1"/>
                </a:solidFill>
              </a:rPr>
              <a:t>модном сезоне </a:t>
            </a:r>
            <a:endParaRPr lang="ru-RU" dirty="0" smtClean="0">
              <a:solidFill>
                <a:schemeClr val="accent1"/>
              </a:solidFill>
            </a:endParaRPr>
          </a:p>
          <a:p>
            <a:r>
              <a:rPr lang="ru-RU" dirty="0" smtClean="0">
                <a:solidFill>
                  <a:schemeClr val="accent1"/>
                </a:solidFill>
              </a:rPr>
              <a:t>весна-лето </a:t>
            </a:r>
            <a:r>
              <a:rPr lang="ru-RU" dirty="0">
                <a:solidFill>
                  <a:schemeClr val="accent1"/>
                </a:solidFill>
              </a:rPr>
              <a:t>2013! </a:t>
            </a:r>
          </a:p>
          <a:p>
            <a:endParaRPr lang="ru-RU" dirty="0"/>
          </a:p>
        </p:txBody>
      </p:sp>
      <p:pic>
        <p:nvPicPr>
          <p:cNvPr id="4" name="Рисунок 3" descr="vesna_leto_2013_tendenzii_modi_1"/>
          <p:cNvPicPr/>
          <p:nvPr/>
        </p:nvPicPr>
        <p:blipFill>
          <a:blip r:embed="rId2"/>
          <a:srcRect/>
          <a:stretch>
            <a:fillRect/>
          </a:stretch>
        </p:blipFill>
        <p:spPr bwMode="auto">
          <a:xfrm rot="21145349">
            <a:off x="4955905" y="2909704"/>
            <a:ext cx="6071002" cy="3870016"/>
          </a:xfrm>
          <a:prstGeom prst="rect">
            <a:avLst/>
          </a:prstGeom>
          <a:ln>
            <a:noFill/>
          </a:ln>
          <a:effectLst>
            <a:softEdge rad="112500"/>
          </a:effectLst>
        </p:spPr>
      </p:pic>
    </p:spTree>
    <p:extLst>
      <p:ext uri="{BB962C8B-B14F-4D97-AF65-F5344CB8AC3E}">
        <p14:creationId xmlns:p14="http://schemas.microsoft.com/office/powerpoint/2010/main" val="322117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066800" y="476519"/>
            <a:ext cx="10472670" cy="2033418"/>
          </a:xfrm>
        </p:spPr>
        <p:txBody>
          <a:bodyPr>
            <a:normAutofit/>
          </a:bodyPr>
          <a:lstStyle/>
          <a:p>
            <a:r>
              <a:rPr lang="ru-RU" dirty="0"/>
              <a:t>Мода на одежду в полоску стала классической: то ослабляя, то усиливая влияние тенденции от сезона к сезону. Весной и летом 2013 царство полоски — безгранично, как фантазия профессионального дизайнера.</a:t>
            </a:r>
          </a:p>
          <a:p>
            <a:endParaRPr lang="ru-RU" dirty="0"/>
          </a:p>
        </p:txBody>
      </p:sp>
      <p:pic>
        <p:nvPicPr>
          <p:cNvPr id="7" name="Рисунок 6" descr="vesna_leto_2013_tendenzii_modi_7"/>
          <p:cNvPicPr/>
          <p:nvPr/>
        </p:nvPicPr>
        <p:blipFill>
          <a:blip r:embed="rId2"/>
          <a:srcRect/>
          <a:stretch>
            <a:fillRect/>
          </a:stretch>
        </p:blipFill>
        <p:spPr bwMode="auto">
          <a:xfrm rot="21021314">
            <a:off x="2809080" y="2356834"/>
            <a:ext cx="6988112" cy="4287195"/>
          </a:xfrm>
          <a:prstGeom prst="rect">
            <a:avLst/>
          </a:prstGeom>
          <a:ln>
            <a:noFill/>
          </a:ln>
          <a:effectLst>
            <a:softEdge rad="112500"/>
          </a:effectLst>
        </p:spPr>
      </p:pic>
    </p:spTree>
    <p:extLst>
      <p:ext uri="{BB962C8B-B14F-4D97-AF65-F5344CB8AC3E}">
        <p14:creationId xmlns:p14="http://schemas.microsoft.com/office/powerpoint/2010/main" val="135773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041041" y="227350"/>
            <a:ext cx="10601459" cy="737121"/>
          </a:xfrm>
        </p:spPr>
        <p:txBody>
          <a:bodyPr>
            <a:normAutofit/>
          </a:bodyPr>
          <a:lstStyle/>
          <a:p>
            <a:r>
              <a:rPr lang="ru-RU" dirty="0"/>
              <a:t>Стильная туника с брюками — тренд сезона весна-лето </a:t>
            </a:r>
            <a:r>
              <a:rPr lang="ru-RU" dirty="0" smtClean="0"/>
              <a:t>2013.</a:t>
            </a:r>
            <a:endParaRPr lang="ru-RU" dirty="0"/>
          </a:p>
          <a:p>
            <a:endParaRPr lang="ru-RU" dirty="0"/>
          </a:p>
        </p:txBody>
      </p:sp>
      <p:pic>
        <p:nvPicPr>
          <p:cNvPr id="7" name="Рисунок 6" descr="vesna_leto_2013_tendenzii_modi_8"/>
          <p:cNvPicPr/>
          <p:nvPr/>
        </p:nvPicPr>
        <p:blipFill>
          <a:blip r:embed="rId2"/>
          <a:srcRect/>
          <a:stretch>
            <a:fillRect/>
          </a:stretch>
        </p:blipFill>
        <p:spPr bwMode="auto">
          <a:xfrm rot="835600">
            <a:off x="2885626" y="1383091"/>
            <a:ext cx="6912289" cy="4712346"/>
          </a:xfrm>
          <a:prstGeom prst="rect">
            <a:avLst/>
          </a:prstGeom>
          <a:ln>
            <a:noFill/>
          </a:ln>
          <a:effectLst>
            <a:softEdge rad="112500"/>
          </a:effectLst>
        </p:spPr>
      </p:pic>
    </p:spTree>
    <p:extLst>
      <p:ext uri="{BB962C8B-B14F-4D97-AF65-F5344CB8AC3E}">
        <p14:creationId xmlns:p14="http://schemas.microsoft.com/office/powerpoint/2010/main" val="24897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066799" y="231820"/>
            <a:ext cx="9944638" cy="2176529"/>
          </a:xfrm>
        </p:spPr>
        <p:txBody>
          <a:bodyPr>
            <a:normAutofit/>
          </a:bodyPr>
          <a:lstStyle/>
          <a:p>
            <a:r>
              <a:rPr lang="ru-RU" dirty="0">
                <a:solidFill>
                  <a:schemeClr val="accent1"/>
                </a:solidFill>
              </a:rPr>
              <a:t>Модные шорты — тренд сезона весна-лето 2013</a:t>
            </a:r>
          </a:p>
          <a:p>
            <a:r>
              <a:rPr lang="ru-RU" dirty="0">
                <a:solidFill>
                  <a:schemeClr val="accent1"/>
                </a:solidFill>
              </a:rPr>
              <a:t>Весенне-летняя мода всегда полна сюрпризов и блистательных новых идей. Как когда-то, шорты считались исключительно спортивной одеждой, в настоящее время — это удобный стильный элемент современного гардероба, предназначенный для прогулок, похода на работу и даже в театр. </a:t>
            </a:r>
          </a:p>
          <a:p>
            <a:endParaRPr lang="ru-RU" dirty="0"/>
          </a:p>
        </p:txBody>
      </p:sp>
      <p:pic>
        <p:nvPicPr>
          <p:cNvPr id="4" name="Рисунок 3" descr="vesna_leto_2013_tendenzii_modi_4"/>
          <p:cNvPicPr/>
          <p:nvPr/>
        </p:nvPicPr>
        <p:blipFill>
          <a:blip r:embed="rId2"/>
          <a:srcRect/>
          <a:stretch>
            <a:fillRect/>
          </a:stretch>
        </p:blipFill>
        <p:spPr bwMode="auto">
          <a:xfrm rot="20924074">
            <a:off x="4751587" y="2472744"/>
            <a:ext cx="5757574" cy="3985633"/>
          </a:xfrm>
          <a:prstGeom prst="rect">
            <a:avLst/>
          </a:prstGeom>
          <a:ln>
            <a:noFill/>
          </a:ln>
          <a:effectLst>
            <a:softEdge rad="112500"/>
          </a:effectLst>
        </p:spPr>
      </p:pic>
    </p:spTree>
    <p:extLst>
      <p:ext uri="{BB962C8B-B14F-4D97-AF65-F5344CB8AC3E}">
        <p14:creationId xmlns:p14="http://schemas.microsoft.com/office/powerpoint/2010/main" val="414572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066800" y="283335"/>
            <a:ext cx="10343882" cy="2226601"/>
          </a:xfrm>
        </p:spPr>
        <p:txBody>
          <a:bodyPr>
            <a:normAutofit/>
          </a:bodyPr>
          <a:lstStyle/>
          <a:p>
            <a:r>
              <a:rPr lang="ru-RU" dirty="0"/>
              <a:t>Кружевная сеточка — тренд сезона весна-лето 2013</a:t>
            </a:r>
          </a:p>
          <a:p>
            <a:r>
              <a:rPr lang="ru-RU" dirty="0"/>
              <a:t>Удачное использование стилистами в прошлых модных сезонах кружева и лазерной перфорации ткани не только не потеряло своей актуальности, но и переросло в повсеместную тенденцию. </a:t>
            </a:r>
          </a:p>
          <a:p>
            <a:endParaRPr lang="ru-RU" dirty="0"/>
          </a:p>
        </p:txBody>
      </p:sp>
      <p:pic>
        <p:nvPicPr>
          <p:cNvPr id="7" name="Рисунок 6" descr="vesna_leto_2013_tendenzii_modi_2"/>
          <p:cNvPicPr/>
          <p:nvPr/>
        </p:nvPicPr>
        <p:blipFill>
          <a:blip r:embed="rId2"/>
          <a:srcRect/>
          <a:stretch>
            <a:fillRect/>
          </a:stretch>
        </p:blipFill>
        <p:spPr bwMode="auto">
          <a:xfrm rot="301923">
            <a:off x="4218855" y="2253801"/>
            <a:ext cx="6176542" cy="4164179"/>
          </a:xfrm>
          <a:prstGeom prst="rect">
            <a:avLst/>
          </a:prstGeom>
          <a:ln>
            <a:noFill/>
          </a:ln>
          <a:effectLst>
            <a:softEdge rad="112500"/>
          </a:effectLst>
        </p:spPr>
      </p:pic>
    </p:spTree>
    <p:extLst>
      <p:ext uri="{BB962C8B-B14F-4D97-AF65-F5344CB8AC3E}">
        <p14:creationId xmlns:p14="http://schemas.microsoft.com/office/powerpoint/2010/main" val="136295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herry Blossom 16x9">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15_4109default" id="{E728D685-11FC-4812-BA85-57AC6F9C9F40}" vid="{BC4E008B-95FF-4815-904E-143A8EDFC1D4}"/>
    </a:ext>
  </a:extLst>
</a:theme>
</file>

<file path=ppt/theme/theme2.xml><?xml version="1.0" encoding="utf-8"?>
<a:theme xmlns:a="http://schemas.openxmlformats.org/drawingml/2006/main" name="Office Theme">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7CB48F5-D6B9-4A73-B7C9-0F05E58E1A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2324</Words>
  <Application>Microsoft Office PowerPoint</Application>
  <PresentationFormat>Широкоэкранный</PresentationFormat>
  <Paragraphs>125</Paragraphs>
  <Slides>43</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43</vt:i4>
      </vt:variant>
    </vt:vector>
  </HeadingPairs>
  <TitlesOfParts>
    <vt:vector size="51" baseType="lpstr">
      <vt:lpstr>Arial</vt:lpstr>
      <vt:lpstr>Calibri</vt:lpstr>
      <vt:lpstr>Cambria</vt:lpstr>
      <vt:lpstr>Levenim MT</vt:lpstr>
      <vt:lpstr>Segoe UI Symbol</vt:lpstr>
      <vt:lpstr>Symbol</vt:lpstr>
      <vt:lpstr>Times New Roman</vt:lpstr>
      <vt:lpstr>Cherry Blossom 16x9</vt:lpstr>
      <vt:lpstr>Моё выпускное платье</vt:lpstr>
      <vt:lpstr>Содержание</vt:lpstr>
      <vt:lpstr>Введение </vt:lpstr>
      <vt:lpstr>Презентация PowerPoint</vt:lpstr>
      <vt:lpstr>Глава 1: Современные тенденции моды.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1.1 Модные тренды для выпускных платьев 2013 года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2013-05-14T02:34:56Z</dcterms:created>
  <dcterms:modified xsi:type="dcterms:W3CDTF">2013-05-14T05:22:57Z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TC030310029991</vt:lpwstr>
  </property>
</Properties>
</file>