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76" r:id="rId6"/>
    <p:sldId id="270" r:id="rId7"/>
    <p:sldId id="262" r:id="rId8"/>
    <p:sldId id="267" r:id="rId9"/>
    <p:sldId id="263" r:id="rId10"/>
    <p:sldId id="264" r:id="rId11"/>
    <p:sldId id="277" r:id="rId12"/>
    <p:sldId id="271" r:id="rId13"/>
    <p:sldId id="265" r:id="rId14"/>
    <p:sldId id="269" r:id="rId15"/>
    <p:sldId id="275" r:id="rId16"/>
    <p:sldId id="274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37498-CD1B-40C0-A4C3-30853D3446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CFB6A-0D8F-47DF-893E-A7742A67DB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2C22C-5456-4AB6-8A15-10B7757EB9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64E88F3-F4FA-407F-93B5-4FABA9C9D2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AC85121-00BB-43B7-B1B7-9AACF3FEA83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F21584A-27A7-410E-9218-B6E998B730E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F8615-6AAA-46C0-9FBA-92F9F2B6FAD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DEA0B3-4805-4183-A91E-6D8047F586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57A3E-99C7-464F-AC1C-964CD5CB931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03C95-B730-445E-B7B5-62502142652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454418-532D-482E-A801-50727A1288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33F6EF-DEF0-40A7-81E9-6FD2ED245C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EFF303-7DC7-493B-A11F-F29574ED0F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AA593-60C9-4147-8C17-75995E3DD3B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3DC9B6-E0A8-4789-8C9D-3E94E4A8B2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www.rossika.biz/mark.php?val=&amp;year=1963&amp;marka=3744&amp;country" TargetMode="External"/><Relationship Id="rId4" Type="http://schemas.openxmlformats.org/officeDocument/2006/relationships/hyperlink" Target="http://www.serenity.com.ua/ru/news.aspx?i=199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hrono.ru/biograf/bio_m/mechnikov_ii.php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://istorya.ru/person/me4nikov.php" TargetMode="External"/><Relationship Id="rId4" Type="http://schemas.openxmlformats.org/officeDocument/2006/relationships/hyperlink" Target="http://www.doctus.ru/?amount=0&amp;blogid=1&amp;query=%EC%E5%F7%ED%E8%EA%EE%E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14480" y="428604"/>
            <a:ext cx="5614987" cy="1470025"/>
          </a:xfrm>
        </p:spPr>
        <p:txBody>
          <a:bodyPr/>
          <a:lstStyle/>
          <a:p>
            <a:r>
              <a:rPr lang="ru-RU" sz="4000" dirty="0" smtClean="0"/>
              <a:t>Мечников </a:t>
            </a:r>
            <a:r>
              <a:rPr lang="ru-RU" sz="4000" dirty="0"/>
              <a:t>Илья Ильич</a:t>
            </a:r>
            <a:br>
              <a:rPr lang="ru-RU" sz="4000" dirty="0"/>
            </a:br>
            <a:endParaRPr lang="ru-RU" sz="2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71736" y="6161087"/>
            <a:ext cx="3632200" cy="6969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800" dirty="0"/>
              <a:t>Составитель Большаков С. В.</a:t>
            </a:r>
          </a:p>
          <a:p>
            <a:pPr>
              <a:lnSpc>
                <a:spcPct val="80000"/>
              </a:lnSpc>
            </a:pPr>
            <a:endParaRPr lang="ru-RU" sz="18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785926"/>
            <a:ext cx="3571900" cy="3975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Научная деятельность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96975"/>
            <a:ext cx="8362950" cy="5256213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Основным средством в борьбе против старения и самоотравления организма человека Мечников считал болгарскую молочнокислую палочку — Lactobacillus delbrueckii subsp. bulgaricus. Он первый в мире оценил значение открытия болгарского студента Стамена Григорова. Ещё в 1905 Мечников, как директор Института Пастера, пригласил молодого болгарина в Париже, чтобы он прочёл лекцию о своем открытии перед светилами микробиологии того времени.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В 1907 были опубликованы результаты первого в мире медицинского исследования функциональных свойств болгарской палочки и болгарского кислого молока.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Мечников лично повторил исследования Григорова, чтобы убедиться в их состоятельности. Исследуя вопросы старения и собрав данные по 36 странам, Мечников установил, что самое большое количество «столетников» в Болгарии — 4 на 1000 человек. Он связал это с болгарским йогуртом (в Болгарии его также называют — «кислое молоко»). В своих трудах Мечников стал пропагандировать широкой общественности полезность болгарского йогурта. Сам он до конца жизни регулярно употреблял не только молочнокислые продукты, но и чистую культуру болгарской палочки.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3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627313" y="620713"/>
            <a:ext cx="3313112" cy="2506662"/>
          </a:xfrm>
        </p:spPr>
      </p:pic>
      <p:sp>
        <p:nvSpPr>
          <p:cNvPr id="430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3284538"/>
            <a:ext cx="8229600" cy="338455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Философские труды Мечникова вызвали большой интерес у современников, несмотря на отрицательные отзывы, например, Льва Толстого. Толстой и Мечников встретились в мае 1909 года. Мечников, посетивший Толстого в Ясной Поляне, произвел на писателя «самое благоприятное впечатление своей простотой и глубоким интересом ко всему». Встреча прошла довольно тепло, но закончилась, по сути, ничем. Мечников пишет: «Когда мы со Львом Николаевичем поднялись в его рабочий кабинет, он, пристально посмотрев на меня, спросил: «Скажите мне, а зачем вы, в сущности, приехали сюда?» Однако научный авторитет Мечникова Толстой признавал. «Простоквашу вашу я пью и обещаю прожить до ста лет», - сказал он, прощаясь.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Научная деятельность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 r="1863"/>
          <a:stretch>
            <a:fillRect/>
          </a:stretch>
        </p:blipFill>
        <p:spPr>
          <a:xfrm>
            <a:off x="457200" y="1600200"/>
            <a:ext cx="3178175" cy="3629025"/>
          </a:xfrm>
        </p:spPr>
      </p:pic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95738" y="1600200"/>
            <a:ext cx="4691062" cy="4525963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ru-RU" sz="2000"/>
              <a:t>	Мечников создал первую русскую школу микробиологов, иммунологов и патологов; активно участвовал в создании научно-исследовательских учреждений, разрабатывающих различные формы борьбы с инфекционными заболеваниями; ряд бактериологических и иммунологических институтов России носит имя Мечникова. Почётный член многих зарубежных АН, научных обществ и институтов.</a:t>
            </a:r>
          </a:p>
          <a:p>
            <a:pPr>
              <a:lnSpc>
                <a:spcPct val="90000"/>
              </a:lnSpc>
            </a:pPr>
            <a:endParaRPr lang="ru-RU" sz="2000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539750" y="5807075"/>
            <a:ext cx="2298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/>
              <a:t>http://medlib.tamb.ru/news.html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765175"/>
            <a:ext cx="4038600" cy="4525963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000"/>
              <a:t>	Умер в Париже 15 июля 1916 года в возрасте 71 года после нескольких инфарктов миокарда. Илья Мечников завещал своё тело на медицинские исследования с последующей кремацией и захоронением на территории Пастеровского института, что и было выполнено.</a:t>
            </a:r>
          </a:p>
          <a:p>
            <a:pPr>
              <a:buFontTx/>
              <a:buNone/>
            </a:pPr>
            <a:r>
              <a:rPr lang="ru-RU" sz="2000"/>
              <a:t>	</a:t>
            </a:r>
            <a:r>
              <a:rPr lang="ru-RU" sz="1200"/>
              <a:t>Памятник Мечникову напротив Пастеровского института в Харькове</a:t>
            </a:r>
          </a:p>
          <a:p>
            <a:pPr>
              <a:buFontTx/>
              <a:buNone/>
            </a:pPr>
            <a:r>
              <a:rPr lang="ru-RU" sz="2000"/>
              <a:t>	</a:t>
            </a:r>
            <a:r>
              <a:rPr lang="ru-RU" sz="1200"/>
              <a:t>Файл:Mechnikov Monument.jpg</a:t>
            </a:r>
          </a:p>
          <a:p>
            <a:pPr algn="just"/>
            <a:endParaRPr lang="ru-RU" sz="1200"/>
          </a:p>
        </p:txBody>
      </p:sp>
      <p:pic>
        <p:nvPicPr>
          <p:cNvPr id="12294" name="Picture 6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836613"/>
            <a:ext cx="4065588" cy="43926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>
          <a:xfrm>
            <a:off x="971550" y="549275"/>
            <a:ext cx="1924050" cy="2736850"/>
          </a:xfrm>
        </p:spPr>
      </p:pic>
      <p:sp>
        <p:nvSpPr>
          <p:cNvPr id="19462" name="Rectangle 6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  <a:r>
              <a:rPr lang="ru-RU" sz="2000"/>
              <a:t>Почтовая марка СССР (1991): И. И. Мечников </a:t>
            </a:r>
          </a:p>
          <a:p>
            <a:pPr>
              <a:buFontTx/>
              <a:buNone/>
            </a:pPr>
            <a:r>
              <a:rPr lang="ru-RU" sz="2000"/>
              <a:t>	</a:t>
            </a:r>
            <a:r>
              <a:rPr lang="ru-RU" sz="1200"/>
              <a:t>Файл:1991 CPA 6320.jpg</a:t>
            </a:r>
          </a:p>
          <a:p>
            <a:pPr>
              <a:buFontTx/>
              <a:buNone/>
            </a:pPr>
            <a:endParaRPr lang="ru-RU" sz="1200"/>
          </a:p>
          <a:p>
            <a:pPr>
              <a:buFontTx/>
              <a:buNone/>
            </a:pPr>
            <a:endParaRPr lang="ru-RU" sz="2000"/>
          </a:p>
          <a:p>
            <a:pPr>
              <a:buFontTx/>
              <a:buNone/>
            </a:pPr>
            <a:r>
              <a:rPr lang="ru-RU" sz="2000"/>
              <a:t>	Почтовая марка, выпущенная в Советском Союзе в 1945 г. в честь столетия И. Мечникова.</a:t>
            </a:r>
          </a:p>
          <a:p>
            <a:pPr>
              <a:buFontTx/>
              <a:buNone/>
            </a:pPr>
            <a:endParaRPr lang="ru-RU" sz="2000"/>
          </a:p>
        </p:txBody>
      </p:sp>
      <p:pic>
        <p:nvPicPr>
          <p:cNvPr id="19465" name="Picture 9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3573463"/>
            <a:ext cx="1927225" cy="26638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765175"/>
            <a:ext cx="2592388" cy="2592388"/>
          </a:xfrm>
        </p:spPr>
      </p:pic>
      <p:pic>
        <p:nvPicPr>
          <p:cNvPr id="37896" name="Picture 8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3716338"/>
            <a:ext cx="2592387" cy="2449512"/>
          </a:xfrm>
        </p:spPr>
      </p:pic>
      <p:sp>
        <p:nvSpPr>
          <p:cNvPr id="37894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4572000" y="765175"/>
            <a:ext cx="40386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/>
              <a:t>	Монета посвящена 160-летию со дня рождения Ильи Ильича Мечникова (1845-1916...</a:t>
            </a:r>
          </a:p>
          <a:p>
            <a:pPr>
              <a:buFontTx/>
              <a:buNone/>
            </a:pPr>
            <a:r>
              <a:rPr lang="ru-RU" sz="1200"/>
              <a:t>	</a:t>
            </a:r>
            <a:r>
              <a:rPr lang="ru-RU" sz="1200">
                <a:hlinkClick r:id="rId4"/>
              </a:rPr>
              <a:t>http://www.serenity.com.ua/ru/news.aspx?i=199</a:t>
            </a:r>
            <a:endParaRPr lang="ru-RU" sz="1200"/>
          </a:p>
          <a:p>
            <a:pPr>
              <a:buFontTx/>
              <a:buNone/>
            </a:pPr>
            <a:r>
              <a:rPr lang="ru-RU" sz="2400"/>
              <a:t>	Академик Илья Ильич Мечников (Ивановка, Харьковской губ., 1845 - Париж...</a:t>
            </a:r>
          </a:p>
          <a:p>
            <a:pPr>
              <a:buFontTx/>
              <a:buNone/>
            </a:pPr>
            <a:r>
              <a:rPr lang="ru-RU" sz="1200"/>
              <a:t>	</a:t>
            </a:r>
            <a:r>
              <a:rPr lang="ru-RU" sz="1200">
                <a:hlinkClick r:id="rId5"/>
              </a:rPr>
              <a:t>http://www.rossika.biz/mark.php?val=&amp;year=1963&amp;marka=3744&amp;country</a:t>
            </a:r>
            <a:r>
              <a:rPr lang="ru-RU" sz="1200"/>
              <a:t>=</a:t>
            </a:r>
          </a:p>
          <a:p>
            <a:pPr>
              <a:buFontTx/>
              <a:buNone/>
            </a:pPr>
            <a:endParaRPr lang="ru-RU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557213"/>
            <a:ext cx="3024187" cy="2873375"/>
          </a:xfrm>
        </p:spPr>
      </p:pic>
      <p:pic>
        <p:nvPicPr>
          <p:cNvPr id="34824" name="Picture 8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3716338"/>
            <a:ext cx="3024187" cy="2732087"/>
          </a:xfrm>
        </p:spPr>
      </p:pic>
      <p:sp>
        <p:nvSpPr>
          <p:cNvPr id="34825" name="Rectangle 9"/>
          <p:cNvSpPr>
            <a:spLocks noGrp="1" noChangeArrowheads="1"/>
          </p:cNvSpPr>
          <p:nvPr>
            <p:ph type="body" sz="half" idx="3"/>
          </p:nvPr>
        </p:nvSpPr>
        <p:spPr>
          <a:xfrm>
            <a:off x="3995738" y="1600200"/>
            <a:ext cx="4691062" cy="2116138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2800"/>
              <a:t>	</a:t>
            </a:r>
            <a:r>
              <a:rPr lang="ru-RU" sz="2000"/>
              <a:t>Медаль им. И.И. Мечникова "За практический вклад в укрепление здоровья нации" учреждена Президиумом Российской академии естественных наук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60" name="Picture 12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692150"/>
            <a:ext cx="3494088" cy="3916363"/>
          </a:xfrm>
        </p:spPr>
      </p:pic>
      <p:sp>
        <p:nvSpPr>
          <p:cNvPr id="276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1900238"/>
          </a:xfrm>
        </p:spPr>
        <p:txBody>
          <a:bodyPr/>
          <a:lstStyle/>
          <a:p>
            <a:pPr>
              <a:buFontTx/>
              <a:buNone/>
            </a:pPr>
            <a:r>
              <a:rPr lang="ru-RU" sz="2000"/>
              <a:t>	"Нет в мире непонятного, многое не понято". </a:t>
            </a:r>
          </a:p>
          <a:p>
            <a:pPr>
              <a:buFontTx/>
              <a:buNone/>
            </a:pPr>
            <a:r>
              <a:rPr lang="ru-RU" sz="2000"/>
              <a:t>	Лауреат Нобелевской премии, Илья Ильич Мечников</a:t>
            </a:r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4572000" y="3860800"/>
            <a:ext cx="24558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/>
              <a:t>http://moscow.olx.ru/iid-75059611</a:t>
            </a: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4572000" y="4365625"/>
            <a:ext cx="42608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Старинный микроскоп Ильи Ильича Мечникова.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Литература</a:t>
            </a:r>
          </a:p>
        </p:txBody>
      </p:sp>
      <p:pic>
        <p:nvPicPr>
          <p:cNvPr id="31753" name="Picture 9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 r="2657"/>
          <a:stretch>
            <a:fillRect/>
          </a:stretch>
        </p:blipFill>
        <p:spPr>
          <a:xfrm>
            <a:off x="755650" y="1484313"/>
            <a:ext cx="3024188" cy="3773487"/>
          </a:xfrm>
        </p:spPr>
      </p:pic>
      <p:sp>
        <p:nvSpPr>
          <p:cNvPr id="31754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600200"/>
            <a:ext cx="433070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400"/>
              <a:t>	</a:t>
            </a:r>
            <a:r>
              <a:rPr lang="ru-RU" sz="2000"/>
              <a:t>Материал из Википедии — свободной энциклопедии </a:t>
            </a:r>
            <a:r>
              <a:rPr lang="ru-RU" sz="2000">
                <a:hlinkClick r:id="rId3"/>
              </a:rPr>
              <a:t>http://hrono.ru/biograf/bio_m/mechnikov_ii.php</a:t>
            </a:r>
            <a:endParaRPr lang="ru-RU" sz="2000"/>
          </a:p>
          <a:p>
            <a:pPr>
              <a:buFontTx/>
              <a:buNone/>
            </a:pPr>
            <a:r>
              <a:rPr lang="ru-RU" sz="2000"/>
              <a:t>	</a:t>
            </a:r>
            <a:r>
              <a:rPr lang="ru-RU" sz="2000">
                <a:hlinkClick r:id="rId4"/>
              </a:rPr>
              <a:t>http://www.doctus.ru/?amount=0&amp;blogid=1&amp;query=%EC%E5%F7%ED%E8%EA%EE%E2</a:t>
            </a:r>
            <a:endParaRPr lang="ru-RU" sz="2000"/>
          </a:p>
          <a:p>
            <a:pPr>
              <a:buFontTx/>
              <a:buNone/>
            </a:pPr>
            <a:r>
              <a:rPr lang="ru-RU" sz="2000"/>
              <a:t>	</a:t>
            </a:r>
            <a:r>
              <a:rPr lang="ru-RU" sz="2000">
                <a:hlinkClick r:id="rId5"/>
              </a:rPr>
              <a:t>http://istorya.ru/person/me4nikov.php</a:t>
            </a:r>
            <a:endParaRPr lang="ru-RU" sz="2000"/>
          </a:p>
          <a:p>
            <a:pPr>
              <a:buFontTx/>
              <a:buNone/>
            </a:pPr>
            <a:endParaRPr lang="ru-RU" sz="2000"/>
          </a:p>
          <a:p>
            <a:pPr>
              <a:buFontTx/>
              <a:buNone/>
            </a:pPr>
            <a:r>
              <a:rPr lang="ru-RU" sz="2000"/>
              <a:t>	</a:t>
            </a:r>
            <a:endParaRPr lang="ru-RU" sz="1000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827088" y="5300663"/>
            <a:ext cx="39608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1200"/>
              <a:t>Илья Ильич Мечников в Петербурге. 1909 г. </a:t>
            </a:r>
          </a:p>
          <a:p>
            <a:r>
              <a:rPr lang="ru-RU" sz="1200"/>
              <a:t>http://starosti.ru/article.php?id=19270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 l="1877" r="1877"/>
          <a:stretch>
            <a:fillRect/>
          </a:stretch>
        </p:blipFill>
        <p:spPr>
          <a:xfrm>
            <a:off x="468313" y="765175"/>
            <a:ext cx="3743325" cy="2981325"/>
          </a:xfrm>
        </p:spPr>
      </p:pic>
      <p:sp>
        <p:nvSpPr>
          <p:cNvPr id="307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500563" y="476250"/>
            <a:ext cx="4186237" cy="6048375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Дата рождения: 3 (15) мая 1845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Место рождения: Ивановка, Харьковская губерния, Российская империя (ныне Купянский район Харьковской области Украины)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Дата смерти: 2 (15) июля 1916 (71 год)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Место смерти: Париж, Франция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Страна: Российская империя,  Франция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Научная сфера: иммунология, микробиология, геронтология, патология, эмбриология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Место работы: Новороссийский университет, Институт Пастера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Альма-матер: Харьковский университет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Известен как: создатель сравнительной патологии воспаления, фагоцитарной теории иммунитета, основатель научной геронтологии, один из основоположников эволюционной эмбриологии.</a:t>
            </a: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55650" y="4005263"/>
            <a:ext cx="28813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/>
              <a:t>Файл:Ilja Iljitsch Metschnikow Nadar.jpg</a:t>
            </a: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395288" y="4941888"/>
            <a:ext cx="3889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/>
              <a:t>Награды и премии: Нобелевская премия по физиологии и медицине (1908) (совместно с П. Эрлихом)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04813"/>
            <a:ext cx="8229600" cy="647700"/>
          </a:xfrm>
        </p:spPr>
        <p:txBody>
          <a:bodyPr/>
          <a:lstStyle/>
          <a:p>
            <a:r>
              <a:rPr lang="ru-RU" sz="2800"/>
              <a:t>Семья</a:t>
            </a:r>
            <a:br>
              <a:rPr lang="ru-RU" sz="2800"/>
            </a:br>
            <a:endParaRPr lang="ru-RU" sz="280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052513"/>
            <a:ext cx="8229600" cy="5400675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ru-RU" sz="1600"/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1600"/>
              <a:t>	</a:t>
            </a:r>
            <a:r>
              <a:rPr lang="ru-RU" sz="2000"/>
              <a:t>Родители И. И. Мечникова: гвардейский офицер, помещик Илья Иванович Мечников (1810-1878) и Эмилия Львовна Мечникова (урожд. Невахович).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ru-RU" sz="2000"/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По отцовской линии Илья Ильич Мечников происходил из старинного молдавского боярского рода, идущего от Юрия Стефановича Милеску-Спафария.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ru-RU" sz="2000"/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Мать Ильи Ильича Мечникова — Эмилия Львовна Невахович — дочь известного еврейского публициста и просветителя Лейба Нойеховича (Льва Николаевича) Неваховича (1776-1831), считающегося основателем т. н. русско-еврейской литературы.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ru-RU" sz="2000"/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Старший брат И. И. Мечникова — Лев Ильич Мечников — швейцарский географ и социолог, анархист, участник национально-освободительного движения в Италии.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576263"/>
          </a:xfrm>
        </p:spPr>
        <p:txBody>
          <a:bodyPr/>
          <a:lstStyle/>
          <a:p>
            <a:r>
              <a:rPr lang="ru-RU" sz="2800"/>
              <a:t>Биография</a:t>
            </a:r>
            <a:br>
              <a:rPr lang="ru-RU" sz="2800"/>
            </a:br>
            <a:endParaRPr lang="ru-RU" sz="28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	</a:t>
            </a:r>
            <a:r>
              <a:rPr lang="ru-RU" sz="2000"/>
              <a:t>Почётный член Петербургской АН (1902). Окончил Харьковский университет (1864), специализировался в Германии у Р. Лейкарта и К. Зибольда, изучал эмбриологию беспозвоночных животных в Италии. Защитил магистерскую (1867) и докторскую (1868) диссертации в Петербургском университете. Профессор Новороссийского университета в Одессе (1870-1882).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Выйдя в отставку в знак протеста против реакционной политики в области просвещения, осуществляемой царским правительством и правой профессурой, организовал в Одессе частную лабораторию, затем (1886, совместно с Н. Ф. Гамалеей) первую русскую бактериологическую станцию для борьбы с инфекционными заболеваниями.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Биография</a:t>
            </a:r>
          </a:p>
        </p:txBody>
      </p:sp>
      <p:pic>
        <p:nvPicPr>
          <p:cNvPr id="40965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600200"/>
            <a:ext cx="4259263" cy="3341688"/>
          </a:xfrm>
        </p:spPr>
      </p:pic>
      <p:sp>
        <p:nvSpPr>
          <p:cNvPr id="4096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В 1887 покинул Россию и переехал в Париж, где ему была предоставлена лаборатория в созданном Луи Пастером институте. С 1905 — заместитель директора этого института. Проживая до конца жизни в Париже, Мечников не порывал связи с Россией; систематически переписывался с К. А. Тимирязевым, И. М. Сеченовым, И. П. Павловым, Д. И. Менделеевым и др.</a:t>
            </a:r>
          </a:p>
          <a:p>
            <a:pPr>
              <a:lnSpc>
                <a:spcPct val="80000"/>
              </a:lnSpc>
            </a:pPr>
            <a:endParaRPr lang="ru-RU" sz="1800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468313" y="5084763"/>
            <a:ext cx="396081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Париж, 3 июня 1890 года. Илья Мечников с русскими сотрудниками пастеровской лаборатории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620713"/>
            <a:ext cx="6913562" cy="4570412"/>
          </a:xfrm>
        </p:spPr>
      </p:pic>
      <p:sp>
        <p:nvSpPr>
          <p:cNvPr id="21511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5300663"/>
            <a:ext cx="8229600" cy="8255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	И. И. Мечников и Луи Пастер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/>
              <a:t>	</a:t>
            </a:r>
            <a:r>
              <a:rPr lang="ru-RU" sz="1200"/>
              <a:t>Файл:Louis Pasteur und Metschnikow.jpg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/>
              <a:t>Научная деятельность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511175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1800"/>
              <a:t>	</a:t>
            </a:r>
            <a:r>
              <a:rPr lang="ru-RU" sz="2000"/>
              <a:t>Научные труды Мечникова относятся к ряду областей биологии и медицины. В 1866-1886 Мечников разрабатывал вопросы сравнительной и эволюционной эмбриологии, будучи (вместе с Александром Ковалевским) одним из основоположников этого направления. Предложил оригинальную теорию происхождения многоклеточных животных (теория фагоцителлы). </a:t>
            </a:r>
          </a:p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Обнаружив в 1882 явления фагоцитоза (о чём доложил в 1883 на 7-м съезде русских естествоиспытателей и врачей в Одессе), разработал на основе его изучения сравнительную патологию воспаления (1892), а в дальнейшем — фагоцитарную теорию иммунитета («Невосприимчивость в инфекционных болезнях» — 1901; Нобелевская премия — 1908, совместно с П. Эрлихом). Многочисленные работы Мечникова по бактериологии посвящены вопросам эпидемиологии холеры, брюшного тифа, туберкулёза и др. инфекционных заболеваний.</a:t>
            </a:r>
            <a:endParaRPr lang="ru-RU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The Nobel Prize in Physiology or Medicine 1908</a:t>
            </a:r>
            <a:r>
              <a:rPr lang="ru-RU" sz="2800"/>
              <a:t/>
            </a:r>
            <a:br>
              <a:rPr lang="ru-RU" sz="2800"/>
            </a:br>
            <a:endParaRPr lang="ru-RU" sz="2800"/>
          </a:p>
        </p:txBody>
      </p:sp>
      <p:pic>
        <p:nvPicPr>
          <p:cNvPr id="15365" name="Picture 5"/>
          <p:cNvPicPr>
            <a:picLocks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87675" y="1052513"/>
            <a:ext cx="2133600" cy="2590800"/>
          </a:xfrm>
        </p:spPr>
      </p:pic>
      <p:pic>
        <p:nvPicPr>
          <p:cNvPr id="15366" name="Picture 6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987675" y="3860800"/>
            <a:ext cx="2027238" cy="2447925"/>
          </a:xfrm>
        </p:spPr>
      </p:pic>
      <p:sp>
        <p:nvSpPr>
          <p:cNvPr id="15367" name="Rectangle 7"/>
          <p:cNvSpPr>
            <a:spLocks noGrp="1" noChangeArrowheads="1"/>
          </p:cNvSpPr>
          <p:nvPr>
            <p:ph type="body" sz="half" idx="3"/>
          </p:nvPr>
        </p:nvSpPr>
        <p:spPr>
          <a:xfrm>
            <a:off x="5292725" y="1600200"/>
            <a:ext cx="3394075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	</a:t>
            </a:r>
            <a:r>
              <a:rPr lang="de-DE" sz="2800"/>
              <a:t>Ilya Ilyich Mechnikov</a:t>
            </a:r>
          </a:p>
          <a:p>
            <a:pPr>
              <a:buFontTx/>
              <a:buNone/>
            </a:pPr>
            <a:r>
              <a:rPr lang="ru-RU" sz="2800"/>
              <a:t>	</a:t>
            </a:r>
            <a:r>
              <a:rPr lang="de-DE" sz="2800"/>
              <a:t>Paul Ehrlich</a:t>
            </a:r>
            <a:endParaRPr lang="ru-RU" sz="2800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4" cstate="print"/>
          <a:srcRect r="1666"/>
          <a:stretch>
            <a:fillRect/>
          </a:stretch>
        </p:blipFill>
        <p:spPr bwMode="auto">
          <a:xfrm>
            <a:off x="539750" y="2349500"/>
            <a:ext cx="18732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539750" y="4508500"/>
            <a:ext cx="18827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Медаль, вручаемая лауреату Нобелевской премии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Научная деятельность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600200"/>
            <a:ext cx="4038600" cy="3124200"/>
          </a:xfrm>
        </p:spPr>
      </p:pic>
      <p:sp>
        <p:nvSpPr>
          <p:cNvPr id="92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484313"/>
            <a:ext cx="4114800" cy="4968875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ru-RU" sz="2000"/>
              <a:t>	Значительное место в трудах Мечникова занимали вопросы старения. Он считал, что старость и смерть у человека наступают преждевременно, в результате самоотравления организма микробными и иными ядами. Наибольшее значение Мечников придавал в этом отношении кишечной флоре. На основе этих представлений Мечников предложил ряд профилактических и гигиенических средств борьбы с самоотравлением организма (стерилизация пищи, ограничение потребления мяса, и др.).</a:t>
            </a:r>
          </a:p>
          <a:p>
            <a:pPr algn="just">
              <a:lnSpc>
                <a:spcPct val="80000"/>
              </a:lnSpc>
            </a:pPr>
            <a:endParaRPr lang="ru-RU" sz="2000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611188" y="5014913"/>
            <a:ext cx="24209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/>
              <a:t>Файл:Institut Pasteur, Paris 1.jpg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395288" y="5445125"/>
            <a:ext cx="39608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Институт Пастера. Здание музея и усыпальница Пастера.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209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Arial</vt:lpstr>
      <vt:lpstr>Оформление по умолчанию</vt:lpstr>
      <vt:lpstr>Мечников Илья Ильич </vt:lpstr>
      <vt:lpstr>Слайд 2</vt:lpstr>
      <vt:lpstr>Семья </vt:lpstr>
      <vt:lpstr>Биография </vt:lpstr>
      <vt:lpstr>Биография</vt:lpstr>
      <vt:lpstr>Слайд 6</vt:lpstr>
      <vt:lpstr>Научная деятельность</vt:lpstr>
      <vt:lpstr>The Nobel Prize in Physiology or Medicine 1908 </vt:lpstr>
      <vt:lpstr>Научная деятельность</vt:lpstr>
      <vt:lpstr>Научная деятельность</vt:lpstr>
      <vt:lpstr>Слайд 11</vt:lpstr>
      <vt:lpstr>Научная деятельность</vt:lpstr>
      <vt:lpstr>Слайд 13</vt:lpstr>
      <vt:lpstr>Слайд 14</vt:lpstr>
      <vt:lpstr>Слайд 15</vt:lpstr>
      <vt:lpstr>Слайд 16</vt:lpstr>
      <vt:lpstr>Слайд 17</vt:lpstr>
      <vt:lpstr>Литература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Мечников, Илья Ильич Материал из Википедии — свободной энциклопедии</dc:title>
  <dc:creator>User</dc:creator>
  <cp:lastModifiedBy>Admin</cp:lastModifiedBy>
  <cp:revision>4</cp:revision>
  <dcterms:created xsi:type="dcterms:W3CDTF">2010-07-31T06:12:36Z</dcterms:created>
  <dcterms:modified xsi:type="dcterms:W3CDTF">2012-03-17T21:33:29Z</dcterms:modified>
</cp:coreProperties>
</file>