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8" r:id="rId2"/>
    <p:sldId id="276" r:id="rId3"/>
    <p:sldId id="267" r:id="rId4"/>
    <p:sldId id="282" r:id="rId5"/>
    <p:sldId id="261" r:id="rId6"/>
    <p:sldId id="283" r:id="rId7"/>
    <p:sldId id="284" r:id="rId8"/>
    <p:sldId id="273" r:id="rId9"/>
    <p:sldId id="259" r:id="rId10"/>
    <p:sldId id="285" r:id="rId11"/>
    <p:sldId id="28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9423"/>
    <a:srgbClr val="EB87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9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40DA56-D836-45BC-B1A2-914EDD3CF3EE}" type="datetimeFigureOut">
              <a:rPr lang="ru-RU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ECEADBA-49AC-4EF4-94D7-F14C45203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829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304800"/>
            <a:ext cx="86868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8650" y="1600200"/>
            <a:ext cx="7886700" cy="2240280"/>
          </a:xfrm>
        </p:spPr>
        <p:txBody>
          <a:bodyPr/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650" y="3854659"/>
            <a:ext cx="78867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380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050" y="0"/>
            <a:ext cx="302895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99610" y="4591761"/>
            <a:ext cx="2344340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99610" y="1714500"/>
            <a:ext cx="2344340" cy="2877260"/>
          </a:xfrm>
        </p:spPr>
        <p:txBody>
          <a:bodyPr/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"/>
          </p:nvPr>
        </p:nvSpPr>
        <p:spPr>
          <a:xfrm>
            <a:off x="0" y="1"/>
            <a:ext cx="6076188" cy="6857999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02227066"/>
      </p:ext>
    </p:extLst>
  </p:cSld>
  <p:clrMapOvr>
    <a:masterClrMapping/>
  </p:clrMapOvr>
  <p:transition spd="med"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F6784-51C3-447C-8709-16F9471B31F6}" type="datetimeFigureOut">
              <a:rPr lang="ru-RU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AFB76-9549-490A-A81B-D6F218361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832341"/>
      </p:ext>
    </p:extLst>
  </p:cSld>
  <p:clrMapOvr>
    <a:masterClrMapping/>
  </p:clrMapOvr>
  <p:transition spd="med">
    <p:spli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457200"/>
            <a:ext cx="1457325" cy="5719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457200"/>
            <a:ext cx="5286375" cy="5719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F73B2-E733-4393-A390-5418C2732021}" type="datetimeFigureOut">
              <a:rPr lang="ru-RU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6CBB3-AF4F-4833-93DB-761B900216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902948"/>
      </p:ext>
    </p:extLst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карти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800600"/>
            <a:ext cx="9144000" cy="2057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050" y="5115656"/>
            <a:ext cx="8343900" cy="914400"/>
          </a:xfrm>
        </p:spPr>
        <p:txBody>
          <a:bodyPr/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50" y="6043123"/>
            <a:ext cx="83439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0"/>
          </p:nvPr>
        </p:nvSpPr>
        <p:spPr>
          <a:xfrm>
            <a:off x="1" y="1"/>
            <a:ext cx="301752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3" name="Рисунок 2"/>
          <p:cNvSpPr>
            <a:spLocks noGrp="1"/>
          </p:cNvSpPr>
          <p:nvPr>
            <p:ph type="pic" idx="11"/>
          </p:nvPr>
        </p:nvSpPr>
        <p:spPr>
          <a:xfrm>
            <a:off x="3063240" y="1"/>
            <a:ext cx="301752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Рисунок 2"/>
          <p:cNvSpPr>
            <a:spLocks noGrp="1"/>
          </p:cNvSpPr>
          <p:nvPr>
            <p:ph type="pic" idx="12"/>
          </p:nvPr>
        </p:nvSpPr>
        <p:spPr>
          <a:xfrm>
            <a:off x="6126480" y="1"/>
            <a:ext cx="3017520" cy="4745736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607137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5BE9B-0B23-43CA-8964-CFC6C6EE91CA}" type="datetimeFigureOut">
              <a:rPr lang="ru-RU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2E78A-27CD-4CFB-8C4D-3265D562A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363568"/>
      </p:ext>
    </p:extLst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304800"/>
            <a:ext cx="86868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2514600"/>
            <a:ext cx="7886700" cy="2743200"/>
          </a:xfrm>
        </p:spPr>
        <p:txBody>
          <a:bodyPr/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5257800"/>
            <a:ext cx="78867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558220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714500"/>
            <a:ext cx="337185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714500"/>
            <a:ext cx="337185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123E5-B3A1-46BA-9D1C-D87765F7A7A8}" type="datetimeFigureOut">
              <a:rPr lang="ru-RU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CF8F3-D511-4FF2-9EBA-0CB2A7042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965269"/>
      </p:ext>
    </p:extLst>
  </p:cSld>
  <p:clrMapOvr>
    <a:masterClrMapping/>
  </p:clrMapOvr>
  <p:transition spd="med"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5286" y="1733162"/>
            <a:ext cx="3374136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5286" y="2481944"/>
            <a:ext cx="3374136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733162"/>
            <a:ext cx="3374136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481944"/>
            <a:ext cx="3374136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DAFCD-B03D-42B2-B174-61A6B90DE706}" type="datetimeFigureOut">
              <a:rPr lang="ru-RU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7E4DC-2631-4CEE-9385-C3993F2D6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528771"/>
      </p:ext>
    </p:extLst>
  </p:cSld>
  <p:clrMapOvr>
    <a:masterClrMapping/>
  </p:clrMapOvr>
  <p:transition spd="med"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0E9C9-F66F-4233-AC73-1EE3521C0CEA}" type="datetimeFigureOut">
              <a:rPr lang="ru-RU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FE3D2-4951-46A5-96FB-DE03DAB29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917615"/>
      </p:ext>
    </p:extLst>
  </p:cSld>
  <p:clrMapOvr>
    <a:masterClrMapping/>
  </p:clrMapOvr>
  <p:transition spd="med"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6632616"/>
      </p:ext>
    </p:extLst>
  </p:cSld>
  <p:clrMapOvr>
    <a:masterClrMapping/>
  </p:clrMapOvr>
  <p:transition spd="med"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3859" y="1714498"/>
            <a:ext cx="2630091" cy="2880360"/>
          </a:xfrm>
        </p:spPr>
        <p:txBody>
          <a:bodyPr/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765" y="457200"/>
            <a:ext cx="5431583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3859" y="4590288"/>
            <a:ext cx="2635923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A5BBE-625B-42C7-AE18-865B3FB5C516}" type="datetimeFigureOut">
              <a:rPr lang="ru-RU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512E8-4737-4A59-8E14-25FBB4F6F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7537243"/>
      </p:ext>
    </p:extLst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583363"/>
            <a:ext cx="9144000" cy="27463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6858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143000" y="1714500"/>
            <a:ext cx="6858000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40450" y="6600825"/>
            <a:ext cx="1150938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566BBC88-9D67-4103-814C-754A11B4D07B}" type="datetimeFigureOut">
              <a:rPr lang="ru-RU"/>
              <a:pPr>
                <a:defRPr/>
              </a:pPr>
              <a:t>22.09.2016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43000" y="6600825"/>
            <a:ext cx="4868863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21563" y="6600825"/>
            <a:ext cx="57943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smtClean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fld id="{09DAFA2A-88B4-407F-99F7-B2A44DBDBF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26" r:id="rId3"/>
    <p:sldLayoutId id="2147483735" r:id="rId4"/>
    <p:sldLayoutId id="2147483727" r:id="rId5"/>
    <p:sldLayoutId id="2147483728" r:id="rId6"/>
    <p:sldLayoutId id="2147483729" r:id="rId7"/>
    <p:sldLayoutId id="2147483736" r:id="rId8"/>
    <p:sldLayoutId id="2147483730" r:id="rId9"/>
    <p:sldLayoutId id="2147483737" r:id="rId10"/>
    <p:sldLayoutId id="2147483731" r:id="rId11"/>
    <p:sldLayoutId id="2147483732" r:id="rId12"/>
  </p:sldLayoutIdLst>
  <p:transition spd="med">
    <p:split/>
  </p:transition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400" kern="1200" cap="all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400">
          <a:solidFill>
            <a:schemeClr val="accent1"/>
          </a:solidFill>
          <a:latin typeface="Calibri Light" pitchFamily="34" charset="0"/>
        </a:defRPr>
      </a:lvl9pPr>
    </p:titleStyle>
    <p:bodyStyle>
      <a:lvl1pPr marL="273050" indent="-228600" algn="l" rtl="0" fontAlgn="base">
        <a:lnSpc>
          <a:spcPct val="90000"/>
        </a:lnSpc>
        <a:spcBef>
          <a:spcPts val="1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3725" indent="-228600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▪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lnSpc>
          <a:spcPct val="90000"/>
        </a:lnSpc>
        <a:spcBef>
          <a:spcPts val="8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veinternet.ru/users/barteneva_natalija" TargetMode="External"/><Relationship Id="rId3" Type="http://schemas.openxmlformats.org/officeDocument/2006/relationships/hyperlink" Target="http://kineziolog.bodhy.ru/content/serdechnyi-tsikl" TargetMode="External"/><Relationship Id="rId7" Type="http://schemas.openxmlformats.org/officeDocument/2006/relationships/hyperlink" Target="http://wap.mobilmusic.ru/fileanim.html?id=721104" TargetMode="External"/><Relationship Id="rId2" Type="http://schemas.openxmlformats.org/officeDocument/2006/relationships/hyperlink" Target="http://3.bp.blogspot.com/-nslbumdNSCM/TdDSGwrDOwI/AAAAAAAACcw/TbQGaL5JhnE/s1600/3d+gif+animation+free+blog....+beating+heart++doctor+cardiologist+heart+surgeon+.gi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ews.vse42.ru/feed/show/id/1285781" TargetMode="External"/><Relationship Id="rId5" Type="http://schemas.openxmlformats.org/officeDocument/2006/relationships/hyperlink" Target="http://dise&#241;owebasturias.com/_vti_bin/26/fetal-circulation-animation" TargetMode="External"/><Relationship Id="rId4" Type="http://schemas.openxmlformats.org/officeDocument/2006/relationships/hyperlink" Target="http://grpublicschools.org/plugins/animated-blood-circulatio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642938" y="571500"/>
            <a:ext cx="4786312" cy="22399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Кровеносная система человека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357188" y="3071813"/>
            <a:ext cx="5143500" cy="1143000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окружающего мира в 4 классе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172" name="Прямоугольник 4"/>
          <p:cNvSpPr>
            <a:spLocks noChangeArrowheads="1"/>
          </p:cNvSpPr>
          <p:nvPr/>
        </p:nvSpPr>
        <p:spPr bwMode="auto">
          <a:xfrm>
            <a:off x="1428750" y="928688"/>
            <a:ext cx="3784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7173" name="Picture 10" descr="C:\Documents and Settings\Admin\Рабочий стол\srccv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83" t="11230" r="25504" b="16414"/>
          <a:stretch>
            <a:fillRect/>
          </a:stretch>
        </p:blipFill>
        <p:spPr bwMode="auto">
          <a:xfrm>
            <a:off x="5175250" y="436563"/>
            <a:ext cx="3565525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57188" y="4357688"/>
            <a:ext cx="4572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Автор: Плотникова О.В., учитель начальных классов МБОУ СОШ №3,</a:t>
            </a:r>
          </a:p>
          <a:p>
            <a:pPr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г.Донецк Ростовская область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214938" y="0"/>
            <a:ext cx="3929062" cy="664368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87" name="Прямоугольник 7"/>
          <p:cNvSpPr>
            <a:spLocks noChangeArrowheads="1"/>
          </p:cNvSpPr>
          <p:nvPr/>
        </p:nvSpPr>
        <p:spPr bwMode="auto">
          <a:xfrm>
            <a:off x="214313" y="1428750"/>
            <a:ext cx="4643437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ru-RU" sz="2400">
                <a:cs typeface="Arial" pitchFamily="34" charset="0"/>
              </a:rPr>
              <a:t>Измерение пульса в спокойном состоянии</a:t>
            </a:r>
          </a:p>
          <a:p>
            <a:pPr marL="457200" indent="-457200" algn="just">
              <a:lnSpc>
                <a:spcPct val="90000"/>
              </a:lnSpc>
              <a:buFontTx/>
              <a:buAutoNum type="arabicPeriod"/>
            </a:pPr>
            <a:r>
              <a:rPr lang="ru-RU" sz="2400">
                <a:cs typeface="Arial" pitchFamily="34" charset="0"/>
              </a:rPr>
              <a:t>Измерение пульса после выполнения физических упражнений (сделайте 10 приседаний)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28625" y="500063"/>
            <a:ext cx="4429125" cy="64293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работа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50" y="4214813"/>
            <a:ext cx="4429125" cy="13843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</a:p>
          <a:p>
            <a:pPr>
              <a:defRPr/>
            </a:pPr>
            <a:r>
              <a:rPr lang="ru-RU" sz="2800" dirty="0"/>
              <a:t>работа сердца зависит от физической нагрузки.</a:t>
            </a:r>
          </a:p>
        </p:txBody>
      </p:sp>
      <p:pic>
        <p:nvPicPr>
          <p:cNvPr id="56322" name="Picture 2" descr="http://file.mobilmusic.ru/4c/6e/45/72110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286124"/>
            <a:ext cx="2500330" cy="33337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6324" name="Picture 4" descr="http://www.viphealth.org/wp-content/uploads/2010/08/Find-Your-Pulse.jpg"/>
          <p:cNvPicPr>
            <a:picLocks noChangeAspect="1" noChangeArrowheads="1"/>
          </p:cNvPicPr>
          <p:nvPr/>
        </p:nvPicPr>
        <p:blipFill>
          <a:blip r:embed="rId3"/>
          <a:srcRect l="11339" r="17638"/>
          <a:stretch>
            <a:fillRect/>
          </a:stretch>
        </p:blipFill>
        <p:spPr bwMode="auto">
          <a:xfrm>
            <a:off x="5572132" y="142852"/>
            <a:ext cx="3286148" cy="2790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7"/>
          <p:cNvSpPr>
            <a:spLocks noChangeArrowheads="1"/>
          </p:cNvSpPr>
          <p:nvPr/>
        </p:nvSpPr>
        <p:spPr bwMode="auto">
          <a:xfrm>
            <a:off x="285750" y="1357313"/>
            <a:ext cx="8429625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>
                <a:latin typeface="Calibri" pitchFamily="34" charset="0"/>
              </a:rPr>
              <a:t>Учебник окружающего мира. 4 класс. УМК «Начальная школа 21 века». Автор Н.Ф.Виноградова.</a:t>
            </a:r>
          </a:p>
          <a:p>
            <a:pPr>
              <a:buFont typeface="Arial" pitchFamily="34" charset="0"/>
              <a:buChar char="•"/>
            </a:pPr>
            <a:r>
              <a:rPr lang="ru-RU" sz="1600">
                <a:latin typeface="Calibri" pitchFamily="34" charset="0"/>
              </a:rPr>
              <a:t>Картинки</a:t>
            </a:r>
          </a:p>
          <a:p>
            <a:pPr lvl="1">
              <a:buFont typeface="Wingdings" pitchFamily="2" charset="2"/>
              <a:buChar char="§"/>
            </a:pPr>
            <a:r>
              <a:rPr lang="ru-RU" sz="1600">
                <a:latin typeface="Calibri" pitchFamily="34" charset="0"/>
              </a:rPr>
              <a:t>Сердце </a:t>
            </a:r>
            <a:r>
              <a:rPr lang="en-US" sz="1600">
                <a:latin typeface="Calibri" pitchFamily="34" charset="0"/>
                <a:hlinkClick r:id="rId2"/>
              </a:rPr>
              <a:t>http://3.bp.blogspot.com/-nslbumdNSCM/TdDSGwrDOwI/AAAAAAAACcw/TbQGaL5JhnE/s1600/3d+gif+animation+free+blog....+beating+heart++doctor+cardiologist+heart+surgeon+.gif</a:t>
            </a:r>
            <a:endParaRPr lang="ru-RU" sz="1600">
              <a:latin typeface="Calibri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ru-RU" sz="1600">
                <a:latin typeface="Calibri" pitchFamily="34" charset="0"/>
              </a:rPr>
              <a:t>Сердце </a:t>
            </a:r>
            <a:r>
              <a:rPr lang="en-US" sz="1600">
                <a:latin typeface="Calibri" pitchFamily="34" charset="0"/>
                <a:hlinkClick r:id="rId3"/>
              </a:rPr>
              <a:t>http://kineziolog.bodhy.ru/content/serdechnyi-tsikl</a:t>
            </a:r>
            <a:endParaRPr lang="ru-RU" sz="1600">
              <a:latin typeface="Calibri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ru-RU" sz="1600">
                <a:latin typeface="Calibri" pitchFamily="34" charset="0"/>
              </a:rPr>
              <a:t>Кровь </a:t>
            </a:r>
            <a:r>
              <a:rPr lang="en-US" sz="1600">
                <a:latin typeface="Calibri" pitchFamily="34" charset="0"/>
                <a:hlinkClick r:id="rId4"/>
              </a:rPr>
              <a:t>http://grpublicschools.org/plugins/animated-blood-circulation</a:t>
            </a:r>
            <a:endParaRPr lang="ru-RU" sz="1600">
              <a:latin typeface="Calibri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ru-RU" sz="1600">
                <a:latin typeface="Calibri" pitchFamily="34" charset="0"/>
              </a:rPr>
              <a:t>Движение крови </a:t>
            </a:r>
            <a:r>
              <a:rPr lang="en-US" sz="1600">
                <a:latin typeface="Calibri" pitchFamily="34" charset="0"/>
                <a:hlinkClick r:id="rId5"/>
              </a:rPr>
              <a:t>http://xn--diseowebasturias-9tb.com/_vti_bin/26/fetal-circulation-animation</a:t>
            </a:r>
            <a:endParaRPr lang="ru-RU" sz="1600">
              <a:latin typeface="Calibri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ru-RU" sz="1600">
                <a:latin typeface="Calibri" pitchFamily="34" charset="0"/>
              </a:rPr>
              <a:t>Доноры </a:t>
            </a:r>
            <a:r>
              <a:rPr lang="en-US" sz="1600">
                <a:latin typeface="Calibri" pitchFamily="34" charset="0"/>
                <a:hlinkClick r:id="rId6"/>
              </a:rPr>
              <a:t>http://news.vse42.ru/feed/show/id/1285781</a:t>
            </a:r>
            <a:endParaRPr lang="ru-RU" sz="1600">
              <a:latin typeface="Calibri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ru-RU" sz="1600">
                <a:latin typeface="Calibri" pitchFamily="34" charset="0"/>
              </a:rPr>
              <a:t>Пульс </a:t>
            </a:r>
            <a:r>
              <a:rPr lang="en-US" sz="1600">
                <a:latin typeface="Calibri" pitchFamily="34" charset="0"/>
                <a:hlinkClick r:id="rId7"/>
              </a:rPr>
              <a:t>http://wap.mobilmusic.ru/fileanim.html?id=721104</a:t>
            </a:r>
            <a:endParaRPr lang="ru-RU" sz="1600">
              <a:latin typeface="Calibri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ru-RU" sz="1600">
                <a:latin typeface="Calibri" pitchFamily="34" charset="0"/>
              </a:rPr>
              <a:t>Измерение пульса </a:t>
            </a:r>
            <a:r>
              <a:rPr lang="en-US" sz="1600">
                <a:latin typeface="Calibri" pitchFamily="34" charset="0"/>
                <a:hlinkClick r:id="rId8"/>
              </a:rPr>
              <a:t>http://www.liveinternet.ru/users/barteneva_natalija</a:t>
            </a:r>
            <a:endParaRPr lang="ru-RU" sz="1600">
              <a:latin typeface="Calibri" pitchFamily="34" charset="0"/>
            </a:endParaRPr>
          </a:p>
          <a:p>
            <a:pPr lvl="1">
              <a:buFont typeface="Wingdings" pitchFamily="2" charset="2"/>
              <a:buChar char="§"/>
            </a:pPr>
            <a:endParaRPr lang="ru-RU" sz="1600">
              <a:latin typeface="Calibri" pitchFamily="34" charset="0"/>
            </a:endParaRPr>
          </a:p>
          <a:p>
            <a:pPr lvl="1">
              <a:buFont typeface="Wingdings" pitchFamily="2" charset="2"/>
              <a:buChar char="§"/>
            </a:pPr>
            <a:endParaRPr lang="ru-RU" sz="160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200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200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2000"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2000">
              <a:latin typeface="Calibri" pitchFamily="34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071563" y="642938"/>
            <a:ext cx="6858000" cy="50006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Использованные  ресурсы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5214938" y="0"/>
            <a:ext cx="3929062" cy="664368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80" name="Picture 8" descr="C:\Documents and Settings\Admin\Рабочий стол\vesselanimation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071546"/>
            <a:ext cx="3619493" cy="27146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196" name="Прямоугольник 4"/>
          <p:cNvSpPr>
            <a:spLocks noChangeArrowheads="1"/>
          </p:cNvSpPr>
          <p:nvPr/>
        </p:nvSpPr>
        <p:spPr bwMode="auto">
          <a:xfrm>
            <a:off x="1428750" y="928688"/>
            <a:ext cx="3784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42875" y="714375"/>
            <a:ext cx="3929063" cy="7143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 загадку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8" name="TextBox 13"/>
          <p:cNvSpPr txBox="1">
            <a:spLocks noChangeArrowheads="1"/>
          </p:cNvSpPr>
          <p:nvPr/>
        </p:nvSpPr>
        <p:spPr bwMode="auto">
          <a:xfrm>
            <a:off x="428625" y="2071688"/>
            <a:ext cx="321468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/>
              <a:t>Разных групп у нас она,</a:t>
            </a:r>
          </a:p>
          <a:p>
            <a:pPr eaLnBrk="1" hangingPunct="1"/>
            <a:r>
              <a:rPr lang="ru-RU" sz="2000"/>
              <a:t>Но на цвет у всех одна.</a:t>
            </a:r>
          </a:p>
          <a:p>
            <a:pPr eaLnBrk="1" hangingPunct="1"/>
            <a:r>
              <a:rPr lang="ru-RU" sz="2000"/>
              <a:t>В теле нашем протекает</a:t>
            </a:r>
          </a:p>
          <a:p>
            <a:pPr eaLnBrk="1" hangingPunct="1"/>
            <a:r>
              <a:rPr lang="ru-RU" sz="2000"/>
              <a:t>И питание доставляет.</a:t>
            </a:r>
          </a:p>
          <a:p>
            <a:pPr eaLnBrk="1" hangingPunct="1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6858000" y="2857500"/>
            <a:ext cx="2143125" cy="5715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572125" y="1214438"/>
            <a:ext cx="2000250" cy="50006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928662" y="3786190"/>
            <a:ext cx="3786182" cy="83099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КРОВЬ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5214938" y="0"/>
            <a:ext cx="3929062" cy="664368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" name="Picture 6" descr="C:\Documents and Settings\LG\Рабочий стол\биология\Система кровообращения человека.files\07020401.gif"/>
          <p:cNvPicPr>
            <a:picLocks noChangeAspect="1" noChangeArrowheads="1"/>
          </p:cNvPicPr>
          <p:nvPr/>
        </p:nvPicPr>
        <p:blipFill>
          <a:blip r:embed="rId2"/>
          <a:srcRect l="42105" t="4642"/>
          <a:stretch>
            <a:fillRect/>
          </a:stretch>
        </p:blipFill>
        <p:spPr bwMode="auto">
          <a:xfrm>
            <a:off x="5429250" y="500063"/>
            <a:ext cx="3571875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928688"/>
            <a:ext cx="5072063" cy="7143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Кровеносная система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142875" y="2071688"/>
            <a:ext cx="4929188" cy="375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>
                <a:solidFill>
                  <a:srgbClr val="172C07"/>
                </a:solidFill>
                <a:cs typeface="Arial" pitchFamily="34" charset="0"/>
              </a:rPr>
              <a:t>Движение крови в организме человека называется </a:t>
            </a:r>
            <a:r>
              <a:rPr lang="ru-RU" sz="2000" b="1">
                <a:solidFill>
                  <a:srgbClr val="FF0000"/>
                </a:solidFill>
                <a:cs typeface="Arial" pitchFamily="34" charset="0"/>
              </a:rPr>
              <a:t>кровообращением</a:t>
            </a:r>
            <a:r>
              <a:rPr lang="ru-RU" sz="2000">
                <a:solidFill>
                  <a:srgbClr val="FF0000"/>
                </a:solidFill>
                <a:cs typeface="Arial" pitchFamily="34" charset="0"/>
              </a:rPr>
              <a:t>.</a:t>
            </a:r>
          </a:p>
          <a:p>
            <a:r>
              <a:rPr lang="ru-RU" sz="2000">
                <a:solidFill>
                  <a:srgbClr val="172C07"/>
                </a:solidFill>
                <a:cs typeface="Arial" pitchFamily="34" charset="0"/>
              </a:rPr>
              <a:t> </a:t>
            </a:r>
          </a:p>
          <a:p>
            <a:r>
              <a:rPr lang="ru-RU" sz="2000">
                <a:solidFill>
                  <a:srgbClr val="172C07"/>
                </a:solidFill>
                <a:cs typeface="Arial" pitchFamily="34" charset="0"/>
              </a:rPr>
              <a:t>Непрерывность тока крови обеспечивают </a:t>
            </a:r>
            <a:r>
              <a:rPr lang="ru-RU" sz="2000" b="1">
                <a:solidFill>
                  <a:srgbClr val="FF0000"/>
                </a:solidFill>
                <a:cs typeface="Arial" pitchFamily="34" charset="0"/>
              </a:rPr>
              <a:t>органы кровообращения</a:t>
            </a:r>
            <a:r>
              <a:rPr lang="ru-RU" sz="2000">
                <a:solidFill>
                  <a:srgbClr val="172C07"/>
                </a:solidFill>
                <a:cs typeface="Arial" pitchFamily="34" charset="0"/>
              </a:rPr>
              <a:t>, к которым относятся </a:t>
            </a:r>
            <a:r>
              <a:rPr lang="ru-RU" sz="2000" b="1">
                <a:solidFill>
                  <a:srgbClr val="FF0000"/>
                </a:solidFill>
                <a:cs typeface="Arial" pitchFamily="34" charset="0"/>
              </a:rPr>
              <a:t>сердце и кровеносные сосуды </a:t>
            </a:r>
            <a:r>
              <a:rPr lang="ru-RU" sz="2000">
                <a:cs typeface="Arial" pitchFamily="34" charset="0"/>
              </a:rPr>
              <a:t>(артерии, вены, капилляры).</a:t>
            </a:r>
          </a:p>
          <a:p>
            <a:endParaRPr lang="ru-RU" sz="2000">
              <a:solidFill>
                <a:srgbClr val="172C07"/>
              </a:solidFill>
              <a:cs typeface="Arial" pitchFamily="34" charset="0"/>
            </a:endParaRPr>
          </a:p>
          <a:p>
            <a:r>
              <a:rPr lang="ru-RU" sz="2000">
                <a:solidFill>
                  <a:srgbClr val="172C07"/>
                </a:solidFill>
                <a:cs typeface="Arial" pitchFamily="34" charset="0"/>
              </a:rPr>
              <a:t> Они составляют </a:t>
            </a:r>
            <a:r>
              <a:rPr lang="ru-RU" sz="2000" b="1">
                <a:solidFill>
                  <a:srgbClr val="FF0000"/>
                </a:solidFill>
                <a:cs typeface="Arial" pitchFamily="34" charset="0"/>
              </a:rPr>
              <a:t>кровеносную систему.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9222" name="Picture 14" descr="http://advanced-trainings.com/ABMPWHIPLASH/images/primalbeatingheart_2_b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1643063"/>
            <a:ext cx="5238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214938" y="0"/>
            <a:ext cx="3929062" cy="664368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104" name="Picture 8" descr="http://www.taknaz.ir/ax1/ax2/4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571500"/>
            <a:ext cx="3624262" cy="51196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625" y="571500"/>
            <a:ext cx="4572000" cy="2857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Роль крови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5" name="Прямоугольник 5"/>
          <p:cNvSpPr>
            <a:spLocks noChangeArrowheads="1"/>
          </p:cNvSpPr>
          <p:nvPr/>
        </p:nvSpPr>
        <p:spPr bwMode="auto">
          <a:xfrm>
            <a:off x="142875" y="1071563"/>
            <a:ext cx="4357688" cy="498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cs typeface="Arial" pitchFamily="34" charset="0"/>
              </a:rPr>
              <a:t>Кровь</a:t>
            </a:r>
            <a:r>
              <a:rPr lang="ru-RU" sz="2000">
                <a:solidFill>
                  <a:srgbClr val="172C07"/>
                </a:solidFill>
                <a:cs typeface="Arial" pitchFamily="34" charset="0"/>
              </a:rPr>
              <a:t> играет роль связующего элемента, который обеспечивает жизнедеятельность каждого органа, каждой клетки. </a:t>
            </a:r>
          </a:p>
          <a:p>
            <a:endParaRPr lang="ru-RU" sz="2000">
              <a:solidFill>
                <a:srgbClr val="172C07"/>
              </a:solidFill>
              <a:cs typeface="Arial" pitchFamily="34" charset="0"/>
            </a:endParaRPr>
          </a:p>
          <a:p>
            <a:r>
              <a:rPr lang="ru-RU" sz="2000">
                <a:solidFill>
                  <a:srgbClr val="172C07"/>
                </a:solidFill>
                <a:cs typeface="Arial" pitchFamily="34" charset="0"/>
              </a:rPr>
              <a:t>Благодаря кровообращению ко всем тканям и органам поступают кислород и питательные вещества, а также выводятся продукты распада веществ. </a:t>
            </a:r>
          </a:p>
          <a:p>
            <a:endParaRPr lang="ru-RU" sz="2000">
              <a:solidFill>
                <a:srgbClr val="172C07"/>
              </a:solidFill>
              <a:cs typeface="Arial" pitchFamily="34" charset="0"/>
            </a:endParaRPr>
          </a:p>
          <a:p>
            <a:r>
              <a:rPr lang="ru-RU" sz="2000">
                <a:solidFill>
                  <a:srgbClr val="172C07"/>
                </a:solidFill>
                <a:cs typeface="Arial" pitchFamily="34" charset="0"/>
              </a:rPr>
              <a:t>Кроме того, кровь поддерживает постоянную температуру тела и защищает организм от вредных микробов.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29250" y="642938"/>
            <a:ext cx="928688" cy="285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00688" y="4286250"/>
            <a:ext cx="3429000" cy="13573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5214938" y="0"/>
            <a:ext cx="3929062" cy="664368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-642938" y="0"/>
            <a:ext cx="6858001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Движение крови</a:t>
            </a:r>
            <a:r>
              <a:rPr lang="ru-RU" sz="3600" dirty="0" smtClean="0">
                <a:latin typeface="Calibri" pitchFamily="34" charset="0"/>
              </a:rPr>
              <a:t/>
            </a:r>
            <a:br>
              <a:rPr lang="ru-RU" sz="3600" dirty="0" smtClean="0">
                <a:latin typeface="Calibri" pitchFamily="34" charset="0"/>
              </a:rPr>
            </a:br>
            <a:endParaRPr lang="ru-RU" dirty="0"/>
          </a:p>
        </p:txBody>
      </p:sp>
      <p:sp>
        <p:nvSpPr>
          <p:cNvPr id="11268" name="Прямоугольник 5"/>
          <p:cNvSpPr>
            <a:spLocks noChangeArrowheads="1"/>
          </p:cNvSpPr>
          <p:nvPr/>
        </p:nvSpPr>
        <p:spPr bwMode="auto">
          <a:xfrm>
            <a:off x="214313" y="714375"/>
            <a:ext cx="4786312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172C07"/>
                </a:solidFill>
                <a:cs typeface="Arial" pitchFamily="34" charset="0"/>
              </a:rPr>
              <a:t>Кровь в организме человека движется непрерывным потоком, по кругу: она вытекает из сердца по </a:t>
            </a:r>
            <a:r>
              <a:rPr lang="ru-RU">
                <a:solidFill>
                  <a:srgbClr val="FF0000"/>
                </a:solidFill>
                <a:cs typeface="Arial" pitchFamily="34" charset="0"/>
              </a:rPr>
              <a:t>артериям</a:t>
            </a:r>
            <a:r>
              <a:rPr lang="ru-RU">
                <a:solidFill>
                  <a:srgbClr val="172C07"/>
                </a:solidFill>
                <a:cs typeface="Arial" pitchFamily="34" charset="0"/>
              </a:rPr>
              <a:t>, а возвращается по </a:t>
            </a:r>
            <a:r>
              <a:rPr lang="ru-RU">
                <a:solidFill>
                  <a:srgbClr val="FF0000"/>
                </a:solidFill>
                <a:cs typeface="Arial" pitchFamily="34" charset="0"/>
              </a:rPr>
              <a:t>венам</a:t>
            </a:r>
            <a:r>
              <a:rPr lang="ru-RU">
                <a:solidFill>
                  <a:srgbClr val="172C07"/>
                </a:solidFill>
                <a:cs typeface="Arial" pitchFamily="34" charset="0"/>
              </a:rPr>
              <a:t>. </a:t>
            </a:r>
          </a:p>
          <a:p>
            <a:pPr algn="just"/>
            <a:r>
              <a:rPr lang="ru-RU">
                <a:solidFill>
                  <a:srgbClr val="172C07"/>
                </a:solidFill>
                <a:cs typeface="Arial" pitchFamily="34" charset="0"/>
              </a:rPr>
              <a:t>Кровь движется по двум кругам кровообращения – большому и малому. </a:t>
            </a:r>
          </a:p>
          <a:p>
            <a:pPr algn="just"/>
            <a:endParaRPr lang="ru-RU">
              <a:solidFill>
                <a:srgbClr val="172C07"/>
              </a:solidFill>
              <a:cs typeface="Arial" pitchFamily="34" charset="0"/>
            </a:endParaRPr>
          </a:p>
          <a:p>
            <a:r>
              <a:rPr lang="ru-RU">
                <a:solidFill>
                  <a:srgbClr val="172C07"/>
                </a:solidFill>
                <a:cs typeface="Arial" pitchFamily="34" charset="0"/>
              </a:rPr>
              <a:t>Двигаясь по </a:t>
            </a:r>
            <a:r>
              <a:rPr lang="ru-RU">
                <a:solidFill>
                  <a:srgbClr val="FF0000"/>
                </a:solidFill>
                <a:cs typeface="Arial" pitchFamily="34" charset="0"/>
              </a:rPr>
              <a:t>малому кругу </a:t>
            </a:r>
            <a:r>
              <a:rPr lang="ru-RU">
                <a:solidFill>
                  <a:srgbClr val="172C07"/>
                </a:solidFill>
                <a:cs typeface="Arial" pitchFamily="34" charset="0"/>
              </a:rPr>
              <a:t>кровообращения, кровь насыщается кислородом и освобождается от углекислого газа.</a:t>
            </a:r>
          </a:p>
          <a:p>
            <a:endParaRPr lang="ru-RU">
              <a:solidFill>
                <a:srgbClr val="172C07"/>
              </a:solidFill>
              <a:cs typeface="Arial" pitchFamily="34" charset="0"/>
            </a:endParaRPr>
          </a:p>
          <a:p>
            <a:r>
              <a:rPr lang="ru-RU">
                <a:solidFill>
                  <a:srgbClr val="FF0000"/>
                </a:solidFill>
                <a:cs typeface="Arial" pitchFamily="34" charset="0"/>
              </a:rPr>
              <a:t>В</a:t>
            </a:r>
            <a:r>
              <a:rPr lang="ru-RU">
                <a:solidFill>
                  <a:srgbClr val="172C07"/>
                </a:solidFill>
                <a:cs typeface="Arial" pitchFamily="34" charset="0"/>
              </a:rPr>
              <a:t> </a:t>
            </a:r>
            <a:r>
              <a:rPr lang="ru-RU">
                <a:solidFill>
                  <a:srgbClr val="FF0000"/>
                </a:solidFill>
                <a:cs typeface="Arial" pitchFamily="34" charset="0"/>
              </a:rPr>
              <a:t>большом же круге </a:t>
            </a:r>
            <a:r>
              <a:rPr lang="ru-RU">
                <a:solidFill>
                  <a:srgbClr val="172C07"/>
                </a:solidFill>
                <a:cs typeface="Arial" pitchFamily="34" charset="0"/>
              </a:rPr>
              <a:t>кровообращения кровь разносит ко всем органам кислород и питательные вещества и забирает от них углекислый газ и продукты выделения. </a:t>
            </a:r>
          </a:p>
          <a:p>
            <a:endParaRPr lang="ru-RU">
              <a:solidFill>
                <a:srgbClr val="172C07"/>
              </a:solidFill>
              <a:cs typeface="Arial" pitchFamily="34" charset="0"/>
            </a:endParaRPr>
          </a:p>
          <a:p>
            <a:r>
              <a:rPr lang="ru-RU">
                <a:solidFill>
                  <a:srgbClr val="172C07"/>
                </a:solidFill>
                <a:cs typeface="Arial" pitchFamily="34" charset="0"/>
              </a:rPr>
              <a:t>Непосредственно движение крови происходит по сосудам</a:t>
            </a:r>
            <a:r>
              <a:rPr lang="ru-RU">
                <a:solidFill>
                  <a:srgbClr val="FF0000"/>
                </a:solidFill>
                <a:cs typeface="Arial" pitchFamily="34" charset="0"/>
              </a:rPr>
              <a:t>: артериям, капиллярам, венам.</a:t>
            </a:r>
          </a:p>
        </p:txBody>
      </p:sp>
      <p:pic>
        <p:nvPicPr>
          <p:cNvPr id="12" name="Picture 6" descr="C:\Documents and Settings\LG\Рабочий стол\биология\Система кровообращения человека.files\0702040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0" y="357188"/>
            <a:ext cx="3556000" cy="6000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5214938" y="0"/>
            <a:ext cx="3929062" cy="664368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714375" y="214313"/>
            <a:ext cx="6858000" cy="642937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крови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285750" y="1000125"/>
            <a:ext cx="47863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sz="2000"/>
              <a:t>У ребенка  в организме около 3 литров крови, у взрослого человека – 5-6 литров крови.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500042"/>
            <a:ext cx="3414116" cy="47149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294" name="Прямоугольник 5"/>
          <p:cNvSpPr>
            <a:spLocks noChangeArrowheads="1"/>
          </p:cNvSpPr>
          <p:nvPr/>
        </p:nvSpPr>
        <p:spPr bwMode="auto">
          <a:xfrm>
            <a:off x="285750" y="2000250"/>
            <a:ext cx="4714875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FF0000"/>
                </a:solidFill>
                <a:cs typeface="Arial" pitchFamily="34" charset="0"/>
              </a:rPr>
              <a:t>Кровь</a:t>
            </a:r>
            <a:r>
              <a:rPr lang="ru-RU" sz="2000" b="1">
                <a:cs typeface="Arial" pitchFamily="34" charset="0"/>
              </a:rPr>
              <a:t> </a:t>
            </a:r>
            <a:r>
              <a:rPr lang="ru-RU" sz="2000">
                <a:cs typeface="Arial" pitchFamily="34" charset="0"/>
              </a:rPr>
              <a:t>– это жидкая соединительная ткань, состоящая из кровяной плазмы (примерно 54 % объёма) и клеток (46 % объёма). </a:t>
            </a:r>
          </a:p>
          <a:p>
            <a:endParaRPr lang="ru-RU" sz="2000">
              <a:cs typeface="Arial" pitchFamily="34" charset="0"/>
            </a:endParaRPr>
          </a:p>
          <a:p>
            <a:pPr algn="just"/>
            <a:r>
              <a:rPr lang="ru-RU" sz="2000" b="1">
                <a:solidFill>
                  <a:srgbClr val="FF0000"/>
                </a:solidFill>
                <a:cs typeface="Arial" pitchFamily="34" charset="0"/>
              </a:rPr>
              <a:t>Плазма</a:t>
            </a:r>
            <a:r>
              <a:rPr lang="ru-RU" sz="2000">
                <a:cs typeface="Arial" pitchFamily="34" charset="0"/>
              </a:rPr>
              <a:t> – это желтоватая полупрозрачная жидкость, содержащая 90–92 % воды </a:t>
            </a:r>
            <a:br>
              <a:rPr lang="ru-RU" sz="2000">
                <a:cs typeface="Arial" pitchFamily="34" charset="0"/>
              </a:rPr>
            </a:br>
            <a:r>
              <a:rPr lang="ru-RU" sz="2000">
                <a:cs typeface="Arial" pitchFamily="34" charset="0"/>
              </a:rPr>
              <a:t>и 8–10 % белков, жиров, углеводов и некоторых других веществ.</a:t>
            </a: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214938" y="0"/>
            <a:ext cx="3929062" cy="664368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714375" y="0"/>
            <a:ext cx="6858000" cy="64293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 крови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285750" y="857250"/>
            <a:ext cx="42862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sz="2000"/>
              <a:t>В крови много различных клеток, каждая из которых отвечает за свою работу.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928934"/>
            <a:ext cx="3520410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318" name="Прямоугольник 8"/>
          <p:cNvSpPr>
            <a:spLocks noChangeArrowheads="1"/>
          </p:cNvSpPr>
          <p:nvPr/>
        </p:nvSpPr>
        <p:spPr bwMode="auto">
          <a:xfrm>
            <a:off x="285750" y="1857375"/>
            <a:ext cx="4429125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rgbClr val="FF0000"/>
                </a:solidFill>
              </a:rPr>
              <a:t>Эритроциты</a:t>
            </a:r>
            <a:r>
              <a:rPr lang="ru-RU" sz="2000"/>
              <a:t> – красные кровяные тельца.</a:t>
            </a:r>
          </a:p>
          <a:p>
            <a:pPr algn="just"/>
            <a:r>
              <a:rPr lang="ru-RU" sz="2000"/>
              <a:t>Основная функция </a:t>
            </a:r>
            <a:r>
              <a:rPr lang="ru-RU" sz="2000" b="1"/>
              <a:t>эритроцитов</a:t>
            </a:r>
            <a:r>
              <a:rPr lang="ru-RU" sz="2000"/>
              <a:t> - транспортировка кислорода и углекислого газа. </a:t>
            </a:r>
          </a:p>
          <a:p>
            <a:pPr algn="just"/>
            <a:endParaRPr lang="ru-RU"/>
          </a:p>
        </p:txBody>
      </p:sp>
      <p:sp>
        <p:nvSpPr>
          <p:cNvPr id="13319" name="Прямоугольник 9"/>
          <p:cNvSpPr>
            <a:spLocks noChangeArrowheads="1"/>
          </p:cNvSpPr>
          <p:nvPr/>
        </p:nvSpPr>
        <p:spPr bwMode="auto">
          <a:xfrm>
            <a:off x="285750" y="4500563"/>
            <a:ext cx="4357688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rgbClr val="FF0000"/>
                </a:solidFill>
              </a:rPr>
              <a:t>Тромбоциты</a:t>
            </a:r>
            <a:r>
              <a:rPr lang="ru-RU" sz="2000"/>
              <a:t> - бесцветные клетки крови, которые играют главную роль в свертывании крови (образовании тромбов и остановке кровотечения).</a:t>
            </a:r>
          </a:p>
        </p:txBody>
      </p:sp>
      <p:sp>
        <p:nvSpPr>
          <p:cNvPr id="13320" name="Прямоугольник 10"/>
          <p:cNvSpPr>
            <a:spLocks noChangeArrowheads="1"/>
          </p:cNvSpPr>
          <p:nvPr/>
        </p:nvSpPr>
        <p:spPr bwMode="auto">
          <a:xfrm>
            <a:off x="285750" y="3429000"/>
            <a:ext cx="42148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rgbClr val="FF0000"/>
                </a:solidFill>
              </a:rPr>
              <a:t>Лейкоциты</a:t>
            </a:r>
            <a:r>
              <a:rPr lang="ru-RU" sz="2000"/>
              <a:t>  - белые кровяные клетки, создающие барьер для болезнетворных микробов.</a:t>
            </a:r>
          </a:p>
        </p:txBody>
      </p:sp>
      <p:pic>
        <p:nvPicPr>
          <p:cNvPr id="54278" name="Picture 6" descr="http://trikky.ru/wp-content/blogs.dir/1/files/2012/03/3451a_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85728"/>
            <a:ext cx="3521658" cy="2136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928934"/>
            <a:ext cx="2500330" cy="15716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214938" y="0"/>
            <a:ext cx="3929062" cy="664368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00063" y="500063"/>
            <a:ext cx="4071937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Кровь – ценное лекарство</a:t>
            </a:r>
            <a:r>
              <a:rPr lang="ru-RU" sz="3600" dirty="0" smtClean="0">
                <a:latin typeface="Calibri" pitchFamily="34" charset="0"/>
              </a:rPr>
              <a:t/>
            </a:r>
            <a:br>
              <a:rPr lang="ru-RU" sz="3600" dirty="0" smtClean="0">
                <a:latin typeface="Calibri" pitchFamily="34" charset="0"/>
              </a:rPr>
            </a:br>
            <a:endParaRPr lang="ru-RU" dirty="0"/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214313" y="1285875"/>
            <a:ext cx="478631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>
                <a:cs typeface="Arial" pitchFamily="34" charset="0"/>
              </a:rPr>
              <a:t>Кровь – это невероятно ценное лекарство, которое можно получить только от людей. Люди,  сдающие кровь, называются </a:t>
            </a:r>
            <a:r>
              <a:rPr lang="ru-RU" sz="2000" b="1">
                <a:solidFill>
                  <a:srgbClr val="FF0000"/>
                </a:solidFill>
                <a:cs typeface="Arial" pitchFamily="34" charset="0"/>
              </a:rPr>
              <a:t>донорами </a:t>
            </a:r>
            <a:r>
              <a:rPr lang="ru-RU" sz="2000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ru-RU" sz="2000">
                <a:cs typeface="Arial" pitchFamily="34" charset="0"/>
              </a:rPr>
              <a:t>крови. </a:t>
            </a:r>
          </a:p>
        </p:txBody>
      </p:sp>
      <p:pic>
        <p:nvPicPr>
          <p:cNvPr id="18441" name="Picture 9" descr="http://user.vse42.ru/files/ui-520b420a6f52c6.18250389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14290"/>
            <a:ext cx="3571899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343" name="Прямоугольник 10"/>
          <p:cNvSpPr>
            <a:spLocks noChangeArrowheads="1"/>
          </p:cNvSpPr>
          <p:nvPr/>
        </p:nvSpPr>
        <p:spPr bwMode="auto">
          <a:xfrm>
            <a:off x="142875" y="4795838"/>
            <a:ext cx="5000625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>
                <a:cs typeface="Arial" pitchFamily="34" charset="0"/>
              </a:rPr>
              <a:t>Переливание крови необходимо при  обильных кровопотерях, болезнях. Дополнительная кровь может потребоваться и во время различных операций.</a:t>
            </a:r>
          </a:p>
          <a:p>
            <a:endParaRPr lang="ru-RU" sz="2800">
              <a:latin typeface="Calibri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357562"/>
            <a:ext cx="3619210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214938" y="0"/>
            <a:ext cx="3929062" cy="664368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3" name="Прямоугольник 7"/>
          <p:cNvSpPr>
            <a:spLocks noChangeArrowheads="1"/>
          </p:cNvSpPr>
          <p:nvPr/>
        </p:nvSpPr>
        <p:spPr bwMode="auto">
          <a:xfrm>
            <a:off x="357188" y="1714500"/>
            <a:ext cx="41433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sz="2000" b="1">
                <a:solidFill>
                  <a:srgbClr val="000000"/>
                </a:solidFill>
                <a:latin typeface="Tahoma" pitchFamily="34" charset="0"/>
              </a:rPr>
              <a:t>Сердце</a:t>
            </a:r>
            <a:r>
              <a:rPr lang="ru-RU" sz="2000">
                <a:solidFill>
                  <a:srgbClr val="172C07"/>
                </a:solidFill>
                <a:latin typeface="Tahoma" pitchFamily="34" charset="0"/>
              </a:rPr>
              <a:t> человека представляет собой полый мышечный орган, состоящий из двух предсердий и двух желудочков. </a:t>
            </a:r>
          </a:p>
          <a:p>
            <a:pPr algn="just">
              <a:lnSpc>
                <a:spcPct val="90000"/>
              </a:lnSpc>
            </a:pPr>
            <a:r>
              <a:rPr lang="ru-RU" sz="2000">
                <a:solidFill>
                  <a:srgbClr val="172C07"/>
                </a:solidFill>
                <a:latin typeface="Tahoma" pitchFamily="34" charset="0"/>
              </a:rPr>
              <a:t>Оно располагается в грудной полости. Левая и правая стороны сердца разделены сплошной мышечной перегородкой. </a:t>
            </a:r>
          </a:p>
          <a:p>
            <a:pPr algn="just">
              <a:lnSpc>
                <a:spcPct val="90000"/>
              </a:lnSpc>
            </a:pPr>
            <a:r>
              <a:rPr lang="ru-RU" sz="2000">
                <a:solidFill>
                  <a:srgbClr val="172C07"/>
                </a:solidFill>
                <a:latin typeface="Tahoma" pitchFamily="34" charset="0"/>
              </a:rPr>
              <a:t>Вес сердца взрослого человека составляет примерно 300 г.</a:t>
            </a:r>
          </a:p>
          <a:p>
            <a:pPr algn="just">
              <a:lnSpc>
                <a:spcPct val="90000"/>
              </a:lnSpc>
            </a:pPr>
            <a:r>
              <a:rPr lang="ru-RU" sz="2000">
                <a:solidFill>
                  <a:srgbClr val="172C07"/>
                </a:solidFill>
                <a:latin typeface="Tahoma" pitchFamily="34" charset="0"/>
              </a:rPr>
              <a:t>Сердце в нашем организме </a:t>
            </a:r>
            <a:r>
              <a:rPr lang="ru-RU" sz="2000">
                <a:solidFill>
                  <a:srgbClr val="FF0000"/>
                </a:solidFill>
                <a:latin typeface="Tahoma" pitchFamily="34" charset="0"/>
              </a:rPr>
              <a:t>выполняет роль насоса.</a:t>
            </a:r>
            <a:r>
              <a:rPr lang="ru-RU" sz="2000">
                <a:solidFill>
                  <a:srgbClr val="172C07"/>
                </a:solidFill>
                <a:latin typeface="Tahoma" pitchFamily="34" charset="0"/>
              </a:rPr>
              <a:t> Оно </a:t>
            </a:r>
            <a:r>
              <a:rPr lang="ru-RU" sz="2000">
                <a:solidFill>
                  <a:srgbClr val="FF0000"/>
                </a:solidFill>
                <a:latin typeface="Tahoma" pitchFamily="34" charset="0"/>
              </a:rPr>
              <a:t>никогда не останавливается </a:t>
            </a:r>
            <a:r>
              <a:rPr lang="ru-RU" sz="2000">
                <a:solidFill>
                  <a:srgbClr val="172C07"/>
                </a:solidFill>
                <a:latin typeface="Tahoma" pitchFamily="34" charset="0"/>
              </a:rPr>
              <a:t>и делает в день до 12.000 сокращений.</a:t>
            </a:r>
          </a:p>
          <a:p>
            <a:pPr>
              <a:lnSpc>
                <a:spcPct val="90000"/>
              </a:lnSpc>
            </a:pPr>
            <a:endParaRPr lang="ru-RU" sz="2000">
              <a:latin typeface="Calibri" pitchFamily="34" charset="0"/>
            </a:endParaRPr>
          </a:p>
        </p:txBody>
      </p:sp>
      <p:pic>
        <p:nvPicPr>
          <p:cNvPr id="5133" name="Picture 13" descr="http://kineziolog.bodhy.ru/sites/default/files/BeatHeart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642918"/>
            <a:ext cx="3300434" cy="45005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142875" y="428625"/>
            <a:ext cx="4786313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Сердце – главный орган кровеносной системы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5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Тема5</Template>
  <TotalTime>614</TotalTime>
  <Words>502</Words>
  <Application>Microsoft Office PowerPoint</Application>
  <PresentationFormat>Экран (4:3)</PresentationFormat>
  <Paragraphs>69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 Light</vt:lpstr>
      <vt:lpstr>Calibri</vt:lpstr>
      <vt:lpstr>Tahoma</vt:lpstr>
      <vt:lpstr>Wingdings</vt:lpstr>
      <vt:lpstr>Тема5</vt:lpstr>
      <vt:lpstr>Кровеносная система человека</vt:lpstr>
      <vt:lpstr>Отгадай загадку</vt:lpstr>
      <vt:lpstr>Кровеносная система</vt:lpstr>
      <vt:lpstr>Роль крови</vt:lpstr>
      <vt:lpstr>Движение крови </vt:lpstr>
      <vt:lpstr>Состав крови</vt:lpstr>
      <vt:lpstr>Состав крови</vt:lpstr>
      <vt:lpstr>Кровь – ценное лекарство </vt:lpstr>
      <vt:lpstr>Сердце – главный орган кровеносной системы</vt:lpstr>
      <vt:lpstr>Практическая работа</vt:lpstr>
      <vt:lpstr>Использованные  ресурсы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Admin</cp:lastModifiedBy>
  <cp:revision>53</cp:revision>
  <dcterms:created xsi:type="dcterms:W3CDTF">2010-03-12T14:35:39Z</dcterms:created>
  <dcterms:modified xsi:type="dcterms:W3CDTF">2016-09-22T17:44:54Z</dcterms:modified>
</cp:coreProperties>
</file>