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27651" name="Rectangle 3"/>
            <p:cNvSpPr>
              <a:spLocks noChangeArrowheads="1"/>
            </p:cNvSpPr>
            <p:nvPr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2" name="Oval 4"/>
            <p:cNvSpPr>
              <a:spLocks noChangeArrowheads="1"/>
            </p:cNvSpPr>
            <p:nvPr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3" name="Rectangle 5"/>
            <p:cNvSpPr>
              <a:spLocks noChangeArrowheads="1"/>
            </p:cNvSpPr>
            <p:nvPr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4" name="Freeform 6"/>
            <p:cNvSpPr>
              <a:spLocks noEditPoints="1"/>
            </p:cNvSpPr>
            <p:nvPr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55" name="Rectangle 7"/>
            <p:cNvSpPr>
              <a:spLocks noChangeArrowheads="1"/>
            </p:cNvSpPr>
            <p:nvPr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6" name="Rectangle 8"/>
            <p:cNvSpPr>
              <a:spLocks noChangeArrowheads="1"/>
            </p:cNvSpPr>
            <p:nvPr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7" name="Rectangle 9"/>
            <p:cNvSpPr>
              <a:spLocks noChangeArrowheads="1"/>
            </p:cNvSpPr>
            <p:nvPr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8" name="Rectangle 10"/>
            <p:cNvSpPr>
              <a:spLocks noChangeArrowheads="1"/>
            </p:cNvSpPr>
            <p:nvPr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59" name="Rectangle 11"/>
            <p:cNvSpPr>
              <a:spLocks noChangeArrowheads="1"/>
            </p:cNvSpPr>
            <p:nvPr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60" name="Freeform 12"/>
            <p:cNvSpPr>
              <a:spLocks/>
            </p:cNvSpPr>
            <p:nvPr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1" name="Freeform 13"/>
            <p:cNvSpPr>
              <a:spLocks/>
            </p:cNvSpPr>
            <p:nvPr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2" name="Freeform 14"/>
            <p:cNvSpPr>
              <a:spLocks/>
            </p:cNvSpPr>
            <p:nvPr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3" name="Freeform 15"/>
            <p:cNvSpPr>
              <a:spLocks/>
            </p:cNvSpPr>
            <p:nvPr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4" name="Freeform 16"/>
            <p:cNvSpPr>
              <a:spLocks/>
            </p:cNvSpPr>
            <p:nvPr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5" name="Freeform 17"/>
            <p:cNvSpPr>
              <a:spLocks noEditPoints="1"/>
            </p:cNvSpPr>
            <p:nvPr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6" name="Freeform 18"/>
            <p:cNvSpPr>
              <a:spLocks noEditPoints="1"/>
            </p:cNvSpPr>
            <p:nvPr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7" name="Freeform 19"/>
            <p:cNvSpPr>
              <a:spLocks/>
            </p:cNvSpPr>
            <p:nvPr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8" name="Freeform 20"/>
            <p:cNvSpPr>
              <a:spLocks noEditPoints="1"/>
            </p:cNvSpPr>
            <p:nvPr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69" name="Freeform 21"/>
            <p:cNvSpPr>
              <a:spLocks noEditPoints="1"/>
            </p:cNvSpPr>
            <p:nvPr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0" name="Freeform 22"/>
            <p:cNvSpPr>
              <a:spLocks noEditPoints="1"/>
            </p:cNvSpPr>
            <p:nvPr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1" name="Freeform 23"/>
            <p:cNvSpPr>
              <a:spLocks/>
            </p:cNvSpPr>
            <p:nvPr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2" name="Freeform 24"/>
            <p:cNvSpPr>
              <a:spLocks noEditPoints="1"/>
            </p:cNvSpPr>
            <p:nvPr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3" name="Freeform 25"/>
            <p:cNvSpPr>
              <a:spLocks noEditPoints="1"/>
            </p:cNvSpPr>
            <p:nvPr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4" name="Freeform 26"/>
            <p:cNvSpPr>
              <a:spLocks noEditPoints="1"/>
            </p:cNvSpPr>
            <p:nvPr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5" name="Oval 27"/>
            <p:cNvSpPr>
              <a:spLocks noChangeArrowheads="1"/>
            </p:cNvSpPr>
            <p:nvPr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76" name="Oval 28"/>
            <p:cNvSpPr>
              <a:spLocks noChangeArrowheads="1"/>
            </p:cNvSpPr>
            <p:nvPr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77" name="Oval 29"/>
            <p:cNvSpPr>
              <a:spLocks noChangeArrowheads="1"/>
            </p:cNvSpPr>
            <p:nvPr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78" name="Freeform 30"/>
            <p:cNvSpPr>
              <a:spLocks noEditPoints="1"/>
            </p:cNvSpPr>
            <p:nvPr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79" name="Freeform 31"/>
            <p:cNvSpPr>
              <a:spLocks noEditPoints="1"/>
            </p:cNvSpPr>
            <p:nvPr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0" name="Rectangle 32"/>
            <p:cNvSpPr>
              <a:spLocks noChangeArrowheads="1"/>
            </p:cNvSpPr>
            <p:nvPr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81" name="Rectangle 33"/>
            <p:cNvSpPr>
              <a:spLocks noChangeArrowheads="1"/>
            </p:cNvSpPr>
            <p:nvPr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82" name="AutoShape 34"/>
            <p:cNvSpPr>
              <a:spLocks noChangeArrowheads="1"/>
            </p:cNvSpPr>
            <p:nvPr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7683" name="Freeform 35"/>
            <p:cNvSpPr>
              <a:spLocks/>
            </p:cNvSpPr>
            <p:nvPr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7684" name="Freeform 36"/>
            <p:cNvSpPr>
              <a:spLocks/>
            </p:cNvSpPr>
            <p:nvPr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7685" name="Rectangle 37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86" name="Rectangle 3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7687" name="Rectangle 39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688" name="Rectangle 40"/>
          <p:cNvSpPr>
            <a:spLocks noGrp="1" noChangeArrowheads="1"/>
          </p:cNvSpPr>
          <p:nvPr>
            <p:ph type="ctrTitle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7689" name="Rectangle 4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B995BBE-D1AA-497E-8C20-7DF02EC0E4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6DA881-BD2A-4194-9422-A45CAF3D3E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9D5E6D-B731-4E77-BD28-9C0F7EA0F8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0833D8-908A-4819-B303-AD185560BC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80086E-06A6-4D0B-9FFE-6D284436EC5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4C62C-9767-4BA7-B753-2E4B1E7CC7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47ACE8-593B-478D-9890-B75A0133FE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F468D9-3B95-4683-A3BF-09806519D2D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ECE917-A4E9-427E-A1C3-3A0497EB6C5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06F97-0B11-4EAC-9D5A-0648776FEB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98BD1D-D80C-430F-8D24-C9F660786BE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Group 2"/>
          <p:cNvGrpSpPr>
            <a:grpSpLocks/>
          </p:cNvGrpSpPr>
          <p:nvPr/>
        </p:nvGrpSpPr>
        <p:grpSpPr bwMode="auto">
          <a:xfrm>
            <a:off x="3800475" y="1789113"/>
            <a:ext cx="5340350" cy="5056187"/>
            <a:chOff x="2394" y="1127"/>
            <a:chExt cx="3364" cy="3185"/>
          </a:xfrm>
        </p:grpSpPr>
        <p:sp>
          <p:nvSpPr>
            <p:cNvPr id="26627" name="Rectangle 3"/>
            <p:cNvSpPr>
              <a:spLocks noChangeArrowheads="1"/>
            </p:cNvSpPr>
            <p:nvPr userDrawn="1"/>
          </p:nvSpPr>
          <p:spPr bwMode="ltGray">
            <a:xfrm>
              <a:off x="4230" y="1365"/>
              <a:ext cx="197" cy="10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28" name="Oval 4"/>
            <p:cNvSpPr>
              <a:spLocks noChangeArrowheads="1"/>
            </p:cNvSpPr>
            <p:nvPr userDrawn="1"/>
          </p:nvSpPr>
          <p:spPr bwMode="ltGray">
            <a:xfrm>
              <a:off x="4299" y="1185"/>
              <a:ext cx="47" cy="47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29" name="Rectangle 5"/>
            <p:cNvSpPr>
              <a:spLocks noChangeArrowheads="1"/>
            </p:cNvSpPr>
            <p:nvPr userDrawn="1"/>
          </p:nvSpPr>
          <p:spPr bwMode="ltGray">
            <a:xfrm rot="995337">
              <a:off x="5205" y="1495"/>
              <a:ext cx="6" cy="207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0" name="Freeform 6"/>
            <p:cNvSpPr>
              <a:spLocks noEditPoints="1"/>
            </p:cNvSpPr>
            <p:nvPr userDrawn="1"/>
          </p:nvSpPr>
          <p:spPr bwMode="ltGray">
            <a:xfrm>
              <a:off x="4871" y="3508"/>
              <a:ext cx="66" cy="96"/>
            </a:xfrm>
            <a:custGeom>
              <a:avLst/>
              <a:gdLst/>
              <a:ahLst/>
              <a:cxnLst>
                <a:cxn ang="0">
                  <a:pos x="18" y="96"/>
                </a:cxn>
                <a:cxn ang="0">
                  <a:pos x="42" y="78"/>
                </a:cxn>
                <a:cxn ang="0">
                  <a:pos x="60" y="60"/>
                </a:cxn>
                <a:cxn ang="0">
                  <a:pos x="66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24" y="6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0" y="60"/>
                </a:cxn>
                <a:cxn ang="0">
                  <a:pos x="12" y="84"/>
                </a:cxn>
                <a:cxn ang="0">
                  <a:pos x="18" y="96"/>
                </a:cxn>
                <a:cxn ang="0">
                  <a:pos x="18" y="96"/>
                </a:cxn>
                <a:cxn ang="0">
                  <a:pos x="42" y="18"/>
                </a:cxn>
                <a:cxn ang="0">
                  <a:pos x="54" y="24"/>
                </a:cxn>
                <a:cxn ang="0">
                  <a:pos x="60" y="36"/>
                </a:cxn>
                <a:cxn ang="0">
                  <a:pos x="60" y="48"/>
                </a:cxn>
                <a:cxn ang="0">
                  <a:pos x="54" y="54"/>
                </a:cxn>
                <a:cxn ang="0">
                  <a:pos x="36" y="72"/>
                </a:cxn>
                <a:cxn ang="0">
                  <a:pos x="24" y="78"/>
                </a:cxn>
                <a:cxn ang="0">
                  <a:pos x="24" y="78"/>
                </a:cxn>
                <a:cxn ang="0">
                  <a:pos x="12" y="48"/>
                </a:cxn>
                <a:cxn ang="0">
                  <a:pos x="18" y="24"/>
                </a:cxn>
                <a:cxn ang="0">
                  <a:pos x="30" y="18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66" h="96">
                  <a:moveTo>
                    <a:pt x="18" y="96"/>
                  </a:moveTo>
                  <a:lnTo>
                    <a:pt x="42" y="78"/>
                  </a:lnTo>
                  <a:lnTo>
                    <a:pt x="60" y="60"/>
                  </a:lnTo>
                  <a:lnTo>
                    <a:pt x="66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24" y="6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0" y="60"/>
                  </a:lnTo>
                  <a:lnTo>
                    <a:pt x="12" y="84"/>
                  </a:lnTo>
                  <a:lnTo>
                    <a:pt x="18" y="96"/>
                  </a:lnTo>
                  <a:lnTo>
                    <a:pt x="18" y="96"/>
                  </a:lnTo>
                  <a:close/>
                  <a:moveTo>
                    <a:pt x="42" y="18"/>
                  </a:moveTo>
                  <a:lnTo>
                    <a:pt x="54" y="24"/>
                  </a:lnTo>
                  <a:lnTo>
                    <a:pt x="60" y="36"/>
                  </a:lnTo>
                  <a:lnTo>
                    <a:pt x="60" y="48"/>
                  </a:lnTo>
                  <a:lnTo>
                    <a:pt x="54" y="54"/>
                  </a:lnTo>
                  <a:lnTo>
                    <a:pt x="36" y="72"/>
                  </a:lnTo>
                  <a:lnTo>
                    <a:pt x="24" y="78"/>
                  </a:lnTo>
                  <a:lnTo>
                    <a:pt x="24" y="78"/>
                  </a:lnTo>
                  <a:lnTo>
                    <a:pt x="12" y="48"/>
                  </a:lnTo>
                  <a:lnTo>
                    <a:pt x="18" y="24"/>
                  </a:lnTo>
                  <a:lnTo>
                    <a:pt x="30" y="18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1" name="Rectangle 7"/>
            <p:cNvSpPr>
              <a:spLocks noChangeArrowheads="1"/>
            </p:cNvSpPr>
            <p:nvPr userDrawn="1"/>
          </p:nvSpPr>
          <p:spPr bwMode="ltGray">
            <a:xfrm rot="91736">
              <a:off x="5487" y="1535"/>
              <a:ext cx="6" cy="199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2" name="Rectangle 8"/>
            <p:cNvSpPr>
              <a:spLocks noChangeArrowheads="1"/>
            </p:cNvSpPr>
            <p:nvPr userDrawn="1"/>
          </p:nvSpPr>
          <p:spPr bwMode="ltGray">
            <a:xfrm rot="-926223">
              <a:off x="5640" y="1521"/>
              <a:ext cx="6" cy="881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3" name="Rectangle 9"/>
            <p:cNvSpPr>
              <a:spLocks noChangeArrowheads="1"/>
            </p:cNvSpPr>
            <p:nvPr userDrawn="1"/>
          </p:nvSpPr>
          <p:spPr bwMode="ltGray">
            <a:xfrm rot="-1140313">
              <a:off x="3444" y="1816"/>
              <a:ext cx="6" cy="2033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4" name="Rectangle 10"/>
            <p:cNvSpPr>
              <a:spLocks noChangeArrowheads="1"/>
            </p:cNvSpPr>
            <p:nvPr userDrawn="1"/>
          </p:nvSpPr>
          <p:spPr bwMode="ltGray">
            <a:xfrm rot="1114412">
              <a:off x="2757" y="1821"/>
              <a:ext cx="6" cy="2119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5" name="Rectangle 11"/>
            <p:cNvSpPr>
              <a:spLocks noChangeArrowheads="1"/>
            </p:cNvSpPr>
            <p:nvPr userDrawn="1"/>
          </p:nvSpPr>
          <p:spPr bwMode="ltGray">
            <a:xfrm rot="254676">
              <a:off x="3035" y="1870"/>
              <a:ext cx="6" cy="1906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36" name="Freeform 12"/>
            <p:cNvSpPr>
              <a:spLocks/>
            </p:cNvSpPr>
            <p:nvPr userDrawn="1"/>
          </p:nvSpPr>
          <p:spPr bwMode="ltGray">
            <a:xfrm>
              <a:off x="4007" y="3021"/>
              <a:ext cx="623" cy="156"/>
            </a:xfrm>
            <a:custGeom>
              <a:avLst/>
              <a:gdLst/>
              <a:ahLst/>
              <a:cxnLst>
                <a:cxn ang="0">
                  <a:pos x="6" y="18"/>
                </a:cxn>
                <a:cxn ang="0">
                  <a:pos x="162" y="36"/>
                </a:cxn>
                <a:cxn ang="0">
                  <a:pos x="251" y="36"/>
                </a:cxn>
                <a:cxn ang="0">
                  <a:pos x="354" y="30"/>
                </a:cxn>
                <a:cxn ang="0">
                  <a:pos x="473" y="18"/>
                </a:cxn>
                <a:cxn ang="0">
                  <a:pos x="611" y="0"/>
                </a:cxn>
                <a:cxn ang="0">
                  <a:pos x="623" y="114"/>
                </a:cxn>
                <a:cxn ang="0">
                  <a:pos x="497" y="138"/>
                </a:cxn>
                <a:cxn ang="0">
                  <a:pos x="414" y="150"/>
                </a:cxn>
                <a:cxn ang="0">
                  <a:pos x="318" y="156"/>
                </a:cxn>
                <a:cxn ang="0">
                  <a:pos x="215" y="156"/>
                </a:cxn>
                <a:cxn ang="0">
                  <a:pos x="108" y="150"/>
                </a:cxn>
                <a:cxn ang="0">
                  <a:pos x="0" y="132"/>
                </a:cxn>
                <a:cxn ang="0">
                  <a:pos x="6" y="18"/>
                </a:cxn>
                <a:cxn ang="0">
                  <a:pos x="6" y="18"/>
                </a:cxn>
              </a:cxnLst>
              <a:rect l="0" t="0" r="r" b="b"/>
              <a:pathLst>
                <a:path w="623" h="156">
                  <a:moveTo>
                    <a:pt x="6" y="18"/>
                  </a:moveTo>
                  <a:lnTo>
                    <a:pt x="162" y="36"/>
                  </a:lnTo>
                  <a:lnTo>
                    <a:pt x="251" y="36"/>
                  </a:lnTo>
                  <a:lnTo>
                    <a:pt x="354" y="30"/>
                  </a:lnTo>
                  <a:lnTo>
                    <a:pt x="473" y="18"/>
                  </a:lnTo>
                  <a:lnTo>
                    <a:pt x="611" y="0"/>
                  </a:lnTo>
                  <a:lnTo>
                    <a:pt x="623" y="114"/>
                  </a:lnTo>
                  <a:lnTo>
                    <a:pt x="497" y="138"/>
                  </a:lnTo>
                  <a:lnTo>
                    <a:pt x="414" y="150"/>
                  </a:lnTo>
                  <a:lnTo>
                    <a:pt x="318" y="156"/>
                  </a:lnTo>
                  <a:lnTo>
                    <a:pt x="215" y="156"/>
                  </a:lnTo>
                  <a:lnTo>
                    <a:pt x="108" y="150"/>
                  </a:lnTo>
                  <a:lnTo>
                    <a:pt x="0" y="132"/>
                  </a:lnTo>
                  <a:lnTo>
                    <a:pt x="6" y="18"/>
                  </a:lnTo>
                  <a:lnTo>
                    <a:pt x="6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7" name="Freeform 13"/>
            <p:cNvSpPr>
              <a:spLocks/>
            </p:cNvSpPr>
            <p:nvPr userDrawn="1"/>
          </p:nvSpPr>
          <p:spPr bwMode="ltGray">
            <a:xfrm>
              <a:off x="4762" y="3591"/>
              <a:ext cx="996" cy="126"/>
            </a:xfrm>
            <a:custGeom>
              <a:avLst/>
              <a:gdLst/>
              <a:ahLst/>
              <a:cxnLst>
                <a:cxn ang="0">
                  <a:pos x="754" y="6"/>
                </a:cxn>
                <a:cxn ang="0">
                  <a:pos x="652" y="6"/>
                </a:cxn>
                <a:cxn ang="0">
                  <a:pos x="563" y="6"/>
                </a:cxn>
                <a:cxn ang="0">
                  <a:pos x="479" y="6"/>
                </a:cxn>
                <a:cxn ang="0">
                  <a:pos x="401" y="6"/>
                </a:cxn>
                <a:cxn ang="0">
                  <a:pos x="335" y="0"/>
                </a:cxn>
                <a:cxn ang="0">
                  <a:pos x="276" y="0"/>
                </a:cxn>
                <a:cxn ang="0">
                  <a:pos x="222" y="0"/>
                </a:cxn>
                <a:cxn ang="0">
                  <a:pos x="180" y="6"/>
                </a:cxn>
                <a:cxn ang="0">
                  <a:pos x="138" y="6"/>
                </a:cxn>
                <a:cxn ang="0">
                  <a:pos x="108" y="6"/>
                </a:cxn>
                <a:cxn ang="0">
                  <a:pos x="54" y="6"/>
                </a:cxn>
                <a:cxn ang="0">
                  <a:pos x="24" y="12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12" y="42"/>
                </a:cxn>
                <a:cxn ang="0">
                  <a:pos x="18" y="48"/>
                </a:cxn>
                <a:cxn ang="0">
                  <a:pos x="30" y="54"/>
                </a:cxn>
                <a:cxn ang="0">
                  <a:pos x="60" y="60"/>
                </a:cxn>
                <a:cxn ang="0">
                  <a:pos x="90" y="72"/>
                </a:cxn>
                <a:cxn ang="0">
                  <a:pos x="144" y="84"/>
                </a:cxn>
                <a:cxn ang="0">
                  <a:pos x="210" y="90"/>
                </a:cxn>
                <a:cxn ang="0">
                  <a:pos x="293" y="102"/>
                </a:cxn>
                <a:cxn ang="0">
                  <a:pos x="389" y="108"/>
                </a:cxn>
                <a:cxn ang="0">
                  <a:pos x="503" y="120"/>
                </a:cxn>
                <a:cxn ang="0">
                  <a:pos x="622" y="120"/>
                </a:cxn>
                <a:cxn ang="0">
                  <a:pos x="754" y="126"/>
                </a:cxn>
                <a:cxn ang="0">
                  <a:pos x="873" y="126"/>
                </a:cxn>
                <a:cxn ang="0">
                  <a:pos x="993" y="126"/>
                </a:cxn>
                <a:cxn ang="0">
                  <a:pos x="993" y="12"/>
                </a:cxn>
                <a:cxn ang="0">
                  <a:pos x="879" y="12"/>
                </a:cxn>
                <a:cxn ang="0">
                  <a:pos x="754" y="6"/>
                </a:cxn>
                <a:cxn ang="0">
                  <a:pos x="754" y="6"/>
                </a:cxn>
              </a:cxnLst>
              <a:rect l="0" t="0" r="r" b="b"/>
              <a:pathLst>
                <a:path w="993" h="126">
                  <a:moveTo>
                    <a:pt x="754" y="6"/>
                  </a:moveTo>
                  <a:lnTo>
                    <a:pt x="652" y="6"/>
                  </a:lnTo>
                  <a:lnTo>
                    <a:pt x="563" y="6"/>
                  </a:lnTo>
                  <a:lnTo>
                    <a:pt x="479" y="6"/>
                  </a:lnTo>
                  <a:lnTo>
                    <a:pt x="401" y="6"/>
                  </a:lnTo>
                  <a:lnTo>
                    <a:pt x="335" y="0"/>
                  </a:lnTo>
                  <a:lnTo>
                    <a:pt x="276" y="0"/>
                  </a:lnTo>
                  <a:lnTo>
                    <a:pt x="222" y="0"/>
                  </a:lnTo>
                  <a:lnTo>
                    <a:pt x="180" y="6"/>
                  </a:lnTo>
                  <a:lnTo>
                    <a:pt x="138" y="6"/>
                  </a:lnTo>
                  <a:lnTo>
                    <a:pt x="108" y="6"/>
                  </a:lnTo>
                  <a:lnTo>
                    <a:pt x="54" y="6"/>
                  </a:lnTo>
                  <a:lnTo>
                    <a:pt x="24" y="12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12" y="42"/>
                  </a:lnTo>
                  <a:lnTo>
                    <a:pt x="18" y="48"/>
                  </a:lnTo>
                  <a:lnTo>
                    <a:pt x="30" y="54"/>
                  </a:lnTo>
                  <a:lnTo>
                    <a:pt x="60" y="60"/>
                  </a:lnTo>
                  <a:lnTo>
                    <a:pt x="90" y="72"/>
                  </a:lnTo>
                  <a:lnTo>
                    <a:pt x="144" y="84"/>
                  </a:lnTo>
                  <a:lnTo>
                    <a:pt x="210" y="90"/>
                  </a:lnTo>
                  <a:lnTo>
                    <a:pt x="293" y="102"/>
                  </a:lnTo>
                  <a:lnTo>
                    <a:pt x="389" y="108"/>
                  </a:lnTo>
                  <a:lnTo>
                    <a:pt x="503" y="120"/>
                  </a:lnTo>
                  <a:lnTo>
                    <a:pt x="622" y="120"/>
                  </a:lnTo>
                  <a:lnTo>
                    <a:pt x="754" y="126"/>
                  </a:lnTo>
                  <a:lnTo>
                    <a:pt x="873" y="126"/>
                  </a:lnTo>
                  <a:lnTo>
                    <a:pt x="993" y="126"/>
                  </a:lnTo>
                  <a:lnTo>
                    <a:pt x="993" y="12"/>
                  </a:lnTo>
                  <a:lnTo>
                    <a:pt x="879" y="12"/>
                  </a:lnTo>
                  <a:lnTo>
                    <a:pt x="754" y="6"/>
                  </a:lnTo>
                  <a:lnTo>
                    <a:pt x="754" y="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8" name="Freeform 14"/>
            <p:cNvSpPr>
              <a:spLocks/>
            </p:cNvSpPr>
            <p:nvPr userDrawn="1"/>
          </p:nvSpPr>
          <p:spPr bwMode="ltGray">
            <a:xfrm>
              <a:off x="4786" y="3645"/>
              <a:ext cx="972" cy="24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4" y="54"/>
                </a:cxn>
                <a:cxn ang="0">
                  <a:pos x="66" y="96"/>
                </a:cxn>
                <a:cxn ang="0">
                  <a:pos x="120" y="137"/>
                </a:cxn>
                <a:cxn ang="0">
                  <a:pos x="198" y="173"/>
                </a:cxn>
                <a:cxn ang="0">
                  <a:pos x="293" y="203"/>
                </a:cxn>
                <a:cxn ang="0">
                  <a:pos x="353" y="215"/>
                </a:cxn>
                <a:cxn ang="0">
                  <a:pos x="413" y="227"/>
                </a:cxn>
                <a:cxn ang="0">
                  <a:pos x="479" y="233"/>
                </a:cxn>
                <a:cxn ang="0">
                  <a:pos x="556" y="239"/>
                </a:cxn>
                <a:cxn ang="0">
                  <a:pos x="634" y="245"/>
                </a:cxn>
                <a:cxn ang="0">
                  <a:pos x="724" y="245"/>
                </a:cxn>
                <a:cxn ang="0">
                  <a:pos x="855" y="245"/>
                </a:cxn>
                <a:cxn ang="0">
                  <a:pos x="969" y="239"/>
                </a:cxn>
                <a:cxn ang="0">
                  <a:pos x="969" y="60"/>
                </a:cxn>
                <a:cxn ang="0">
                  <a:pos x="700" y="60"/>
                </a:cxn>
                <a:cxn ang="0">
                  <a:pos x="503" y="54"/>
                </a:cxn>
                <a:cxn ang="0">
                  <a:pos x="317" y="42"/>
                </a:cxn>
                <a:cxn ang="0">
                  <a:pos x="150" y="24"/>
                </a:cxn>
                <a:cxn ang="0">
                  <a:pos x="72" y="12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969" h="245">
                  <a:moveTo>
                    <a:pt x="0" y="0"/>
                  </a:moveTo>
                  <a:lnTo>
                    <a:pt x="24" y="54"/>
                  </a:lnTo>
                  <a:lnTo>
                    <a:pt x="66" y="96"/>
                  </a:lnTo>
                  <a:lnTo>
                    <a:pt x="120" y="137"/>
                  </a:lnTo>
                  <a:lnTo>
                    <a:pt x="198" y="173"/>
                  </a:lnTo>
                  <a:lnTo>
                    <a:pt x="293" y="203"/>
                  </a:lnTo>
                  <a:lnTo>
                    <a:pt x="353" y="215"/>
                  </a:lnTo>
                  <a:lnTo>
                    <a:pt x="413" y="227"/>
                  </a:lnTo>
                  <a:lnTo>
                    <a:pt x="479" y="233"/>
                  </a:lnTo>
                  <a:lnTo>
                    <a:pt x="556" y="239"/>
                  </a:lnTo>
                  <a:lnTo>
                    <a:pt x="634" y="245"/>
                  </a:lnTo>
                  <a:lnTo>
                    <a:pt x="724" y="245"/>
                  </a:lnTo>
                  <a:lnTo>
                    <a:pt x="855" y="245"/>
                  </a:lnTo>
                  <a:lnTo>
                    <a:pt x="969" y="239"/>
                  </a:lnTo>
                  <a:lnTo>
                    <a:pt x="969" y="60"/>
                  </a:lnTo>
                  <a:lnTo>
                    <a:pt x="700" y="60"/>
                  </a:lnTo>
                  <a:lnTo>
                    <a:pt x="503" y="54"/>
                  </a:lnTo>
                  <a:lnTo>
                    <a:pt x="317" y="42"/>
                  </a:lnTo>
                  <a:lnTo>
                    <a:pt x="150" y="24"/>
                  </a:lnTo>
                  <a:lnTo>
                    <a:pt x="72" y="1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39" name="Freeform 15"/>
            <p:cNvSpPr>
              <a:spLocks/>
            </p:cNvSpPr>
            <p:nvPr userDrawn="1"/>
          </p:nvSpPr>
          <p:spPr bwMode="ltGray">
            <a:xfrm>
              <a:off x="4804" y="3591"/>
              <a:ext cx="954" cy="90"/>
            </a:xfrm>
            <a:custGeom>
              <a:avLst/>
              <a:gdLst/>
              <a:ahLst/>
              <a:cxnLst>
                <a:cxn ang="0">
                  <a:pos x="700" y="0"/>
                </a:cxn>
                <a:cxn ang="0">
                  <a:pos x="598" y="0"/>
                </a:cxn>
                <a:cxn ang="0">
                  <a:pos x="515" y="0"/>
                </a:cxn>
                <a:cxn ang="0">
                  <a:pos x="431" y="0"/>
                </a:cxn>
                <a:cxn ang="0">
                  <a:pos x="365" y="0"/>
                </a:cxn>
                <a:cxn ang="0">
                  <a:pos x="299" y="0"/>
                </a:cxn>
                <a:cxn ang="0">
                  <a:pos x="245" y="0"/>
                </a:cxn>
                <a:cxn ang="0">
                  <a:pos x="198" y="0"/>
                </a:cxn>
                <a:cxn ang="0">
                  <a:pos x="162" y="0"/>
                </a:cxn>
                <a:cxn ang="0">
                  <a:pos x="126" y="6"/>
                </a:cxn>
                <a:cxn ang="0">
                  <a:pos x="96" y="6"/>
                </a:cxn>
                <a:cxn ang="0">
                  <a:pos x="54" y="12"/>
                </a:cxn>
                <a:cxn ang="0">
                  <a:pos x="30" y="12"/>
                </a:cxn>
                <a:cxn ang="0">
                  <a:pos x="12" y="18"/>
                </a:cxn>
                <a:cxn ang="0">
                  <a:pos x="6" y="18"/>
                </a:cxn>
                <a:cxn ang="0">
                  <a:pos x="0" y="24"/>
                </a:cxn>
                <a:cxn ang="0">
                  <a:pos x="6" y="30"/>
                </a:cxn>
                <a:cxn ang="0">
                  <a:pos x="24" y="36"/>
                </a:cxn>
                <a:cxn ang="0">
                  <a:pos x="54" y="42"/>
                </a:cxn>
                <a:cxn ang="0">
                  <a:pos x="102" y="54"/>
                </a:cxn>
                <a:cxn ang="0">
                  <a:pos x="168" y="60"/>
                </a:cxn>
                <a:cxn ang="0">
                  <a:pos x="251" y="66"/>
                </a:cxn>
                <a:cxn ang="0">
                  <a:pos x="341" y="78"/>
                </a:cxn>
                <a:cxn ang="0">
                  <a:pos x="449" y="84"/>
                </a:cxn>
                <a:cxn ang="0">
                  <a:pos x="568" y="84"/>
                </a:cxn>
                <a:cxn ang="0">
                  <a:pos x="694" y="90"/>
                </a:cxn>
                <a:cxn ang="0">
                  <a:pos x="825" y="90"/>
                </a:cxn>
                <a:cxn ang="0">
                  <a:pos x="951" y="90"/>
                </a:cxn>
                <a:cxn ang="0">
                  <a:pos x="951" y="6"/>
                </a:cxn>
                <a:cxn ang="0">
                  <a:pos x="831" y="6"/>
                </a:cxn>
                <a:cxn ang="0">
                  <a:pos x="772" y="6"/>
                </a:cxn>
                <a:cxn ang="0">
                  <a:pos x="700" y="0"/>
                </a:cxn>
                <a:cxn ang="0">
                  <a:pos x="700" y="0"/>
                </a:cxn>
              </a:cxnLst>
              <a:rect l="0" t="0" r="r" b="b"/>
              <a:pathLst>
                <a:path w="951" h="90">
                  <a:moveTo>
                    <a:pt x="700" y="0"/>
                  </a:moveTo>
                  <a:lnTo>
                    <a:pt x="598" y="0"/>
                  </a:lnTo>
                  <a:lnTo>
                    <a:pt x="515" y="0"/>
                  </a:lnTo>
                  <a:lnTo>
                    <a:pt x="431" y="0"/>
                  </a:lnTo>
                  <a:lnTo>
                    <a:pt x="365" y="0"/>
                  </a:lnTo>
                  <a:lnTo>
                    <a:pt x="299" y="0"/>
                  </a:lnTo>
                  <a:lnTo>
                    <a:pt x="245" y="0"/>
                  </a:lnTo>
                  <a:lnTo>
                    <a:pt x="198" y="0"/>
                  </a:lnTo>
                  <a:lnTo>
                    <a:pt x="162" y="0"/>
                  </a:lnTo>
                  <a:lnTo>
                    <a:pt x="126" y="6"/>
                  </a:lnTo>
                  <a:lnTo>
                    <a:pt x="96" y="6"/>
                  </a:lnTo>
                  <a:lnTo>
                    <a:pt x="54" y="12"/>
                  </a:lnTo>
                  <a:lnTo>
                    <a:pt x="30" y="12"/>
                  </a:lnTo>
                  <a:lnTo>
                    <a:pt x="12" y="18"/>
                  </a:lnTo>
                  <a:lnTo>
                    <a:pt x="6" y="18"/>
                  </a:lnTo>
                  <a:lnTo>
                    <a:pt x="0" y="24"/>
                  </a:lnTo>
                  <a:lnTo>
                    <a:pt x="6" y="30"/>
                  </a:lnTo>
                  <a:lnTo>
                    <a:pt x="24" y="36"/>
                  </a:lnTo>
                  <a:lnTo>
                    <a:pt x="54" y="42"/>
                  </a:lnTo>
                  <a:lnTo>
                    <a:pt x="102" y="54"/>
                  </a:lnTo>
                  <a:lnTo>
                    <a:pt x="168" y="60"/>
                  </a:lnTo>
                  <a:lnTo>
                    <a:pt x="251" y="66"/>
                  </a:lnTo>
                  <a:lnTo>
                    <a:pt x="341" y="78"/>
                  </a:lnTo>
                  <a:lnTo>
                    <a:pt x="449" y="84"/>
                  </a:lnTo>
                  <a:lnTo>
                    <a:pt x="568" y="84"/>
                  </a:lnTo>
                  <a:lnTo>
                    <a:pt x="694" y="90"/>
                  </a:lnTo>
                  <a:lnTo>
                    <a:pt x="825" y="90"/>
                  </a:lnTo>
                  <a:lnTo>
                    <a:pt x="951" y="90"/>
                  </a:lnTo>
                  <a:lnTo>
                    <a:pt x="951" y="6"/>
                  </a:lnTo>
                  <a:lnTo>
                    <a:pt x="831" y="6"/>
                  </a:lnTo>
                  <a:lnTo>
                    <a:pt x="772" y="6"/>
                  </a:lnTo>
                  <a:lnTo>
                    <a:pt x="700" y="0"/>
                  </a:lnTo>
                  <a:lnTo>
                    <a:pt x="70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0" name="Freeform 16"/>
            <p:cNvSpPr>
              <a:spLocks/>
            </p:cNvSpPr>
            <p:nvPr userDrawn="1"/>
          </p:nvSpPr>
          <p:spPr bwMode="ltGray">
            <a:xfrm>
              <a:off x="3059" y="1541"/>
              <a:ext cx="102" cy="155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12"/>
                </a:cxn>
                <a:cxn ang="0">
                  <a:pos x="30" y="72"/>
                </a:cxn>
                <a:cxn ang="0">
                  <a:pos x="30" y="155"/>
                </a:cxn>
                <a:cxn ang="0">
                  <a:pos x="72" y="155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5">
                  <a:moveTo>
                    <a:pt x="102" y="0"/>
                  </a:moveTo>
                  <a:lnTo>
                    <a:pt x="0" y="12"/>
                  </a:lnTo>
                  <a:lnTo>
                    <a:pt x="30" y="72"/>
                  </a:lnTo>
                  <a:lnTo>
                    <a:pt x="30" y="155"/>
                  </a:lnTo>
                  <a:lnTo>
                    <a:pt x="72" y="155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1" name="Freeform 17"/>
            <p:cNvSpPr>
              <a:spLocks noEditPoints="1"/>
            </p:cNvSpPr>
            <p:nvPr userDrawn="1"/>
          </p:nvSpPr>
          <p:spPr bwMode="ltGray">
            <a:xfrm>
              <a:off x="3059" y="1690"/>
              <a:ext cx="90" cy="96"/>
            </a:xfrm>
            <a:custGeom>
              <a:avLst/>
              <a:gdLst/>
              <a:ahLst/>
              <a:cxnLst>
                <a:cxn ang="0">
                  <a:pos x="48" y="96"/>
                </a:cxn>
                <a:cxn ang="0">
                  <a:pos x="72" y="72"/>
                </a:cxn>
                <a:cxn ang="0">
                  <a:pos x="84" y="48"/>
                </a:cxn>
                <a:cxn ang="0">
                  <a:pos x="90" y="36"/>
                </a:cxn>
                <a:cxn ang="0">
                  <a:pos x="84" y="24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0"/>
                </a:cxn>
                <a:cxn ang="0">
                  <a:pos x="12" y="12"/>
                </a:cxn>
                <a:cxn ang="0">
                  <a:pos x="6" y="24"/>
                </a:cxn>
                <a:cxn ang="0">
                  <a:pos x="0" y="36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8" y="96"/>
                </a:cxn>
                <a:cxn ang="0">
                  <a:pos x="48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54" y="66"/>
                </a:cxn>
                <a:cxn ang="0">
                  <a:pos x="48" y="78"/>
                </a:cxn>
                <a:cxn ang="0">
                  <a:pos x="30" y="66"/>
                </a:cxn>
                <a:cxn ang="0">
                  <a:pos x="24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90" h="96">
                  <a:moveTo>
                    <a:pt x="48" y="96"/>
                  </a:moveTo>
                  <a:lnTo>
                    <a:pt x="72" y="72"/>
                  </a:lnTo>
                  <a:lnTo>
                    <a:pt x="84" y="48"/>
                  </a:lnTo>
                  <a:lnTo>
                    <a:pt x="90" y="36"/>
                  </a:lnTo>
                  <a:lnTo>
                    <a:pt x="84" y="24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0"/>
                  </a:lnTo>
                  <a:lnTo>
                    <a:pt x="12" y="12"/>
                  </a:lnTo>
                  <a:lnTo>
                    <a:pt x="6" y="24"/>
                  </a:lnTo>
                  <a:lnTo>
                    <a:pt x="0" y="36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8" y="96"/>
                  </a:lnTo>
                  <a:lnTo>
                    <a:pt x="48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54" y="66"/>
                  </a:lnTo>
                  <a:lnTo>
                    <a:pt x="48" y="78"/>
                  </a:lnTo>
                  <a:lnTo>
                    <a:pt x="30" y="66"/>
                  </a:lnTo>
                  <a:lnTo>
                    <a:pt x="24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2" name="Freeform 18"/>
            <p:cNvSpPr>
              <a:spLocks noEditPoints="1"/>
            </p:cNvSpPr>
            <p:nvPr userDrawn="1"/>
          </p:nvSpPr>
          <p:spPr bwMode="ltGray">
            <a:xfrm>
              <a:off x="3059" y="1768"/>
              <a:ext cx="90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54" y="108"/>
                </a:cxn>
                <a:cxn ang="0">
                  <a:pos x="78" y="96"/>
                </a:cxn>
                <a:cxn ang="0">
                  <a:pos x="90" y="72"/>
                </a:cxn>
                <a:cxn ang="0">
                  <a:pos x="84" y="42"/>
                </a:cxn>
                <a:cxn ang="0">
                  <a:pos x="66" y="24"/>
                </a:cxn>
                <a:cxn ang="0">
                  <a:pos x="54" y="12"/>
                </a:cxn>
                <a:cxn ang="0">
                  <a:pos x="48" y="6"/>
                </a:cxn>
                <a:cxn ang="0">
                  <a:pos x="48" y="6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30" y="36"/>
                </a:cxn>
                <a:cxn ang="0">
                  <a:pos x="42" y="24"/>
                </a:cxn>
                <a:cxn ang="0">
                  <a:pos x="48" y="18"/>
                </a:cxn>
                <a:cxn ang="0">
                  <a:pos x="66" y="30"/>
                </a:cxn>
                <a:cxn ang="0">
                  <a:pos x="72" y="48"/>
                </a:cxn>
                <a:cxn ang="0">
                  <a:pos x="78" y="72"/>
                </a:cxn>
                <a:cxn ang="0">
                  <a:pos x="78" y="84"/>
                </a:cxn>
                <a:cxn ang="0">
                  <a:pos x="66" y="96"/>
                </a:cxn>
                <a:cxn ang="0">
                  <a:pos x="42" y="102"/>
                </a:cxn>
                <a:cxn ang="0">
                  <a:pos x="30" y="96"/>
                </a:cxn>
                <a:cxn ang="0">
                  <a:pos x="18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90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54" y="108"/>
                  </a:lnTo>
                  <a:lnTo>
                    <a:pt x="78" y="96"/>
                  </a:lnTo>
                  <a:lnTo>
                    <a:pt x="90" y="72"/>
                  </a:lnTo>
                  <a:lnTo>
                    <a:pt x="84" y="42"/>
                  </a:lnTo>
                  <a:lnTo>
                    <a:pt x="66" y="24"/>
                  </a:lnTo>
                  <a:lnTo>
                    <a:pt x="54" y="12"/>
                  </a:lnTo>
                  <a:lnTo>
                    <a:pt x="48" y="6"/>
                  </a:lnTo>
                  <a:lnTo>
                    <a:pt x="48" y="6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30" y="36"/>
                  </a:lnTo>
                  <a:lnTo>
                    <a:pt x="42" y="24"/>
                  </a:lnTo>
                  <a:lnTo>
                    <a:pt x="48" y="18"/>
                  </a:lnTo>
                  <a:lnTo>
                    <a:pt x="66" y="30"/>
                  </a:lnTo>
                  <a:lnTo>
                    <a:pt x="72" y="48"/>
                  </a:lnTo>
                  <a:lnTo>
                    <a:pt x="78" y="72"/>
                  </a:lnTo>
                  <a:lnTo>
                    <a:pt x="78" y="84"/>
                  </a:lnTo>
                  <a:lnTo>
                    <a:pt x="66" y="96"/>
                  </a:lnTo>
                  <a:lnTo>
                    <a:pt x="42" y="102"/>
                  </a:lnTo>
                  <a:lnTo>
                    <a:pt x="30" y="96"/>
                  </a:lnTo>
                  <a:lnTo>
                    <a:pt x="18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3" name="Freeform 19"/>
            <p:cNvSpPr>
              <a:spLocks/>
            </p:cNvSpPr>
            <p:nvPr userDrawn="1"/>
          </p:nvSpPr>
          <p:spPr bwMode="ltGray">
            <a:xfrm>
              <a:off x="5470" y="1205"/>
              <a:ext cx="102" cy="156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0" y="6"/>
                </a:cxn>
                <a:cxn ang="0">
                  <a:pos x="30" y="72"/>
                </a:cxn>
                <a:cxn ang="0">
                  <a:pos x="30" y="156"/>
                </a:cxn>
                <a:cxn ang="0">
                  <a:pos x="72" y="156"/>
                </a:cxn>
                <a:cxn ang="0">
                  <a:pos x="72" y="66"/>
                </a:cxn>
                <a:cxn ang="0">
                  <a:pos x="102" y="0"/>
                </a:cxn>
                <a:cxn ang="0">
                  <a:pos x="102" y="0"/>
                </a:cxn>
              </a:cxnLst>
              <a:rect l="0" t="0" r="r" b="b"/>
              <a:pathLst>
                <a:path w="102" h="156">
                  <a:moveTo>
                    <a:pt x="102" y="0"/>
                  </a:moveTo>
                  <a:lnTo>
                    <a:pt x="0" y="6"/>
                  </a:lnTo>
                  <a:lnTo>
                    <a:pt x="30" y="72"/>
                  </a:lnTo>
                  <a:lnTo>
                    <a:pt x="30" y="156"/>
                  </a:lnTo>
                  <a:lnTo>
                    <a:pt x="72" y="156"/>
                  </a:lnTo>
                  <a:lnTo>
                    <a:pt x="72" y="66"/>
                  </a:lnTo>
                  <a:lnTo>
                    <a:pt x="102" y="0"/>
                  </a:lnTo>
                  <a:lnTo>
                    <a:pt x="10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4" name="Freeform 20"/>
            <p:cNvSpPr>
              <a:spLocks noEditPoints="1"/>
            </p:cNvSpPr>
            <p:nvPr userDrawn="1"/>
          </p:nvSpPr>
          <p:spPr bwMode="ltGray">
            <a:xfrm>
              <a:off x="5476" y="1349"/>
              <a:ext cx="84" cy="96"/>
            </a:xfrm>
            <a:custGeom>
              <a:avLst/>
              <a:gdLst/>
              <a:ahLst/>
              <a:cxnLst>
                <a:cxn ang="0">
                  <a:pos x="42" y="96"/>
                </a:cxn>
                <a:cxn ang="0">
                  <a:pos x="66" y="78"/>
                </a:cxn>
                <a:cxn ang="0">
                  <a:pos x="84" y="54"/>
                </a:cxn>
                <a:cxn ang="0">
                  <a:pos x="84" y="30"/>
                </a:cxn>
                <a:cxn ang="0">
                  <a:pos x="66" y="6"/>
                </a:cxn>
                <a:cxn ang="0">
                  <a:pos x="42" y="0"/>
                </a:cxn>
                <a:cxn ang="0">
                  <a:pos x="24" y="6"/>
                </a:cxn>
                <a:cxn ang="0">
                  <a:pos x="12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12" y="66"/>
                </a:cxn>
                <a:cxn ang="0">
                  <a:pos x="30" y="84"/>
                </a:cxn>
                <a:cxn ang="0">
                  <a:pos x="42" y="96"/>
                </a:cxn>
                <a:cxn ang="0">
                  <a:pos x="42" y="96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4"/>
                </a:cxn>
                <a:cxn ang="0">
                  <a:pos x="54" y="72"/>
                </a:cxn>
                <a:cxn ang="0">
                  <a:pos x="42" y="84"/>
                </a:cxn>
                <a:cxn ang="0">
                  <a:pos x="42" y="84"/>
                </a:cxn>
                <a:cxn ang="0">
                  <a:pos x="30" y="72"/>
                </a:cxn>
                <a:cxn ang="0">
                  <a:pos x="18" y="54"/>
                </a:cxn>
                <a:cxn ang="0">
                  <a:pos x="18" y="30"/>
                </a:cxn>
                <a:cxn ang="0">
                  <a:pos x="30" y="18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6">
                  <a:moveTo>
                    <a:pt x="42" y="96"/>
                  </a:moveTo>
                  <a:lnTo>
                    <a:pt x="66" y="78"/>
                  </a:lnTo>
                  <a:lnTo>
                    <a:pt x="84" y="54"/>
                  </a:lnTo>
                  <a:lnTo>
                    <a:pt x="84" y="30"/>
                  </a:lnTo>
                  <a:lnTo>
                    <a:pt x="66" y="6"/>
                  </a:lnTo>
                  <a:lnTo>
                    <a:pt x="42" y="0"/>
                  </a:lnTo>
                  <a:lnTo>
                    <a:pt x="24" y="6"/>
                  </a:lnTo>
                  <a:lnTo>
                    <a:pt x="12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12" y="66"/>
                  </a:lnTo>
                  <a:lnTo>
                    <a:pt x="30" y="84"/>
                  </a:lnTo>
                  <a:lnTo>
                    <a:pt x="42" y="96"/>
                  </a:lnTo>
                  <a:lnTo>
                    <a:pt x="42" y="96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4"/>
                  </a:lnTo>
                  <a:lnTo>
                    <a:pt x="54" y="72"/>
                  </a:lnTo>
                  <a:lnTo>
                    <a:pt x="42" y="84"/>
                  </a:lnTo>
                  <a:lnTo>
                    <a:pt x="42" y="84"/>
                  </a:lnTo>
                  <a:lnTo>
                    <a:pt x="30" y="72"/>
                  </a:lnTo>
                  <a:lnTo>
                    <a:pt x="18" y="54"/>
                  </a:lnTo>
                  <a:lnTo>
                    <a:pt x="18" y="30"/>
                  </a:lnTo>
                  <a:lnTo>
                    <a:pt x="30" y="18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5" name="Freeform 21"/>
            <p:cNvSpPr>
              <a:spLocks noEditPoints="1"/>
            </p:cNvSpPr>
            <p:nvPr userDrawn="1"/>
          </p:nvSpPr>
          <p:spPr bwMode="ltGray">
            <a:xfrm>
              <a:off x="5470" y="1433"/>
              <a:ext cx="90" cy="108"/>
            </a:xfrm>
            <a:custGeom>
              <a:avLst/>
              <a:gdLst/>
              <a:ahLst/>
              <a:cxnLst>
                <a:cxn ang="0">
                  <a:pos x="6" y="90"/>
                </a:cxn>
                <a:cxn ang="0">
                  <a:pos x="18" y="102"/>
                </a:cxn>
                <a:cxn ang="0">
                  <a:pos x="30" y="108"/>
                </a:cxn>
                <a:cxn ang="0">
                  <a:pos x="60" y="108"/>
                </a:cxn>
                <a:cxn ang="0">
                  <a:pos x="84" y="96"/>
                </a:cxn>
                <a:cxn ang="0">
                  <a:pos x="90" y="84"/>
                </a:cxn>
                <a:cxn ang="0">
                  <a:pos x="90" y="66"/>
                </a:cxn>
                <a:cxn ang="0">
                  <a:pos x="84" y="36"/>
                </a:cxn>
                <a:cxn ang="0">
                  <a:pos x="72" y="18"/>
                </a:cxn>
                <a:cxn ang="0">
                  <a:pos x="60" y="6"/>
                </a:cxn>
                <a:cxn ang="0">
                  <a:pos x="54" y="0"/>
                </a:cxn>
                <a:cxn ang="0">
                  <a:pos x="54" y="0"/>
                </a:cxn>
                <a:cxn ang="0">
                  <a:pos x="48" y="0"/>
                </a:cxn>
                <a:cxn ang="0">
                  <a:pos x="24" y="24"/>
                </a:cxn>
                <a:cxn ang="0">
                  <a:pos x="12" y="48"/>
                </a:cxn>
                <a:cxn ang="0">
                  <a:pos x="0" y="66"/>
                </a:cxn>
                <a:cxn ang="0">
                  <a:pos x="6" y="90"/>
                </a:cxn>
                <a:cxn ang="0">
                  <a:pos x="6" y="90"/>
                </a:cxn>
                <a:cxn ang="0">
                  <a:pos x="18" y="66"/>
                </a:cxn>
                <a:cxn ang="0">
                  <a:pos x="24" y="48"/>
                </a:cxn>
                <a:cxn ang="0">
                  <a:pos x="36" y="30"/>
                </a:cxn>
                <a:cxn ang="0">
                  <a:pos x="42" y="18"/>
                </a:cxn>
                <a:cxn ang="0">
                  <a:pos x="48" y="12"/>
                </a:cxn>
                <a:cxn ang="0">
                  <a:pos x="78" y="42"/>
                </a:cxn>
                <a:cxn ang="0">
                  <a:pos x="84" y="66"/>
                </a:cxn>
                <a:cxn ang="0">
                  <a:pos x="66" y="90"/>
                </a:cxn>
                <a:cxn ang="0">
                  <a:pos x="54" y="96"/>
                </a:cxn>
                <a:cxn ang="0">
                  <a:pos x="42" y="96"/>
                </a:cxn>
                <a:cxn ang="0">
                  <a:pos x="30" y="96"/>
                </a:cxn>
                <a:cxn ang="0">
                  <a:pos x="24" y="84"/>
                </a:cxn>
                <a:cxn ang="0">
                  <a:pos x="18" y="78"/>
                </a:cxn>
                <a:cxn ang="0">
                  <a:pos x="18" y="66"/>
                </a:cxn>
                <a:cxn ang="0">
                  <a:pos x="18" y="66"/>
                </a:cxn>
              </a:cxnLst>
              <a:rect l="0" t="0" r="r" b="b"/>
              <a:pathLst>
                <a:path w="90" h="108">
                  <a:moveTo>
                    <a:pt x="6" y="90"/>
                  </a:moveTo>
                  <a:lnTo>
                    <a:pt x="18" y="102"/>
                  </a:lnTo>
                  <a:lnTo>
                    <a:pt x="30" y="108"/>
                  </a:lnTo>
                  <a:lnTo>
                    <a:pt x="60" y="108"/>
                  </a:lnTo>
                  <a:lnTo>
                    <a:pt x="84" y="96"/>
                  </a:lnTo>
                  <a:lnTo>
                    <a:pt x="90" y="84"/>
                  </a:lnTo>
                  <a:lnTo>
                    <a:pt x="90" y="66"/>
                  </a:lnTo>
                  <a:lnTo>
                    <a:pt x="84" y="36"/>
                  </a:lnTo>
                  <a:lnTo>
                    <a:pt x="72" y="18"/>
                  </a:lnTo>
                  <a:lnTo>
                    <a:pt x="60" y="6"/>
                  </a:lnTo>
                  <a:lnTo>
                    <a:pt x="54" y="0"/>
                  </a:lnTo>
                  <a:lnTo>
                    <a:pt x="54" y="0"/>
                  </a:lnTo>
                  <a:lnTo>
                    <a:pt x="48" y="0"/>
                  </a:lnTo>
                  <a:lnTo>
                    <a:pt x="24" y="24"/>
                  </a:lnTo>
                  <a:lnTo>
                    <a:pt x="12" y="48"/>
                  </a:lnTo>
                  <a:lnTo>
                    <a:pt x="0" y="66"/>
                  </a:lnTo>
                  <a:lnTo>
                    <a:pt x="6" y="90"/>
                  </a:lnTo>
                  <a:lnTo>
                    <a:pt x="6" y="90"/>
                  </a:lnTo>
                  <a:close/>
                  <a:moveTo>
                    <a:pt x="18" y="66"/>
                  </a:moveTo>
                  <a:lnTo>
                    <a:pt x="24" y="48"/>
                  </a:lnTo>
                  <a:lnTo>
                    <a:pt x="36" y="30"/>
                  </a:lnTo>
                  <a:lnTo>
                    <a:pt x="42" y="18"/>
                  </a:lnTo>
                  <a:lnTo>
                    <a:pt x="48" y="12"/>
                  </a:lnTo>
                  <a:lnTo>
                    <a:pt x="78" y="42"/>
                  </a:lnTo>
                  <a:lnTo>
                    <a:pt x="84" y="66"/>
                  </a:lnTo>
                  <a:lnTo>
                    <a:pt x="66" y="90"/>
                  </a:lnTo>
                  <a:lnTo>
                    <a:pt x="54" y="96"/>
                  </a:lnTo>
                  <a:lnTo>
                    <a:pt x="42" y="96"/>
                  </a:lnTo>
                  <a:lnTo>
                    <a:pt x="30" y="96"/>
                  </a:lnTo>
                  <a:lnTo>
                    <a:pt x="24" y="84"/>
                  </a:lnTo>
                  <a:lnTo>
                    <a:pt x="18" y="78"/>
                  </a:lnTo>
                  <a:lnTo>
                    <a:pt x="18" y="66"/>
                  </a:lnTo>
                  <a:lnTo>
                    <a:pt x="18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6" name="Freeform 22"/>
            <p:cNvSpPr>
              <a:spLocks noEditPoints="1"/>
            </p:cNvSpPr>
            <p:nvPr userDrawn="1"/>
          </p:nvSpPr>
          <p:spPr bwMode="ltGray">
            <a:xfrm>
              <a:off x="5428" y="3525"/>
              <a:ext cx="66" cy="96"/>
            </a:xfrm>
            <a:custGeom>
              <a:avLst/>
              <a:gdLst/>
              <a:ahLst/>
              <a:cxnLst>
                <a:cxn ang="0">
                  <a:pos x="30" y="96"/>
                </a:cxn>
                <a:cxn ang="0">
                  <a:pos x="54" y="72"/>
                </a:cxn>
                <a:cxn ang="0">
                  <a:pos x="66" y="48"/>
                </a:cxn>
                <a:cxn ang="0">
                  <a:pos x="66" y="24"/>
                </a:cxn>
                <a:cxn ang="0">
                  <a:pos x="54" y="6"/>
                </a:cxn>
                <a:cxn ang="0">
                  <a:pos x="30" y="0"/>
                </a:cxn>
                <a:cxn ang="0">
                  <a:pos x="18" y="0"/>
                </a:cxn>
                <a:cxn ang="0">
                  <a:pos x="6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18" y="84"/>
                </a:cxn>
                <a:cxn ang="0">
                  <a:pos x="30" y="96"/>
                </a:cxn>
                <a:cxn ang="0">
                  <a:pos x="30" y="96"/>
                </a:cxn>
                <a:cxn ang="0">
                  <a:pos x="30" y="12"/>
                </a:cxn>
                <a:cxn ang="0">
                  <a:pos x="48" y="18"/>
                </a:cxn>
                <a:cxn ang="0">
                  <a:pos x="54" y="24"/>
                </a:cxn>
                <a:cxn ang="0">
                  <a:pos x="54" y="36"/>
                </a:cxn>
                <a:cxn ang="0">
                  <a:pos x="48" y="48"/>
                </a:cxn>
                <a:cxn ang="0">
                  <a:pos x="36" y="66"/>
                </a:cxn>
                <a:cxn ang="0">
                  <a:pos x="30" y="78"/>
                </a:cxn>
                <a:cxn ang="0">
                  <a:pos x="18" y="66"/>
                </a:cxn>
                <a:cxn ang="0">
                  <a:pos x="12" y="48"/>
                </a:cxn>
                <a:cxn ang="0">
                  <a:pos x="6" y="30"/>
                </a:cxn>
                <a:cxn ang="0">
                  <a:pos x="18" y="12"/>
                </a:cxn>
                <a:cxn ang="0">
                  <a:pos x="30" y="12"/>
                </a:cxn>
                <a:cxn ang="0">
                  <a:pos x="30" y="12"/>
                </a:cxn>
              </a:cxnLst>
              <a:rect l="0" t="0" r="r" b="b"/>
              <a:pathLst>
                <a:path w="66" h="96">
                  <a:moveTo>
                    <a:pt x="30" y="96"/>
                  </a:moveTo>
                  <a:lnTo>
                    <a:pt x="54" y="72"/>
                  </a:lnTo>
                  <a:lnTo>
                    <a:pt x="66" y="48"/>
                  </a:lnTo>
                  <a:lnTo>
                    <a:pt x="66" y="24"/>
                  </a:lnTo>
                  <a:lnTo>
                    <a:pt x="54" y="6"/>
                  </a:lnTo>
                  <a:lnTo>
                    <a:pt x="30" y="0"/>
                  </a:lnTo>
                  <a:lnTo>
                    <a:pt x="18" y="0"/>
                  </a:lnTo>
                  <a:lnTo>
                    <a:pt x="6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18" y="84"/>
                  </a:lnTo>
                  <a:lnTo>
                    <a:pt x="30" y="96"/>
                  </a:lnTo>
                  <a:lnTo>
                    <a:pt x="30" y="96"/>
                  </a:lnTo>
                  <a:close/>
                  <a:moveTo>
                    <a:pt x="30" y="12"/>
                  </a:moveTo>
                  <a:lnTo>
                    <a:pt x="48" y="18"/>
                  </a:lnTo>
                  <a:lnTo>
                    <a:pt x="54" y="24"/>
                  </a:lnTo>
                  <a:lnTo>
                    <a:pt x="54" y="36"/>
                  </a:lnTo>
                  <a:lnTo>
                    <a:pt x="48" y="48"/>
                  </a:lnTo>
                  <a:lnTo>
                    <a:pt x="36" y="66"/>
                  </a:lnTo>
                  <a:lnTo>
                    <a:pt x="30" y="78"/>
                  </a:lnTo>
                  <a:lnTo>
                    <a:pt x="18" y="66"/>
                  </a:lnTo>
                  <a:lnTo>
                    <a:pt x="12" y="48"/>
                  </a:lnTo>
                  <a:lnTo>
                    <a:pt x="6" y="30"/>
                  </a:lnTo>
                  <a:lnTo>
                    <a:pt x="18" y="12"/>
                  </a:lnTo>
                  <a:lnTo>
                    <a:pt x="30" y="12"/>
                  </a:lnTo>
                  <a:lnTo>
                    <a:pt x="30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7" name="Freeform 23"/>
            <p:cNvSpPr>
              <a:spLocks/>
            </p:cNvSpPr>
            <p:nvPr userDrawn="1"/>
          </p:nvSpPr>
          <p:spPr bwMode="ltGray">
            <a:xfrm>
              <a:off x="3017" y="1127"/>
              <a:ext cx="2603" cy="444"/>
            </a:xfrm>
            <a:custGeom>
              <a:avLst/>
              <a:gdLst/>
              <a:ahLst/>
              <a:cxnLst>
                <a:cxn ang="0">
                  <a:pos x="2577" y="0"/>
                </a:cxn>
                <a:cxn ang="0">
                  <a:pos x="2594" y="72"/>
                </a:cxn>
                <a:cxn ang="0">
                  <a:pos x="6" y="444"/>
                </a:cxn>
                <a:cxn ang="0">
                  <a:pos x="0" y="396"/>
                </a:cxn>
                <a:cxn ang="0">
                  <a:pos x="1225" y="96"/>
                </a:cxn>
                <a:cxn ang="0">
                  <a:pos x="1351" y="78"/>
                </a:cxn>
                <a:cxn ang="0">
                  <a:pos x="2577" y="0"/>
                </a:cxn>
                <a:cxn ang="0">
                  <a:pos x="2577" y="0"/>
                </a:cxn>
              </a:cxnLst>
              <a:rect l="0" t="0" r="r" b="b"/>
              <a:pathLst>
                <a:path w="2594" h="444">
                  <a:moveTo>
                    <a:pt x="2577" y="0"/>
                  </a:moveTo>
                  <a:lnTo>
                    <a:pt x="2594" y="72"/>
                  </a:lnTo>
                  <a:lnTo>
                    <a:pt x="6" y="444"/>
                  </a:lnTo>
                  <a:lnTo>
                    <a:pt x="0" y="396"/>
                  </a:lnTo>
                  <a:lnTo>
                    <a:pt x="1225" y="96"/>
                  </a:lnTo>
                  <a:lnTo>
                    <a:pt x="1351" y="78"/>
                  </a:lnTo>
                  <a:lnTo>
                    <a:pt x="2577" y="0"/>
                  </a:lnTo>
                  <a:lnTo>
                    <a:pt x="25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8" name="Freeform 24"/>
            <p:cNvSpPr>
              <a:spLocks noEditPoints="1"/>
            </p:cNvSpPr>
            <p:nvPr userDrawn="1"/>
          </p:nvSpPr>
          <p:spPr bwMode="ltGray">
            <a:xfrm>
              <a:off x="2934" y="3773"/>
              <a:ext cx="84" cy="95"/>
            </a:xfrm>
            <a:custGeom>
              <a:avLst/>
              <a:gdLst/>
              <a:ahLst/>
              <a:cxnLst>
                <a:cxn ang="0">
                  <a:pos x="36" y="95"/>
                </a:cxn>
                <a:cxn ang="0">
                  <a:pos x="60" y="77"/>
                </a:cxn>
                <a:cxn ang="0">
                  <a:pos x="78" y="53"/>
                </a:cxn>
                <a:cxn ang="0">
                  <a:pos x="84" y="42"/>
                </a:cxn>
                <a:cxn ang="0">
                  <a:pos x="84" y="30"/>
                </a:cxn>
                <a:cxn ang="0">
                  <a:pos x="72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12" y="12"/>
                </a:cxn>
                <a:cxn ang="0">
                  <a:pos x="0" y="24"/>
                </a:cxn>
                <a:cxn ang="0">
                  <a:pos x="0" y="36"/>
                </a:cxn>
                <a:cxn ang="0">
                  <a:pos x="6" y="59"/>
                </a:cxn>
                <a:cxn ang="0">
                  <a:pos x="24" y="83"/>
                </a:cxn>
                <a:cxn ang="0">
                  <a:pos x="36" y="95"/>
                </a:cxn>
                <a:cxn ang="0">
                  <a:pos x="36" y="95"/>
                </a:cxn>
                <a:cxn ang="0">
                  <a:pos x="48" y="12"/>
                </a:cxn>
                <a:cxn ang="0">
                  <a:pos x="66" y="18"/>
                </a:cxn>
                <a:cxn ang="0">
                  <a:pos x="72" y="30"/>
                </a:cxn>
                <a:cxn ang="0">
                  <a:pos x="72" y="42"/>
                </a:cxn>
                <a:cxn ang="0">
                  <a:pos x="66" y="53"/>
                </a:cxn>
                <a:cxn ang="0">
                  <a:pos x="48" y="71"/>
                </a:cxn>
                <a:cxn ang="0">
                  <a:pos x="42" y="77"/>
                </a:cxn>
                <a:cxn ang="0">
                  <a:pos x="36" y="77"/>
                </a:cxn>
                <a:cxn ang="0">
                  <a:pos x="24" y="65"/>
                </a:cxn>
                <a:cxn ang="0">
                  <a:pos x="18" y="48"/>
                </a:cxn>
                <a:cxn ang="0">
                  <a:pos x="18" y="30"/>
                </a:cxn>
                <a:cxn ang="0">
                  <a:pos x="30" y="12"/>
                </a:cxn>
                <a:cxn ang="0">
                  <a:pos x="48" y="12"/>
                </a:cxn>
                <a:cxn ang="0">
                  <a:pos x="48" y="12"/>
                </a:cxn>
              </a:cxnLst>
              <a:rect l="0" t="0" r="r" b="b"/>
              <a:pathLst>
                <a:path w="84" h="95">
                  <a:moveTo>
                    <a:pt x="36" y="95"/>
                  </a:moveTo>
                  <a:lnTo>
                    <a:pt x="60" y="77"/>
                  </a:lnTo>
                  <a:lnTo>
                    <a:pt x="78" y="53"/>
                  </a:lnTo>
                  <a:lnTo>
                    <a:pt x="84" y="42"/>
                  </a:lnTo>
                  <a:lnTo>
                    <a:pt x="84" y="30"/>
                  </a:lnTo>
                  <a:lnTo>
                    <a:pt x="72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12" y="12"/>
                  </a:lnTo>
                  <a:lnTo>
                    <a:pt x="0" y="24"/>
                  </a:lnTo>
                  <a:lnTo>
                    <a:pt x="0" y="36"/>
                  </a:lnTo>
                  <a:lnTo>
                    <a:pt x="6" y="59"/>
                  </a:lnTo>
                  <a:lnTo>
                    <a:pt x="24" y="83"/>
                  </a:lnTo>
                  <a:lnTo>
                    <a:pt x="36" y="95"/>
                  </a:lnTo>
                  <a:lnTo>
                    <a:pt x="36" y="95"/>
                  </a:lnTo>
                  <a:close/>
                  <a:moveTo>
                    <a:pt x="48" y="12"/>
                  </a:moveTo>
                  <a:lnTo>
                    <a:pt x="66" y="18"/>
                  </a:lnTo>
                  <a:lnTo>
                    <a:pt x="72" y="30"/>
                  </a:lnTo>
                  <a:lnTo>
                    <a:pt x="72" y="42"/>
                  </a:lnTo>
                  <a:lnTo>
                    <a:pt x="66" y="53"/>
                  </a:lnTo>
                  <a:lnTo>
                    <a:pt x="48" y="71"/>
                  </a:lnTo>
                  <a:lnTo>
                    <a:pt x="42" y="77"/>
                  </a:lnTo>
                  <a:lnTo>
                    <a:pt x="36" y="77"/>
                  </a:lnTo>
                  <a:lnTo>
                    <a:pt x="24" y="65"/>
                  </a:lnTo>
                  <a:lnTo>
                    <a:pt x="18" y="48"/>
                  </a:lnTo>
                  <a:lnTo>
                    <a:pt x="18" y="30"/>
                  </a:lnTo>
                  <a:lnTo>
                    <a:pt x="30" y="12"/>
                  </a:lnTo>
                  <a:lnTo>
                    <a:pt x="48" y="12"/>
                  </a:lnTo>
                  <a:lnTo>
                    <a:pt x="48" y="1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49" name="Freeform 25"/>
            <p:cNvSpPr>
              <a:spLocks noEditPoints="1"/>
            </p:cNvSpPr>
            <p:nvPr userDrawn="1"/>
          </p:nvSpPr>
          <p:spPr bwMode="ltGray">
            <a:xfrm>
              <a:off x="3779" y="3872"/>
              <a:ext cx="90" cy="108"/>
            </a:xfrm>
            <a:custGeom>
              <a:avLst/>
              <a:gdLst/>
              <a:ahLst/>
              <a:cxnLst>
                <a:cxn ang="0">
                  <a:pos x="12" y="96"/>
                </a:cxn>
                <a:cxn ang="0">
                  <a:pos x="24" y="108"/>
                </a:cxn>
                <a:cxn ang="0">
                  <a:pos x="42" y="108"/>
                </a:cxn>
                <a:cxn ang="0">
                  <a:pos x="66" y="102"/>
                </a:cxn>
                <a:cxn ang="0">
                  <a:pos x="84" y="78"/>
                </a:cxn>
                <a:cxn ang="0">
                  <a:pos x="90" y="66"/>
                </a:cxn>
                <a:cxn ang="0">
                  <a:pos x="84" y="48"/>
                </a:cxn>
                <a:cxn ang="0">
                  <a:pos x="66" y="24"/>
                </a:cxn>
                <a:cxn ang="0">
                  <a:pos x="48" y="12"/>
                </a:cxn>
                <a:cxn ang="0">
                  <a:pos x="36" y="0"/>
                </a:cxn>
                <a:cxn ang="0">
                  <a:pos x="30" y="0"/>
                </a:cxn>
                <a:cxn ang="0">
                  <a:pos x="30" y="0"/>
                </a:cxn>
                <a:cxn ang="0">
                  <a:pos x="24" y="0"/>
                </a:cxn>
                <a:cxn ang="0">
                  <a:pos x="12" y="30"/>
                </a:cxn>
                <a:cxn ang="0">
                  <a:pos x="0" y="54"/>
                </a:cxn>
                <a:cxn ang="0">
                  <a:pos x="0" y="78"/>
                </a:cxn>
                <a:cxn ang="0">
                  <a:pos x="12" y="96"/>
                </a:cxn>
                <a:cxn ang="0">
                  <a:pos x="12" y="96"/>
                </a:cxn>
                <a:cxn ang="0">
                  <a:pos x="12" y="72"/>
                </a:cxn>
                <a:cxn ang="0">
                  <a:pos x="18" y="54"/>
                </a:cxn>
                <a:cxn ang="0">
                  <a:pos x="24" y="36"/>
                </a:cxn>
                <a:cxn ang="0">
                  <a:pos x="30" y="18"/>
                </a:cxn>
                <a:cxn ang="0">
                  <a:pos x="30" y="12"/>
                </a:cxn>
                <a:cxn ang="0">
                  <a:pos x="48" y="24"/>
                </a:cxn>
                <a:cxn ang="0">
                  <a:pos x="66" y="36"/>
                </a:cxn>
                <a:cxn ang="0">
                  <a:pos x="78" y="54"/>
                </a:cxn>
                <a:cxn ang="0">
                  <a:pos x="78" y="72"/>
                </a:cxn>
                <a:cxn ang="0">
                  <a:pos x="72" y="84"/>
                </a:cxn>
                <a:cxn ang="0">
                  <a:pos x="48" y="96"/>
                </a:cxn>
                <a:cxn ang="0">
                  <a:pos x="36" y="96"/>
                </a:cxn>
                <a:cxn ang="0">
                  <a:pos x="24" y="90"/>
                </a:cxn>
                <a:cxn ang="0">
                  <a:pos x="18" y="84"/>
                </a:cxn>
                <a:cxn ang="0">
                  <a:pos x="12" y="72"/>
                </a:cxn>
                <a:cxn ang="0">
                  <a:pos x="12" y="72"/>
                </a:cxn>
              </a:cxnLst>
              <a:rect l="0" t="0" r="r" b="b"/>
              <a:pathLst>
                <a:path w="90" h="108">
                  <a:moveTo>
                    <a:pt x="12" y="96"/>
                  </a:moveTo>
                  <a:lnTo>
                    <a:pt x="24" y="108"/>
                  </a:lnTo>
                  <a:lnTo>
                    <a:pt x="42" y="108"/>
                  </a:lnTo>
                  <a:lnTo>
                    <a:pt x="66" y="102"/>
                  </a:lnTo>
                  <a:lnTo>
                    <a:pt x="84" y="78"/>
                  </a:lnTo>
                  <a:lnTo>
                    <a:pt x="90" y="66"/>
                  </a:lnTo>
                  <a:lnTo>
                    <a:pt x="84" y="48"/>
                  </a:lnTo>
                  <a:lnTo>
                    <a:pt x="66" y="24"/>
                  </a:lnTo>
                  <a:lnTo>
                    <a:pt x="48" y="12"/>
                  </a:lnTo>
                  <a:lnTo>
                    <a:pt x="36" y="0"/>
                  </a:lnTo>
                  <a:lnTo>
                    <a:pt x="30" y="0"/>
                  </a:lnTo>
                  <a:lnTo>
                    <a:pt x="30" y="0"/>
                  </a:lnTo>
                  <a:lnTo>
                    <a:pt x="24" y="0"/>
                  </a:lnTo>
                  <a:lnTo>
                    <a:pt x="12" y="30"/>
                  </a:lnTo>
                  <a:lnTo>
                    <a:pt x="0" y="54"/>
                  </a:lnTo>
                  <a:lnTo>
                    <a:pt x="0" y="78"/>
                  </a:lnTo>
                  <a:lnTo>
                    <a:pt x="12" y="96"/>
                  </a:lnTo>
                  <a:lnTo>
                    <a:pt x="12" y="96"/>
                  </a:lnTo>
                  <a:close/>
                  <a:moveTo>
                    <a:pt x="12" y="72"/>
                  </a:moveTo>
                  <a:lnTo>
                    <a:pt x="18" y="54"/>
                  </a:lnTo>
                  <a:lnTo>
                    <a:pt x="24" y="36"/>
                  </a:lnTo>
                  <a:lnTo>
                    <a:pt x="30" y="18"/>
                  </a:lnTo>
                  <a:lnTo>
                    <a:pt x="30" y="12"/>
                  </a:lnTo>
                  <a:lnTo>
                    <a:pt x="48" y="24"/>
                  </a:lnTo>
                  <a:lnTo>
                    <a:pt x="66" y="36"/>
                  </a:lnTo>
                  <a:lnTo>
                    <a:pt x="78" y="54"/>
                  </a:lnTo>
                  <a:lnTo>
                    <a:pt x="78" y="72"/>
                  </a:lnTo>
                  <a:lnTo>
                    <a:pt x="72" y="84"/>
                  </a:lnTo>
                  <a:lnTo>
                    <a:pt x="48" y="96"/>
                  </a:lnTo>
                  <a:lnTo>
                    <a:pt x="36" y="96"/>
                  </a:lnTo>
                  <a:lnTo>
                    <a:pt x="24" y="90"/>
                  </a:lnTo>
                  <a:lnTo>
                    <a:pt x="18" y="84"/>
                  </a:lnTo>
                  <a:lnTo>
                    <a:pt x="12" y="72"/>
                  </a:lnTo>
                  <a:lnTo>
                    <a:pt x="12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0" name="Freeform 26"/>
            <p:cNvSpPr>
              <a:spLocks noEditPoints="1"/>
            </p:cNvSpPr>
            <p:nvPr userDrawn="1"/>
          </p:nvSpPr>
          <p:spPr bwMode="ltGray">
            <a:xfrm>
              <a:off x="2400" y="3872"/>
              <a:ext cx="72" cy="90"/>
            </a:xfrm>
            <a:custGeom>
              <a:avLst/>
              <a:gdLst/>
              <a:ahLst/>
              <a:cxnLst>
                <a:cxn ang="0">
                  <a:pos x="71" y="90"/>
                </a:cxn>
                <a:cxn ang="0">
                  <a:pos x="71" y="60"/>
                </a:cxn>
                <a:cxn ang="0">
                  <a:pos x="71" y="36"/>
                </a:cxn>
                <a:cxn ang="0">
                  <a:pos x="60" y="12"/>
                </a:cxn>
                <a:cxn ang="0">
                  <a:pos x="36" y="0"/>
                </a:cxn>
                <a:cxn ang="0">
                  <a:pos x="12" y="12"/>
                </a:cxn>
                <a:cxn ang="0">
                  <a:pos x="0" y="36"/>
                </a:cxn>
                <a:cxn ang="0">
                  <a:pos x="6" y="60"/>
                </a:cxn>
                <a:cxn ang="0">
                  <a:pos x="30" y="78"/>
                </a:cxn>
                <a:cxn ang="0">
                  <a:pos x="54" y="90"/>
                </a:cxn>
                <a:cxn ang="0">
                  <a:pos x="71" y="90"/>
                </a:cxn>
                <a:cxn ang="0">
                  <a:pos x="71" y="90"/>
                </a:cxn>
                <a:cxn ang="0">
                  <a:pos x="24" y="18"/>
                </a:cxn>
                <a:cxn ang="0">
                  <a:pos x="42" y="18"/>
                </a:cxn>
                <a:cxn ang="0">
                  <a:pos x="54" y="18"/>
                </a:cxn>
                <a:cxn ang="0">
                  <a:pos x="60" y="42"/>
                </a:cxn>
                <a:cxn ang="0">
                  <a:pos x="60" y="66"/>
                </a:cxn>
                <a:cxn ang="0">
                  <a:pos x="60" y="72"/>
                </a:cxn>
                <a:cxn ang="0">
                  <a:pos x="60" y="78"/>
                </a:cxn>
                <a:cxn ang="0">
                  <a:pos x="42" y="72"/>
                </a:cxn>
                <a:cxn ang="0">
                  <a:pos x="24" y="66"/>
                </a:cxn>
                <a:cxn ang="0">
                  <a:pos x="12" y="48"/>
                </a:cxn>
                <a:cxn ang="0">
                  <a:pos x="12" y="30"/>
                </a:cxn>
                <a:cxn ang="0">
                  <a:pos x="24" y="18"/>
                </a:cxn>
                <a:cxn ang="0">
                  <a:pos x="24" y="18"/>
                </a:cxn>
              </a:cxnLst>
              <a:rect l="0" t="0" r="r" b="b"/>
              <a:pathLst>
                <a:path w="71" h="90">
                  <a:moveTo>
                    <a:pt x="71" y="90"/>
                  </a:moveTo>
                  <a:lnTo>
                    <a:pt x="71" y="60"/>
                  </a:lnTo>
                  <a:lnTo>
                    <a:pt x="71" y="36"/>
                  </a:lnTo>
                  <a:lnTo>
                    <a:pt x="60" y="12"/>
                  </a:lnTo>
                  <a:lnTo>
                    <a:pt x="36" y="0"/>
                  </a:lnTo>
                  <a:lnTo>
                    <a:pt x="12" y="12"/>
                  </a:lnTo>
                  <a:lnTo>
                    <a:pt x="0" y="36"/>
                  </a:lnTo>
                  <a:lnTo>
                    <a:pt x="6" y="60"/>
                  </a:lnTo>
                  <a:lnTo>
                    <a:pt x="30" y="78"/>
                  </a:lnTo>
                  <a:lnTo>
                    <a:pt x="54" y="90"/>
                  </a:lnTo>
                  <a:lnTo>
                    <a:pt x="71" y="90"/>
                  </a:lnTo>
                  <a:lnTo>
                    <a:pt x="71" y="90"/>
                  </a:lnTo>
                  <a:close/>
                  <a:moveTo>
                    <a:pt x="24" y="18"/>
                  </a:moveTo>
                  <a:lnTo>
                    <a:pt x="42" y="18"/>
                  </a:lnTo>
                  <a:lnTo>
                    <a:pt x="54" y="18"/>
                  </a:lnTo>
                  <a:lnTo>
                    <a:pt x="60" y="42"/>
                  </a:lnTo>
                  <a:lnTo>
                    <a:pt x="60" y="66"/>
                  </a:lnTo>
                  <a:lnTo>
                    <a:pt x="60" y="72"/>
                  </a:lnTo>
                  <a:lnTo>
                    <a:pt x="60" y="78"/>
                  </a:lnTo>
                  <a:lnTo>
                    <a:pt x="42" y="72"/>
                  </a:lnTo>
                  <a:lnTo>
                    <a:pt x="24" y="66"/>
                  </a:lnTo>
                  <a:lnTo>
                    <a:pt x="12" y="48"/>
                  </a:lnTo>
                  <a:lnTo>
                    <a:pt x="12" y="30"/>
                  </a:lnTo>
                  <a:lnTo>
                    <a:pt x="24" y="18"/>
                  </a:lnTo>
                  <a:lnTo>
                    <a:pt x="24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1" name="Oval 27"/>
            <p:cNvSpPr>
              <a:spLocks noChangeArrowheads="1"/>
            </p:cNvSpPr>
            <p:nvPr userDrawn="1"/>
          </p:nvSpPr>
          <p:spPr bwMode="ltGray">
            <a:xfrm>
              <a:off x="2444" y="3838"/>
              <a:ext cx="1380" cy="389"/>
            </a:xfrm>
            <a:prstGeom prst="ellipse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2" name="Oval 28"/>
            <p:cNvSpPr>
              <a:spLocks noChangeArrowheads="1"/>
            </p:cNvSpPr>
            <p:nvPr userDrawn="1"/>
          </p:nvSpPr>
          <p:spPr bwMode="ltGray">
            <a:xfrm>
              <a:off x="2394" y="3834"/>
              <a:ext cx="1502" cy="288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3" name="Oval 29"/>
            <p:cNvSpPr>
              <a:spLocks noChangeArrowheads="1"/>
            </p:cNvSpPr>
            <p:nvPr userDrawn="1"/>
          </p:nvSpPr>
          <p:spPr bwMode="ltGray">
            <a:xfrm>
              <a:off x="2441" y="3860"/>
              <a:ext cx="1425" cy="22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4" name="Freeform 30"/>
            <p:cNvSpPr>
              <a:spLocks noEditPoints="1"/>
            </p:cNvSpPr>
            <p:nvPr userDrawn="1"/>
          </p:nvSpPr>
          <p:spPr bwMode="ltGray">
            <a:xfrm>
              <a:off x="3743" y="3788"/>
              <a:ext cx="90" cy="96"/>
            </a:xfrm>
            <a:custGeom>
              <a:avLst/>
              <a:gdLst/>
              <a:ahLst/>
              <a:cxnLst>
                <a:cxn ang="0">
                  <a:pos x="66" y="96"/>
                </a:cxn>
                <a:cxn ang="0">
                  <a:pos x="78" y="66"/>
                </a:cxn>
                <a:cxn ang="0">
                  <a:pos x="90" y="42"/>
                </a:cxn>
                <a:cxn ang="0">
                  <a:pos x="78" y="18"/>
                </a:cxn>
                <a:cxn ang="0">
                  <a:pos x="60" y="0"/>
                </a:cxn>
                <a:cxn ang="0">
                  <a:pos x="30" y="6"/>
                </a:cxn>
                <a:cxn ang="0">
                  <a:pos x="18" y="18"/>
                </a:cxn>
                <a:cxn ang="0">
                  <a:pos x="6" y="30"/>
                </a:cxn>
                <a:cxn ang="0">
                  <a:pos x="0" y="42"/>
                </a:cxn>
                <a:cxn ang="0">
                  <a:pos x="6" y="60"/>
                </a:cxn>
                <a:cxn ang="0">
                  <a:pos x="24" y="78"/>
                </a:cxn>
                <a:cxn ang="0">
                  <a:pos x="48" y="90"/>
                </a:cxn>
                <a:cxn ang="0">
                  <a:pos x="66" y="96"/>
                </a:cxn>
                <a:cxn ang="0">
                  <a:pos x="66" y="96"/>
                </a:cxn>
                <a:cxn ang="0">
                  <a:pos x="42" y="18"/>
                </a:cxn>
                <a:cxn ang="0">
                  <a:pos x="60" y="18"/>
                </a:cxn>
                <a:cxn ang="0">
                  <a:pos x="72" y="24"/>
                </a:cxn>
                <a:cxn ang="0">
                  <a:pos x="72" y="36"/>
                </a:cxn>
                <a:cxn ang="0">
                  <a:pos x="72" y="48"/>
                </a:cxn>
                <a:cxn ang="0">
                  <a:pos x="66" y="72"/>
                </a:cxn>
                <a:cxn ang="0">
                  <a:pos x="60" y="78"/>
                </a:cxn>
                <a:cxn ang="0">
                  <a:pos x="60" y="84"/>
                </a:cxn>
                <a:cxn ang="0">
                  <a:pos x="42" y="72"/>
                </a:cxn>
                <a:cxn ang="0">
                  <a:pos x="30" y="66"/>
                </a:cxn>
                <a:cxn ang="0">
                  <a:pos x="18" y="42"/>
                </a:cxn>
                <a:cxn ang="0">
                  <a:pos x="24" y="30"/>
                </a:cxn>
                <a:cxn ang="0">
                  <a:pos x="42" y="18"/>
                </a:cxn>
                <a:cxn ang="0">
                  <a:pos x="42" y="18"/>
                </a:cxn>
              </a:cxnLst>
              <a:rect l="0" t="0" r="r" b="b"/>
              <a:pathLst>
                <a:path w="90" h="96">
                  <a:moveTo>
                    <a:pt x="66" y="96"/>
                  </a:moveTo>
                  <a:lnTo>
                    <a:pt x="78" y="66"/>
                  </a:lnTo>
                  <a:lnTo>
                    <a:pt x="90" y="42"/>
                  </a:lnTo>
                  <a:lnTo>
                    <a:pt x="78" y="18"/>
                  </a:lnTo>
                  <a:lnTo>
                    <a:pt x="60" y="0"/>
                  </a:lnTo>
                  <a:lnTo>
                    <a:pt x="30" y="6"/>
                  </a:lnTo>
                  <a:lnTo>
                    <a:pt x="18" y="18"/>
                  </a:lnTo>
                  <a:lnTo>
                    <a:pt x="6" y="30"/>
                  </a:lnTo>
                  <a:lnTo>
                    <a:pt x="0" y="42"/>
                  </a:lnTo>
                  <a:lnTo>
                    <a:pt x="6" y="60"/>
                  </a:lnTo>
                  <a:lnTo>
                    <a:pt x="24" y="78"/>
                  </a:lnTo>
                  <a:lnTo>
                    <a:pt x="48" y="90"/>
                  </a:lnTo>
                  <a:lnTo>
                    <a:pt x="66" y="96"/>
                  </a:lnTo>
                  <a:lnTo>
                    <a:pt x="66" y="96"/>
                  </a:lnTo>
                  <a:close/>
                  <a:moveTo>
                    <a:pt x="42" y="18"/>
                  </a:moveTo>
                  <a:lnTo>
                    <a:pt x="60" y="18"/>
                  </a:lnTo>
                  <a:lnTo>
                    <a:pt x="72" y="24"/>
                  </a:lnTo>
                  <a:lnTo>
                    <a:pt x="72" y="36"/>
                  </a:lnTo>
                  <a:lnTo>
                    <a:pt x="72" y="48"/>
                  </a:lnTo>
                  <a:lnTo>
                    <a:pt x="66" y="72"/>
                  </a:lnTo>
                  <a:lnTo>
                    <a:pt x="60" y="78"/>
                  </a:lnTo>
                  <a:lnTo>
                    <a:pt x="60" y="84"/>
                  </a:lnTo>
                  <a:lnTo>
                    <a:pt x="42" y="72"/>
                  </a:lnTo>
                  <a:lnTo>
                    <a:pt x="30" y="66"/>
                  </a:lnTo>
                  <a:lnTo>
                    <a:pt x="18" y="42"/>
                  </a:lnTo>
                  <a:lnTo>
                    <a:pt x="24" y="30"/>
                  </a:lnTo>
                  <a:lnTo>
                    <a:pt x="42" y="18"/>
                  </a:lnTo>
                  <a:lnTo>
                    <a:pt x="42" y="1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5" name="Freeform 31"/>
            <p:cNvSpPr>
              <a:spLocks noEditPoints="1"/>
            </p:cNvSpPr>
            <p:nvPr userDrawn="1"/>
          </p:nvSpPr>
          <p:spPr bwMode="ltGray">
            <a:xfrm>
              <a:off x="5422" y="3603"/>
              <a:ext cx="72" cy="108"/>
            </a:xfrm>
            <a:custGeom>
              <a:avLst/>
              <a:gdLst/>
              <a:ahLst/>
              <a:cxnLst>
                <a:cxn ang="0">
                  <a:pos x="0" y="90"/>
                </a:cxn>
                <a:cxn ang="0">
                  <a:pos x="12" y="102"/>
                </a:cxn>
                <a:cxn ang="0">
                  <a:pos x="24" y="108"/>
                </a:cxn>
                <a:cxn ang="0">
                  <a:pos x="48" y="108"/>
                </a:cxn>
                <a:cxn ang="0">
                  <a:pos x="66" y="96"/>
                </a:cxn>
                <a:cxn ang="0">
                  <a:pos x="72" y="66"/>
                </a:cxn>
                <a:cxn ang="0">
                  <a:pos x="66" y="42"/>
                </a:cxn>
                <a:cxn ang="0">
                  <a:pos x="60" y="18"/>
                </a:cxn>
                <a:cxn ang="0">
                  <a:pos x="48" y="6"/>
                </a:cxn>
                <a:cxn ang="0">
                  <a:pos x="42" y="0"/>
                </a:cxn>
                <a:cxn ang="0">
                  <a:pos x="42" y="0"/>
                </a:cxn>
                <a:cxn ang="0">
                  <a:pos x="36" y="0"/>
                </a:cxn>
                <a:cxn ang="0">
                  <a:pos x="18" y="24"/>
                </a:cxn>
                <a:cxn ang="0">
                  <a:pos x="6" y="48"/>
                </a:cxn>
                <a:cxn ang="0">
                  <a:pos x="0" y="66"/>
                </a:cxn>
                <a:cxn ang="0">
                  <a:pos x="0" y="90"/>
                </a:cxn>
                <a:cxn ang="0">
                  <a:pos x="0" y="90"/>
                </a:cxn>
                <a:cxn ang="0">
                  <a:pos x="12" y="66"/>
                </a:cxn>
                <a:cxn ang="0">
                  <a:pos x="18" y="48"/>
                </a:cxn>
                <a:cxn ang="0">
                  <a:pos x="24" y="36"/>
                </a:cxn>
                <a:cxn ang="0">
                  <a:pos x="30" y="24"/>
                </a:cxn>
                <a:cxn ang="0">
                  <a:pos x="36" y="18"/>
                </a:cxn>
                <a:cxn ang="0">
                  <a:pos x="54" y="30"/>
                </a:cxn>
                <a:cxn ang="0">
                  <a:pos x="60" y="48"/>
                </a:cxn>
                <a:cxn ang="0">
                  <a:pos x="66" y="72"/>
                </a:cxn>
                <a:cxn ang="0">
                  <a:pos x="66" y="84"/>
                </a:cxn>
                <a:cxn ang="0">
                  <a:pos x="54" y="96"/>
                </a:cxn>
                <a:cxn ang="0">
                  <a:pos x="30" y="102"/>
                </a:cxn>
                <a:cxn ang="0">
                  <a:pos x="24" y="96"/>
                </a:cxn>
                <a:cxn ang="0">
                  <a:pos x="12" y="90"/>
                </a:cxn>
                <a:cxn ang="0">
                  <a:pos x="12" y="78"/>
                </a:cxn>
                <a:cxn ang="0">
                  <a:pos x="12" y="66"/>
                </a:cxn>
                <a:cxn ang="0">
                  <a:pos x="12" y="66"/>
                </a:cxn>
              </a:cxnLst>
              <a:rect l="0" t="0" r="r" b="b"/>
              <a:pathLst>
                <a:path w="72" h="108">
                  <a:moveTo>
                    <a:pt x="0" y="90"/>
                  </a:moveTo>
                  <a:lnTo>
                    <a:pt x="12" y="102"/>
                  </a:lnTo>
                  <a:lnTo>
                    <a:pt x="24" y="108"/>
                  </a:lnTo>
                  <a:lnTo>
                    <a:pt x="48" y="108"/>
                  </a:lnTo>
                  <a:lnTo>
                    <a:pt x="66" y="96"/>
                  </a:lnTo>
                  <a:lnTo>
                    <a:pt x="72" y="66"/>
                  </a:lnTo>
                  <a:lnTo>
                    <a:pt x="66" y="42"/>
                  </a:lnTo>
                  <a:lnTo>
                    <a:pt x="60" y="18"/>
                  </a:lnTo>
                  <a:lnTo>
                    <a:pt x="48" y="6"/>
                  </a:lnTo>
                  <a:lnTo>
                    <a:pt x="42" y="0"/>
                  </a:lnTo>
                  <a:lnTo>
                    <a:pt x="42" y="0"/>
                  </a:lnTo>
                  <a:lnTo>
                    <a:pt x="36" y="0"/>
                  </a:lnTo>
                  <a:lnTo>
                    <a:pt x="18" y="24"/>
                  </a:lnTo>
                  <a:lnTo>
                    <a:pt x="6" y="48"/>
                  </a:lnTo>
                  <a:lnTo>
                    <a:pt x="0" y="66"/>
                  </a:lnTo>
                  <a:lnTo>
                    <a:pt x="0" y="90"/>
                  </a:lnTo>
                  <a:lnTo>
                    <a:pt x="0" y="90"/>
                  </a:lnTo>
                  <a:close/>
                  <a:moveTo>
                    <a:pt x="12" y="66"/>
                  </a:moveTo>
                  <a:lnTo>
                    <a:pt x="18" y="48"/>
                  </a:lnTo>
                  <a:lnTo>
                    <a:pt x="24" y="36"/>
                  </a:lnTo>
                  <a:lnTo>
                    <a:pt x="30" y="24"/>
                  </a:lnTo>
                  <a:lnTo>
                    <a:pt x="36" y="18"/>
                  </a:lnTo>
                  <a:lnTo>
                    <a:pt x="54" y="30"/>
                  </a:lnTo>
                  <a:lnTo>
                    <a:pt x="60" y="48"/>
                  </a:lnTo>
                  <a:lnTo>
                    <a:pt x="66" y="72"/>
                  </a:lnTo>
                  <a:lnTo>
                    <a:pt x="66" y="84"/>
                  </a:lnTo>
                  <a:lnTo>
                    <a:pt x="54" y="96"/>
                  </a:lnTo>
                  <a:lnTo>
                    <a:pt x="30" y="102"/>
                  </a:lnTo>
                  <a:lnTo>
                    <a:pt x="24" y="96"/>
                  </a:lnTo>
                  <a:lnTo>
                    <a:pt x="12" y="90"/>
                  </a:lnTo>
                  <a:lnTo>
                    <a:pt x="12" y="78"/>
                  </a:lnTo>
                  <a:lnTo>
                    <a:pt x="12" y="66"/>
                  </a:lnTo>
                  <a:lnTo>
                    <a:pt x="12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56" name="Rectangle 32"/>
            <p:cNvSpPr>
              <a:spLocks noChangeArrowheads="1"/>
            </p:cNvSpPr>
            <p:nvPr userDrawn="1"/>
          </p:nvSpPr>
          <p:spPr bwMode="ltGray">
            <a:xfrm>
              <a:off x="4238" y="1773"/>
              <a:ext cx="173" cy="2539"/>
            </a:xfrm>
            <a:prstGeom prst="rect">
              <a:avLst/>
            </a:pr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7" name="Rectangle 33"/>
            <p:cNvSpPr>
              <a:spLocks noChangeArrowheads="1"/>
            </p:cNvSpPr>
            <p:nvPr userDrawn="1"/>
          </p:nvSpPr>
          <p:spPr bwMode="ltGray">
            <a:xfrm>
              <a:off x="4288" y="1545"/>
              <a:ext cx="76" cy="24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8" name="AutoShape 34"/>
            <p:cNvSpPr>
              <a:spLocks noChangeArrowheads="1"/>
            </p:cNvSpPr>
            <p:nvPr userDrawn="1"/>
          </p:nvSpPr>
          <p:spPr bwMode="ltGray">
            <a:xfrm>
              <a:off x="4220" y="1743"/>
              <a:ext cx="205" cy="5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tint val="81961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6659" name="Freeform 35"/>
            <p:cNvSpPr>
              <a:spLocks/>
            </p:cNvSpPr>
            <p:nvPr userDrawn="1"/>
          </p:nvSpPr>
          <p:spPr bwMode="ltGray">
            <a:xfrm>
              <a:off x="4306" y="1529"/>
              <a:ext cx="252" cy="1576"/>
            </a:xfrm>
            <a:custGeom>
              <a:avLst/>
              <a:gdLst/>
              <a:ahLst/>
              <a:cxnLst>
                <a:cxn ang="0">
                  <a:pos x="252" y="1576"/>
                </a:cxn>
                <a:cxn ang="0">
                  <a:pos x="12" y="84"/>
                </a:cxn>
                <a:cxn ang="0">
                  <a:pos x="12" y="60"/>
                </a:cxn>
                <a:cxn ang="0">
                  <a:pos x="0" y="12"/>
                </a:cxn>
                <a:cxn ang="0">
                  <a:pos x="72" y="0"/>
                </a:cxn>
                <a:cxn ang="0">
                  <a:pos x="72" y="0"/>
                </a:cxn>
                <a:cxn ang="0">
                  <a:pos x="78" y="48"/>
                </a:cxn>
                <a:cxn ang="0">
                  <a:pos x="88" y="66"/>
                </a:cxn>
              </a:cxnLst>
              <a:rect l="0" t="0" r="r" b="b"/>
              <a:pathLst>
                <a:path w="252" h="1576">
                  <a:moveTo>
                    <a:pt x="252" y="1576"/>
                  </a:moveTo>
                  <a:lnTo>
                    <a:pt x="12" y="84"/>
                  </a:lnTo>
                  <a:lnTo>
                    <a:pt x="12" y="60"/>
                  </a:lnTo>
                  <a:lnTo>
                    <a:pt x="0" y="12"/>
                  </a:lnTo>
                  <a:lnTo>
                    <a:pt x="72" y="0"/>
                  </a:lnTo>
                  <a:lnTo>
                    <a:pt x="72" y="0"/>
                  </a:lnTo>
                  <a:lnTo>
                    <a:pt x="78" y="48"/>
                  </a:lnTo>
                  <a:lnTo>
                    <a:pt x="88" y="6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6660" name="Freeform 36"/>
            <p:cNvSpPr>
              <a:spLocks/>
            </p:cNvSpPr>
            <p:nvPr userDrawn="1"/>
          </p:nvSpPr>
          <p:spPr bwMode="ltGray">
            <a:xfrm>
              <a:off x="4169" y="1421"/>
              <a:ext cx="317" cy="138"/>
            </a:xfrm>
            <a:custGeom>
              <a:avLst/>
              <a:gdLst/>
              <a:ahLst/>
              <a:cxnLst>
                <a:cxn ang="0">
                  <a:pos x="161" y="0"/>
                </a:cxn>
                <a:cxn ang="0">
                  <a:pos x="227" y="6"/>
                </a:cxn>
                <a:cxn ang="0">
                  <a:pos x="275" y="36"/>
                </a:cxn>
                <a:cxn ang="0">
                  <a:pos x="304" y="78"/>
                </a:cxn>
                <a:cxn ang="0">
                  <a:pos x="316" y="138"/>
                </a:cxn>
                <a:cxn ang="0">
                  <a:pos x="0" y="138"/>
                </a:cxn>
                <a:cxn ang="0">
                  <a:pos x="11" y="78"/>
                </a:cxn>
                <a:cxn ang="0">
                  <a:pos x="47" y="36"/>
                </a:cxn>
                <a:cxn ang="0">
                  <a:pos x="95" y="6"/>
                </a:cxn>
                <a:cxn ang="0">
                  <a:pos x="161" y="0"/>
                </a:cxn>
                <a:cxn ang="0">
                  <a:pos x="161" y="0"/>
                </a:cxn>
              </a:cxnLst>
              <a:rect l="0" t="0" r="r" b="b"/>
              <a:pathLst>
                <a:path w="316" h="138">
                  <a:moveTo>
                    <a:pt x="161" y="0"/>
                  </a:moveTo>
                  <a:lnTo>
                    <a:pt x="227" y="6"/>
                  </a:lnTo>
                  <a:lnTo>
                    <a:pt x="275" y="36"/>
                  </a:lnTo>
                  <a:lnTo>
                    <a:pt x="304" y="78"/>
                  </a:lnTo>
                  <a:lnTo>
                    <a:pt x="316" y="138"/>
                  </a:lnTo>
                  <a:lnTo>
                    <a:pt x="0" y="138"/>
                  </a:lnTo>
                  <a:lnTo>
                    <a:pt x="11" y="78"/>
                  </a:lnTo>
                  <a:lnTo>
                    <a:pt x="47" y="36"/>
                  </a:lnTo>
                  <a:lnTo>
                    <a:pt x="95" y="6"/>
                  </a:lnTo>
                  <a:lnTo>
                    <a:pt x="161" y="0"/>
                  </a:lnTo>
                  <a:lnTo>
                    <a:pt x="16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81961"/>
                    <a:invGamma/>
                  </a:schemeClr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6661" name="Rectangle 3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666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6663" name="Rectangle 3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26664" name="Rectangle 4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78563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endParaRPr lang="ru-RU"/>
          </a:p>
        </p:txBody>
      </p:sp>
      <p:sp>
        <p:nvSpPr>
          <p:cNvPr id="26665" name="Rectangle 4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78563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0A8FF7A-8CE5-474E-9393-4C989C51F575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  <p:sldLayoutId id="2147483659" r:id="rId6"/>
    <p:sldLayoutId id="2147483660" r:id="rId7"/>
    <p:sldLayoutId id="2147483661" r:id="rId8"/>
    <p:sldLayoutId id="2147483662" r:id="rId9"/>
    <p:sldLayoutId id="2147483663" r:id="rId10"/>
    <p:sldLayoutId id="214748366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Rectangle 8"/>
          <p:cNvSpPr>
            <a:spLocks noGrp="1" noChangeArrowheads="1"/>
          </p:cNvSpPr>
          <p:nvPr>
            <p:ph type="ctrTitle" idx="4294967295"/>
          </p:nvPr>
        </p:nvSpPr>
        <p:spPr>
          <a:xfrm>
            <a:off x="755650" y="1425575"/>
            <a:ext cx="7772400" cy="482600"/>
          </a:xfrm>
          <a:noFill/>
          <a:ln/>
        </p:spPr>
        <p:txBody>
          <a:bodyPr anchor="t">
            <a:normAutofit fontScale="90000"/>
          </a:bodyPr>
          <a:lstStyle/>
          <a:p>
            <a:pPr marR="9144" algn="l" fontAlgn="auto">
              <a:spcAft>
                <a:spcPts val="0"/>
              </a:spcAft>
              <a:defRPr/>
            </a:pPr>
            <a: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  <a:t>Конституционное </a:t>
            </a:r>
            <a:b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  <a:t>право </a:t>
            </a:r>
            <a:b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4000" b="1" kern="1200" cap="all" dirty="0">
                <a:solidFill>
                  <a:srgbClr val="FF0000"/>
                </a:solidFill>
                <a:effectLst>
                  <a:reflection blurRad="12700" stA="34000" endA="740" endPos="53000" dir="5400000" sy="-100000" algn="bl" rotWithShape="0"/>
                </a:effectLst>
                <a:latin typeface="Times New Roman" pitchFamily="18" charset="0"/>
                <a:ea typeface="+mj-ea"/>
                <a:cs typeface="+mj-cs"/>
              </a:rPr>
              <a:t>России</a:t>
            </a:r>
          </a:p>
        </p:txBody>
      </p:sp>
      <p:sp>
        <p:nvSpPr>
          <p:cNvPr id="2057" name="Rectangle 9"/>
          <p:cNvSpPr>
            <a:spLocks noGrp="1" noChangeArrowheads="1"/>
          </p:cNvSpPr>
          <p:nvPr>
            <p:ph type="subTitle" idx="4294967295"/>
          </p:nvPr>
        </p:nvSpPr>
        <p:spPr>
          <a:xfrm>
            <a:off x="323850" y="2571750"/>
            <a:ext cx="8820150" cy="2286000"/>
          </a:xfrm>
        </p:spPr>
        <p:txBody>
          <a:bodyPr lIns="100584" anchor="b">
            <a:normAutofit/>
          </a:bodyPr>
          <a:lstStyle/>
          <a:p>
            <a:pPr marL="0" indent="0" algn="ctr">
              <a:lnSpc>
                <a:spcPct val="6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3700" b="1">
                <a:solidFill>
                  <a:srgbClr val="8BE6FF"/>
                </a:solidFill>
              </a:rPr>
              <a:t>Конституция Российской Федерации – </a:t>
            </a:r>
          </a:p>
          <a:p>
            <a:pPr marL="0" indent="0" algn="ctr">
              <a:lnSpc>
                <a:spcPct val="60000"/>
              </a:lnSpc>
              <a:spcBef>
                <a:spcPct val="0"/>
              </a:spcBef>
              <a:buFont typeface="Wingdings" pitchFamily="2" charset="2"/>
              <a:buNone/>
            </a:pPr>
            <a:r>
              <a:rPr lang="ru-RU" sz="3700" b="1">
                <a:solidFill>
                  <a:srgbClr val="8BE6FF"/>
                </a:solidFill>
              </a:rPr>
              <a:t>основной закон государства </a:t>
            </a:r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2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7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перфолента 3"/>
          <p:cNvSpPr/>
          <p:nvPr/>
        </p:nvSpPr>
        <p:spPr>
          <a:xfrm>
            <a:off x="0" y="2143116"/>
            <a:ext cx="9144000" cy="2428892"/>
          </a:xfrm>
          <a:prstGeom prst="flowChartPunchedTape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357158" y="0"/>
            <a:ext cx="8258204" cy="914400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Основные принципы Конституции России</a:t>
            </a:r>
            <a:endParaRPr lang="ru-RU" sz="4000" b="1" kern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7188" y="1785938"/>
            <a:ext cx="8501062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93663" indent="936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93663" indent="93663" algn="just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  <a:p>
            <a:pPr marL="93663" indent="93663"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Основополагающие идеи, положения, правила, определяют наиболее существенные черты, качественные свойства КОНСТИТУЦИИ как ОСНОВНОГО ЗАКОНА государства. Конституционные принципы являются основополагающими для всех отраслей права.</a:t>
            </a:r>
            <a:endParaRPr lang="ru-RU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49"/>
          <p:cNvSpPr>
            <a:spLocks noChangeArrowheads="1"/>
          </p:cNvSpPr>
          <p:nvPr/>
        </p:nvSpPr>
        <p:spPr bwMode="auto">
          <a:xfrm>
            <a:off x="1071538" y="1500174"/>
            <a:ext cx="3008338" cy="86677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Демократизм, полновластие народа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" name="Rectangle 46"/>
          <p:cNvSpPr>
            <a:spLocks noChangeArrowheads="1"/>
          </p:cNvSpPr>
          <p:nvPr/>
        </p:nvSpPr>
        <p:spPr bwMode="auto">
          <a:xfrm>
            <a:off x="928662" y="3000372"/>
            <a:ext cx="3252788" cy="142876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Равноправие и полноправие граждан, </a:t>
            </a:r>
            <a:endParaRPr lang="ru-RU" sz="22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гарантированность прав и свобод</a:t>
            </a:r>
            <a:endParaRPr lang="ru-RU" sz="2200" b="1" dirty="0">
              <a:latin typeface="Times New Roman" pitchFamily="18" charset="0"/>
            </a:endParaRPr>
          </a:p>
        </p:txBody>
      </p:sp>
      <p:sp>
        <p:nvSpPr>
          <p:cNvPr id="5" name="Rectangle 43"/>
          <p:cNvSpPr>
            <a:spLocks noChangeArrowheads="1"/>
          </p:cNvSpPr>
          <p:nvPr/>
        </p:nvSpPr>
        <p:spPr bwMode="auto">
          <a:xfrm>
            <a:off x="5214942" y="1357298"/>
            <a:ext cx="3109912" cy="107157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Государственное  единство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6" name="Rectangle 48"/>
          <p:cNvSpPr>
            <a:spLocks noChangeArrowheads="1"/>
          </p:cNvSpPr>
          <p:nvPr/>
        </p:nvSpPr>
        <p:spPr bwMode="auto">
          <a:xfrm>
            <a:off x="1000100" y="5786454"/>
            <a:ext cx="3109912" cy="7143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Законность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7" name="Rectangle 45"/>
          <p:cNvSpPr>
            <a:spLocks noChangeArrowheads="1"/>
          </p:cNvSpPr>
          <p:nvPr/>
        </p:nvSpPr>
        <p:spPr bwMode="auto">
          <a:xfrm>
            <a:off x="1000100" y="4857760"/>
            <a:ext cx="3109912" cy="64452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Гуманизм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b="1" dirty="0">
              <a:latin typeface="Times New Roman" pitchFamily="18" charset="0"/>
            </a:endParaRPr>
          </a:p>
        </p:txBody>
      </p:sp>
      <p:sp>
        <p:nvSpPr>
          <p:cNvPr id="8" name="Rectangle 42"/>
          <p:cNvSpPr>
            <a:spLocks noChangeArrowheads="1"/>
          </p:cNvSpPr>
          <p:nvPr/>
        </p:nvSpPr>
        <p:spPr bwMode="auto">
          <a:xfrm>
            <a:off x="5357818" y="2928934"/>
            <a:ext cx="3113083" cy="113825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Равноправие и самоопределение народов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5214942" y="4572008"/>
            <a:ext cx="3286148" cy="1142984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Идеологическое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многообразие, </a:t>
            </a:r>
            <a:endParaRPr lang="ru-RU" sz="2000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многопартийность</a:t>
            </a:r>
            <a:endParaRPr lang="ru-RU" sz="2000" dirty="0">
              <a:latin typeface="Times New Roman" pitchFamily="18" charset="0"/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929058" y="0"/>
            <a:ext cx="1500198" cy="1357298"/>
          </a:xfrm>
          <a:prstGeom prst="down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49" name="Rectangle 21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52438"/>
            <a:ext cx="9501221" cy="619108"/>
          </a:xfrm>
          <a:noFill/>
          <a:ln/>
          <a:effectLst>
            <a:glow rad="101600">
              <a:schemeClr val="accent2">
                <a:lumMod val="60000"/>
                <a:lumOff val="40000"/>
                <a:alpha val="60000"/>
              </a:schemeClr>
            </a:glow>
          </a:effectLst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Юридические свойства Конституции</a:t>
            </a:r>
          </a:p>
        </p:txBody>
      </p:sp>
      <p:sp>
        <p:nvSpPr>
          <p:cNvPr id="48163" name="Rectangle 35"/>
          <p:cNvSpPr>
            <a:spLocks noChangeArrowheads="1"/>
          </p:cNvSpPr>
          <p:nvPr/>
        </p:nvSpPr>
        <p:spPr bwMode="auto">
          <a:xfrm>
            <a:off x="2071670" y="1357298"/>
            <a:ext cx="4806968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имеет высшую юридическую силу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8159" name="Rectangle 31"/>
          <p:cNvSpPr>
            <a:spLocks noChangeArrowheads="1"/>
          </p:cNvSpPr>
          <p:nvPr/>
        </p:nvSpPr>
        <p:spPr bwMode="auto">
          <a:xfrm>
            <a:off x="1142976" y="2857496"/>
            <a:ext cx="642942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обладает верховенством в системе законодательных </a:t>
            </a:r>
            <a:endParaRPr lang="ru-RU" sz="24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актов государства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48161" name="Rectangle 33"/>
          <p:cNvSpPr>
            <a:spLocks noChangeArrowheads="1"/>
          </p:cNvSpPr>
          <p:nvPr/>
        </p:nvSpPr>
        <p:spPr bwMode="auto">
          <a:xfrm>
            <a:off x="642910" y="4286256"/>
            <a:ext cx="7215238" cy="14287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является ядром правовой системы, в ней содержатся основные начала всех иных законодательных актов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14342" name="Rectangle 36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orbel" pitchFamily="34" charset="0"/>
            </a:endParaRPr>
          </a:p>
        </p:txBody>
      </p:sp>
      <p:sp>
        <p:nvSpPr>
          <p:cNvPr id="14343" name="Rectangle 38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4" name="Rectangle 41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5" name="Rectangle 43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6" name="Rectangle 45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7" name="Rectangle 47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  <p:sp>
        <p:nvSpPr>
          <p:cNvPr id="14348" name="Rectangle 49"/>
          <p:cNvSpPr>
            <a:spLocks noChangeArrowheads="1"/>
          </p:cNvSpPr>
          <p:nvPr/>
        </p:nvSpPr>
        <p:spPr bwMode="auto">
          <a:xfrm>
            <a:off x="0" y="2803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>
              <a:tabLst>
                <a:tab pos="2790825" algn="l"/>
              </a:tabLst>
            </a:pPr>
            <a:endParaRPr lang="ru-RU"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900"/>
                            </p:stCondLst>
                            <p:childTnLst>
                              <p:par>
                                <p:cTn id="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8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 tmFilter="0,0; .5, 1; 1, 1"/>
                                        <p:tgtEl>
                                          <p:spTgt spid="48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8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tmFilter="0,0; .5, 1; 1, 1"/>
                                        <p:tgtEl>
                                          <p:spTgt spid="48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8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tmFilter="0,0; .5, 1; 1, 1"/>
                                        <p:tgtEl>
                                          <p:spTgt spid="48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500034" y="5500703"/>
            <a:ext cx="8643966" cy="10715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Правовая охрана конституции обеспечивается с помощью</a:t>
            </a:r>
            <a:endParaRPr lang="ru-RU" sz="24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конституционного контроля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5" name="Rectangle 27"/>
          <p:cNvSpPr>
            <a:spLocks noChangeArrowheads="1"/>
          </p:cNvSpPr>
          <p:nvPr/>
        </p:nvSpPr>
        <p:spPr bwMode="auto">
          <a:xfrm>
            <a:off x="571472" y="3857628"/>
            <a:ext cx="8143932" cy="12065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Конституция имеет прямое действие на всей территории </a:t>
            </a:r>
            <a:endParaRPr lang="ru-RU" sz="24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государства</a:t>
            </a:r>
            <a:endParaRPr lang="ru-RU" sz="2400" b="1" dirty="0">
              <a:latin typeface="Times New Roman" pitchFamily="18" charset="0"/>
            </a:endParaRPr>
          </a:p>
        </p:txBody>
      </p:sp>
      <p:sp>
        <p:nvSpPr>
          <p:cNvPr id="6" name="Rectangle 29"/>
          <p:cNvSpPr>
            <a:spLocks noChangeArrowheads="1"/>
          </p:cNvSpPr>
          <p:nvPr/>
        </p:nvSpPr>
        <p:spPr bwMode="auto">
          <a:xfrm>
            <a:off x="785786" y="1857364"/>
            <a:ext cx="7929618" cy="157163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На нормах и принципах конституции базируется все текущее </a:t>
            </a:r>
            <a:endParaRPr lang="ru-RU" sz="28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законодательство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3500430" y="0"/>
            <a:ext cx="1928826" cy="1500174"/>
          </a:xfrm>
          <a:prstGeom prst="downArrow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1"/>
          <p:cNvSpPr>
            <a:spLocks noChangeArrowheads="1"/>
          </p:cNvSpPr>
          <p:nvPr/>
        </p:nvSpPr>
        <p:spPr bwMode="auto">
          <a:xfrm>
            <a:off x="4575175" y="692150"/>
            <a:ext cx="26988" cy="30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pPr algn="ctr"/>
            <a:endParaRPr kumimoji="1" lang="ru-RU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53260" name="Rectangle 12"/>
          <p:cNvSpPr>
            <a:spLocks noChangeArrowheads="1"/>
          </p:cNvSpPr>
          <p:nvPr/>
        </p:nvSpPr>
        <p:spPr bwMode="auto">
          <a:xfrm>
            <a:off x="3937000" y="1612900"/>
            <a:ext cx="1270000" cy="153511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b="1">
                <a:latin typeface="Times New Roman" pitchFamily="18" charset="0"/>
              </a:rPr>
              <a:t>Предложения о поправках и пересмотре конституции</a:t>
            </a:r>
            <a:r>
              <a:rPr kumimoji="1" lang="ru-RU" sz="1200" b="1">
                <a:latin typeface="Times New Roman" pitchFamily="18" charset="0"/>
              </a:rPr>
              <a:t> </a:t>
            </a:r>
            <a:r>
              <a:rPr kumimoji="1" lang="ru-RU" sz="1400" b="1">
                <a:latin typeface="Times New Roman" pitchFamily="18" charset="0"/>
              </a:rPr>
              <a:t>могут вносить (ст. 134)</a:t>
            </a:r>
            <a:r>
              <a:rPr kumimoji="1" lang="ru-RU" sz="1200" b="1">
                <a:latin typeface="Times New Roman" pitchFamily="18" charset="0"/>
              </a:rPr>
              <a:t>:</a:t>
            </a:r>
            <a:endParaRPr kumimoji="1" lang="ru-RU" b="1">
              <a:latin typeface="Times New Roman" pitchFamily="18" charset="0"/>
            </a:endParaRPr>
          </a:p>
        </p:txBody>
      </p:sp>
      <p:sp>
        <p:nvSpPr>
          <p:cNvPr id="53261" name="Rectangle 13"/>
          <p:cNvSpPr>
            <a:spLocks noChangeArrowheads="1"/>
          </p:cNvSpPr>
          <p:nvPr/>
        </p:nvSpPr>
        <p:spPr bwMode="auto">
          <a:xfrm>
            <a:off x="323850" y="1612900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Президент Российской Федерации</a:t>
            </a:r>
          </a:p>
        </p:txBody>
      </p:sp>
      <p:sp>
        <p:nvSpPr>
          <p:cNvPr id="53262" name="Rectangle 14"/>
          <p:cNvSpPr>
            <a:spLocks noChangeArrowheads="1"/>
          </p:cNvSpPr>
          <p:nvPr/>
        </p:nvSpPr>
        <p:spPr bwMode="auto">
          <a:xfrm>
            <a:off x="323850" y="2227263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Совет Федерации</a:t>
            </a:r>
          </a:p>
        </p:txBody>
      </p:sp>
      <p:sp>
        <p:nvSpPr>
          <p:cNvPr id="53263" name="Rectangle 15"/>
          <p:cNvSpPr>
            <a:spLocks noChangeArrowheads="1"/>
          </p:cNvSpPr>
          <p:nvPr/>
        </p:nvSpPr>
        <p:spPr bwMode="auto">
          <a:xfrm>
            <a:off x="357188" y="2857500"/>
            <a:ext cx="3222625" cy="411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Государственная Дума</a:t>
            </a:r>
          </a:p>
        </p:txBody>
      </p:sp>
      <p:sp>
        <p:nvSpPr>
          <p:cNvPr id="53264" name="Rectangle 16"/>
          <p:cNvSpPr>
            <a:spLocks noChangeArrowheads="1"/>
          </p:cNvSpPr>
          <p:nvPr/>
        </p:nvSpPr>
        <p:spPr bwMode="auto">
          <a:xfrm>
            <a:off x="5597525" y="1612900"/>
            <a:ext cx="3222625" cy="4095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Правительство Российской Федерации</a:t>
            </a:r>
          </a:p>
        </p:txBody>
      </p:sp>
      <p:sp>
        <p:nvSpPr>
          <p:cNvPr id="53265" name="Rectangle 17"/>
          <p:cNvSpPr>
            <a:spLocks noChangeArrowheads="1"/>
          </p:cNvSpPr>
          <p:nvPr/>
        </p:nvSpPr>
        <p:spPr bwMode="auto">
          <a:xfrm>
            <a:off x="5597525" y="2124075"/>
            <a:ext cx="3222625" cy="5127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Законодательные (представительные) органы субъектов Российской Федерации</a:t>
            </a:r>
          </a:p>
        </p:txBody>
      </p:sp>
      <p:sp>
        <p:nvSpPr>
          <p:cNvPr id="53266" name="Rectangle 18"/>
          <p:cNvSpPr>
            <a:spLocks noChangeArrowheads="1"/>
          </p:cNvSpPr>
          <p:nvPr/>
        </p:nvSpPr>
        <p:spPr bwMode="auto">
          <a:xfrm>
            <a:off x="5643563" y="2928938"/>
            <a:ext cx="3222625" cy="7270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Группа численностью не менее одной пятой депутатов Государственной Думы  или</a:t>
            </a:r>
          </a:p>
        </p:txBody>
      </p:sp>
      <p:sp>
        <p:nvSpPr>
          <p:cNvPr id="53267" name="Rectangle 19"/>
          <p:cNvSpPr>
            <a:spLocks noChangeArrowheads="1"/>
          </p:cNvSpPr>
          <p:nvPr/>
        </p:nvSpPr>
        <p:spPr bwMode="auto">
          <a:xfrm>
            <a:off x="2786050" y="3571876"/>
            <a:ext cx="3224213" cy="511175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Не менее одной пятой депутатов Совета Федерации</a:t>
            </a:r>
          </a:p>
        </p:txBody>
      </p:sp>
      <p:sp>
        <p:nvSpPr>
          <p:cNvPr id="53268" name="Line 20"/>
          <p:cNvSpPr>
            <a:spLocks noChangeShapeType="1"/>
          </p:cNvSpPr>
          <p:nvPr/>
        </p:nvSpPr>
        <p:spPr bwMode="auto">
          <a:xfrm>
            <a:off x="3546475" y="1817688"/>
            <a:ext cx="39211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69" name="Line 21"/>
          <p:cNvSpPr>
            <a:spLocks noChangeShapeType="1"/>
          </p:cNvSpPr>
          <p:nvPr/>
        </p:nvSpPr>
        <p:spPr bwMode="auto">
          <a:xfrm>
            <a:off x="3546475" y="2432050"/>
            <a:ext cx="39211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0" name="Line 22"/>
          <p:cNvSpPr>
            <a:spLocks noChangeShapeType="1"/>
          </p:cNvSpPr>
          <p:nvPr/>
        </p:nvSpPr>
        <p:spPr bwMode="auto">
          <a:xfrm>
            <a:off x="3546475" y="3044825"/>
            <a:ext cx="392113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1" name="Line 23"/>
          <p:cNvSpPr>
            <a:spLocks noChangeShapeType="1"/>
          </p:cNvSpPr>
          <p:nvPr/>
        </p:nvSpPr>
        <p:spPr bwMode="auto">
          <a:xfrm flipH="1">
            <a:off x="5205413" y="1817688"/>
            <a:ext cx="392112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2" name="Line 24"/>
          <p:cNvSpPr>
            <a:spLocks noChangeShapeType="1"/>
          </p:cNvSpPr>
          <p:nvPr/>
        </p:nvSpPr>
        <p:spPr bwMode="auto">
          <a:xfrm flipH="1">
            <a:off x="5205413" y="2432050"/>
            <a:ext cx="392112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3" name="Line 25"/>
          <p:cNvSpPr>
            <a:spLocks noChangeShapeType="1"/>
          </p:cNvSpPr>
          <p:nvPr/>
        </p:nvSpPr>
        <p:spPr bwMode="auto">
          <a:xfrm flipH="1">
            <a:off x="5205413" y="3044825"/>
            <a:ext cx="392112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4" name="Line 26"/>
          <p:cNvSpPr>
            <a:spLocks noChangeShapeType="1"/>
          </p:cNvSpPr>
          <p:nvPr/>
        </p:nvSpPr>
        <p:spPr bwMode="auto">
          <a:xfrm flipV="1">
            <a:off x="4522788" y="3148013"/>
            <a:ext cx="0" cy="3079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triangl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3275" name="Rectangle 27"/>
          <p:cNvSpPr>
            <a:spLocks noChangeArrowheads="1"/>
          </p:cNvSpPr>
          <p:nvPr/>
        </p:nvSpPr>
        <p:spPr bwMode="auto">
          <a:xfrm>
            <a:off x="0" y="4273550"/>
            <a:ext cx="9144000" cy="72708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500" b="1" u="sng" dirty="0">
                <a:latin typeface="Times New Roman" pitchFamily="18" charset="0"/>
              </a:rPr>
              <a:t>Не могут быть пересмотрены</a:t>
            </a:r>
            <a:r>
              <a:rPr kumimoji="1" lang="ru-RU" sz="1500" b="1" dirty="0">
                <a:latin typeface="Times New Roman" pitchFamily="18" charset="0"/>
              </a:rPr>
              <a:t> Федеральным Собранием положения глав:  1 – Основы конституционного строя;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500" b="1" dirty="0">
                <a:latin typeface="Times New Roman" pitchFamily="18" charset="0"/>
              </a:rPr>
              <a:t>2 – Права и свободы человека и гражданина;   9 – Конституционные поправки и пересмотр Конституции.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500" b="1" dirty="0">
                <a:latin typeface="Times New Roman" pitchFamily="18" charset="0"/>
              </a:rPr>
              <a:t>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500" b="1" dirty="0">
              <a:latin typeface="Times New Roman" pitchFamily="18" charset="0"/>
            </a:endParaRPr>
          </a:p>
        </p:txBody>
      </p:sp>
      <p:sp>
        <p:nvSpPr>
          <p:cNvPr id="53276" name="Rectangle 28"/>
          <p:cNvSpPr>
            <a:spLocks noChangeArrowheads="1"/>
          </p:cNvSpPr>
          <p:nvPr/>
        </p:nvSpPr>
        <p:spPr bwMode="auto">
          <a:xfrm>
            <a:off x="0" y="5000636"/>
            <a:ext cx="9144000" cy="857256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b="1" dirty="0">
                <a:latin typeface="Times New Roman" pitchFamily="18" charset="0"/>
              </a:rPr>
              <a:t>Под  ПОПРАВКОЙ  к Конституции понимается любое изменение текста глав 3 – 8  Конституции  РФ: исключение, дополнение, новая редакция какого-либо из положений указанных глав. </a:t>
            </a:r>
          </a:p>
        </p:txBody>
      </p:sp>
      <p:sp>
        <p:nvSpPr>
          <p:cNvPr id="53277" name="Rectangle 29"/>
          <p:cNvSpPr>
            <a:spLocks noChangeArrowheads="1"/>
          </p:cNvSpPr>
          <p:nvPr/>
        </p:nvSpPr>
        <p:spPr bwMode="auto">
          <a:xfrm>
            <a:off x="0" y="5857892"/>
            <a:ext cx="9144000" cy="100010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Поправки к главам 3 – 8 Конституции РФ принимаются в форме федерального конституционного закона Российской Федерации.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b="1" dirty="0"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b="1" dirty="0">
              <a:latin typeface="Times New Roman" pitchFamily="18" charset="0"/>
            </a:endParaRPr>
          </a:p>
        </p:txBody>
      </p:sp>
      <p:sp>
        <p:nvSpPr>
          <p:cNvPr id="53278" name="Rectangle 30"/>
          <p:cNvSpPr>
            <a:spLocks noGrp="1" noChangeArrowheads="1"/>
          </p:cNvSpPr>
          <p:nvPr>
            <p:ph type="title" idx="4294967295"/>
          </p:nvPr>
        </p:nvSpPr>
        <p:spPr>
          <a:xfrm>
            <a:off x="358775" y="536575"/>
            <a:ext cx="8785225" cy="384175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Конституционные поправки и пересмотр Конституции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300"/>
                            </p:stCondLst>
                            <p:childTnLst>
                              <p:par>
                                <p:cTn id="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63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3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68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32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3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3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2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53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53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2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3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000"/>
                                        <p:tgtEl>
                                          <p:spTgt spid="53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532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53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9" dur="1" fill="hold"/>
                                        <p:tgtEl>
                                          <p:spTgt spid="5326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53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1000"/>
                                        <p:tgtEl>
                                          <p:spTgt spid="53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3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3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 tmFilter="0,0; .5, 1; 1, 1"/>
                                        <p:tgtEl>
                                          <p:spTgt spid="53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53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5327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5327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32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1000" tmFilter="0, 0; .2, .5; .8, .5; 1, 0"/>
                                        <p:tgtEl>
                                          <p:spTgt spid="532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500" autoRev="1" fill="hold"/>
                                        <p:tgtEl>
                                          <p:spTgt spid="532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32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1000" tmFilter="0, 0; .2, .5; .8, .5; 1, 0"/>
                                        <p:tgtEl>
                                          <p:spTgt spid="5327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500" autoRev="1" fill="hold"/>
                                        <p:tgtEl>
                                          <p:spTgt spid="5327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61" grpId="0" animBg="1"/>
      <p:bldP spid="53262" grpId="0" animBg="1"/>
      <p:bldP spid="53263" grpId="0" animBg="1"/>
      <p:bldP spid="53264" grpId="0" animBg="1"/>
      <p:bldP spid="53265" grpId="0" animBg="1"/>
      <p:bldP spid="53266" grpId="0" animBg="1"/>
      <p:bldP spid="53268" grpId="0" animBg="1"/>
      <p:bldP spid="53269" grpId="0" animBg="1"/>
      <p:bldP spid="53270" grpId="0" animBg="1"/>
      <p:bldP spid="53271" grpId="0" animBg="1"/>
      <p:bldP spid="53272" grpId="0" animBg="1"/>
      <p:bldP spid="53273" grpId="0" animBg="1"/>
      <p:bldP spid="5327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ChangeArrowheads="1"/>
          </p:cNvSpPr>
          <p:nvPr/>
        </p:nvSpPr>
        <p:spPr bwMode="auto">
          <a:xfrm>
            <a:off x="1419225" y="3167063"/>
            <a:ext cx="9223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400">
                <a:latin typeface="Corbel" pitchFamily="34" charset="0"/>
                <a:cs typeface="Times New Roman" pitchFamily="18" charset="0"/>
              </a:rPr>
              <a:t>               </a:t>
            </a:r>
            <a:endParaRPr lang="ru-RU">
              <a:latin typeface="Corbel" pitchFamily="34" charset="0"/>
            </a:endParaRPr>
          </a:p>
        </p:txBody>
      </p:sp>
      <p:sp>
        <p:nvSpPr>
          <p:cNvPr id="52236" name="Rectangle 12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8080375" cy="676275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Порядок пересмотра положений </a:t>
            </a:r>
            <a:b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глав 1, 2, 9, Конституции России</a:t>
            </a:r>
          </a:p>
        </p:txBody>
      </p:sp>
      <p:sp>
        <p:nvSpPr>
          <p:cNvPr id="17412" name="Rectangle 14"/>
          <p:cNvSpPr>
            <a:spLocks noChangeArrowheads="1"/>
          </p:cNvSpPr>
          <p:nvPr/>
        </p:nvSpPr>
        <p:spPr bwMode="auto">
          <a:xfrm>
            <a:off x="449263" y="620713"/>
            <a:ext cx="692150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r>
              <a:rPr kumimoji="1" lang="ru-RU" sz="1400">
                <a:solidFill>
                  <a:schemeClr val="accent2"/>
                </a:solidFill>
                <a:latin typeface="Times New Roman" pitchFamily="18" charset="0"/>
              </a:rPr>
              <a:t>               </a:t>
            </a:r>
          </a:p>
        </p:txBody>
      </p:sp>
      <p:sp>
        <p:nvSpPr>
          <p:cNvPr id="52239" name="Rectangle 15"/>
          <p:cNvSpPr>
            <a:spLocks noChangeArrowheads="1"/>
          </p:cNvSpPr>
          <p:nvPr/>
        </p:nvSpPr>
        <p:spPr bwMode="auto">
          <a:xfrm>
            <a:off x="0" y="1285860"/>
            <a:ext cx="2647980" cy="13573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Внесение предложений о пересмотре положений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глав 1, 2, 9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Конституции РФ</a:t>
            </a:r>
          </a:p>
        </p:txBody>
      </p:sp>
      <p:sp>
        <p:nvSpPr>
          <p:cNvPr id="52240" name="Rectangle 16"/>
          <p:cNvSpPr>
            <a:spLocks noChangeArrowheads="1"/>
          </p:cNvSpPr>
          <p:nvPr/>
        </p:nvSpPr>
        <p:spPr bwMode="auto">
          <a:xfrm>
            <a:off x="3230563" y="1146174"/>
            <a:ext cx="2782887" cy="1639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Поддержка тремя пятыми голосов от общего числа членов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Совета Федерации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депутатов Государственной Думы</a:t>
            </a:r>
          </a:p>
        </p:txBody>
      </p:sp>
      <p:sp>
        <p:nvSpPr>
          <p:cNvPr id="52241" name="Rectangle 17"/>
          <p:cNvSpPr>
            <a:spLocks noChangeArrowheads="1"/>
          </p:cNvSpPr>
          <p:nvPr/>
        </p:nvSpPr>
        <p:spPr bwMode="auto">
          <a:xfrm>
            <a:off x="6357949" y="1146175"/>
            <a:ext cx="2535225" cy="142556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Созыв Конституционного Собрания в соответствии с федеральным конституционным законом</a:t>
            </a:r>
          </a:p>
        </p:txBody>
      </p:sp>
      <p:sp>
        <p:nvSpPr>
          <p:cNvPr id="52242" name="Rectangle 18"/>
          <p:cNvSpPr>
            <a:spLocks noChangeArrowheads="1"/>
          </p:cNvSpPr>
          <p:nvPr/>
        </p:nvSpPr>
        <p:spPr bwMode="auto">
          <a:xfrm>
            <a:off x="5567363" y="2857496"/>
            <a:ext cx="3576637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effectLst>
                <a:outerShdw blurRad="38100" dist="38100" dir="2700000" algn="tl">
                  <a:srgbClr val="FFFFFF"/>
                </a:outerShdw>
              </a:effectLst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b="1" dirty="0">
                <a:latin typeface="Times New Roman" pitchFamily="18" charset="0"/>
              </a:rPr>
              <a:t>КОНСТИТУЦИОННОЕ СОБРАНИЕ</a:t>
            </a:r>
          </a:p>
        </p:txBody>
      </p:sp>
      <p:sp>
        <p:nvSpPr>
          <p:cNvPr id="52243" name="Rectangle 19"/>
          <p:cNvSpPr>
            <a:spLocks noChangeArrowheads="1"/>
          </p:cNvSpPr>
          <p:nvPr/>
        </p:nvSpPr>
        <p:spPr bwMode="auto">
          <a:xfrm>
            <a:off x="0" y="2928934"/>
            <a:ext cx="3576638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solidFill>
                  <a:schemeClr val="bg1">
                    <a:lumMod val="95000"/>
                    <a:lumOff val="5000"/>
                  </a:schemeClr>
                </a:solidFill>
                <a:latin typeface="Times New Roman" pitchFamily="18" charset="0"/>
              </a:rPr>
              <a:t>Либо подтверждает неизменность Конституции РФ</a:t>
            </a:r>
          </a:p>
        </p:txBody>
      </p:sp>
      <p:sp>
        <p:nvSpPr>
          <p:cNvPr id="52244" name="Rectangle 20"/>
          <p:cNvSpPr>
            <a:spLocks noChangeArrowheads="1"/>
          </p:cNvSpPr>
          <p:nvPr/>
        </p:nvSpPr>
        <p:spPr bwMode="auto">
          <a:xfrm>
            <a:off x="3000364" y="3643314"/>
            <a:ext cx="3505199" cy="71438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Либо разрабатывает проект новой Конституции РФ, который</a:t>
            </a:r>
          </a:p>
        </p:txBody>
      </p:sp>
      <p:sp>
        <p:nvSpPr>
          <p:cNvPr id="52245" name="Rectangle 21"/>
          <p:cNvSpPr>
            <a:spLocks noChangeArrowheads="1"/>
          </p:cNvSpPr>
          <p:nvPr/>
        </p:nvSpPr>
        <p:spPr bwMode="auto">
          <a:xfrm>
            <a:off x="1" y="5153024"/>
            <a:ext cx="3232150" cy="1704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2000" dirty="0">
                <a:latin typeface="Times New Roman" pitchFamily="18" charset="0"/>
              </a:rPr>
              <a:t>Принимается Конституционным Собранием двумя третями голосов от общего числа его членов</a:t>
            </a:r>
          </a:p>
        </p:txBody>
      </p:sp>
      <p:sp>
        <p:nvSpPr>
          <p:cNvPr id="52248" name="Rectangle 24"/>
          <p:cNvSpPr>
            <a:spLocks noChangeArrowheads="1"/>
          </p:cNvSpPr>
          <p:nvPr/>
        </p:nvSpPr>
        <p:spPr bwMode="auto">
          <a:xfrm>
            <a:off x="5429256" y="4857760"/>
            <a:ext cx="3714744" cy="20002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Выносится на всенародное голосование (Конституция считается принятой, если за нее проголосовало более половины избирателей,  при условии, что в референдуме приняло участие более половины избирателей)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</p:txBody>
      </p:sp>
      <p:sp>
        <p:nvSpPr>
          <p:cNvPr id="52249" name="Line 25"/>
          <p:cNvSpPr>
            <a:spLocks noChangeShapeType="1"/>
          </p:cNvSpPr>
          <p:nvPr/>
        </p:nvSpPr>
        <p:spPr bwMode="auto">
          <a:xfrm>
            <a:off x="2932113" y="1570038"/>
            <a:ext cx="30003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0" name="Line 26"/>
          <p:cNvSpPr>
            <a:spLocks noChangeShapeType="1"/>
          </p:cNvSpPr>
          <p:nvPr/>
        </p:nvSpPr>
        <p:spPr bwMode="auto">
          <a:xfrm>
            <a:off x="6011863" y="1570038"/>
            <a:ext cx="29845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1" name="Line 27"/>
          <p:cNvSpPr>
            <a:spLocks noChangeShapeType="1"/>
          </p:cNvSpPr>
          <p:nvPr/>
        </p:nvSpPr>
        <p:spPr bwMode="auto">
          <a:xfrm>
            <a:off x="7700963" y="2201863"/>
            <a:ext cx="0" cy="4222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2" name="Line 28"/>
          <p:cNvSpPr>
            <a:spLocks noChangeShapeType="1"/>
          </p:cNvSpPr>
          <p:nvPr/>
        </p:nvSpPr>
        <p:spPr bwMode="auto">
          <a:xfrm flipH="1">
            <a:off x="3825875" y="2833688"/>
            <a:ext cx="1492250" cy="1587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3" name="Line 29"/>
          <p:cNvSpPr>
            <a:spLocks noChangeShapeType="1"/>
          </p:cNvSpPr>
          <p:nvPr/>
        </p:nvSpPr>
        <p:spPr bwMode="auto">
          <a:xfrm>
            <a:off x="4521200" y="2833688"/>
            <a:ext cx="1588" cy="633412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2257" name="Line 33"/>
          <p:cNvSpPr>
            <a:spLocks noChangeShapeType="1"/>
          </p:cNvSpPr>
          <p:nvPr/>
        </p:nvSpPr>
        <p:spPr bwMode="auto">
          <a:xfrm>
            <a:off x="4000500" y="4000500"/>
            <a:ext cx="0" cy="187166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58" name="Line 34"/>
          <p:cNvSpPr>
            <a:spLocks noChangeShapeType="1"/>
          </p:cNvSpPr>
          <p:nvPr/>
        </p:nvSpPr>
        <p:spPr bwMode="auto">
          <a:xfrm flipH="1">
            <a:off x="3203575" y="5876925"/>
            <a:ext cx="79216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52259" name="Line 35"/>
          <p:cNvSpPr>
            <a:spLocks noChangeShapeType="1"/>
          </p:cNvSpPr>
          <p:nvPr/>
        </p:nvSpPr>
        <p:spPr bwMode="auto">
          <a:xfrm>
            <a:off x="4932363" y="4005263"/>
            <a:ext cx="0" cy="18716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52260" name="Line 36"/>
          <p:cNvSpPr>
            <a:spLocks noChangeShapeType="1"/>
          </p:cNvSpPr>
          <p:nvPr/>
        </p:nvSpPr>
        <p:spPr bwMode="auto">
          <a:xfrm>
            <a:off x="4932363" y="5876925"/>
            <a:ext cx="86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2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22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2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522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2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522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 tmFilter="0, 0; .2, .5; .8, .5; 1, 0"/>
                                        <p:tgtEl>
                                          <p:spTgt spid="522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1000" autoRev="1" fill="hold"/>
                                        <p:tgtEl>
                                          <p:spTgt spid="522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52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2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2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1000"/>
                                        <p:tgtEl>
                                          <p:spTgt spid="52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500"/>
                            </p:stCondLst>
                            <p:childTnLst>
                              <p:par>
                                <p:cTn id="68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2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2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52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522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 tmFilter="0,0; .5, 1; 1, 1"/>
                                        <p:tgtEl>
                                          <p:spTgt spid="52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52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52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2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52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49" grpId="0" animBg="1"/>
      <p:bldP spid="52250" grpId="0" animBg="1"/>
      <p:bldP spid="52251" grpId="0" animBg="1"/>
      <p:bldP spid="52252" grpId="0" animBg="1"/>
      <p:bldP spid="52253" grpId="0" animBg="1"/>
      <p:bldP spid="52257" grpId="0" animBg="1"/>
      <p:bldP spid="52258" grpId="0" animBg="1"/>
      <p:bldP spid="52259" grpId="0" animBg="1"/>
      <p:bldP spid="5226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5"/>
          <p:cNvSpPr>
            <a:spLocks noChangeArrowheads="1"/>
          </p:cNvSpPr>
          <p:nvPr/>
        </p:nvSpPr>
        <p:spPr bwMode="auto">
          <a:xfrm>
            <a:off x="719138" y="1052513"/>
            <a:ext cx="520700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12700" tIns="12700" rIns="12700" bIns="12700">
            <a:spAutoFit/>
          </a:bodyPr>
          <a:lstStyle/>
          <a:p>
            <a:r>
              <a:rPr kumimoji="1" lang="ru-RU" sz="1300">
                <a:solidFill>
                  <a:srgbClr val="3333CC"/>
                </a:solidFill>
                <a:latin typeface="Times New Roman" pitchFamily="18" charset="0"/>
              </a:rPr>
              <a:t>           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357158" y="1071546"/>
            <a:ext cx="2463800" cy="13366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Внесение предложения о поправке в Государственную Думу в виде закона РФ о поправке к Конституции РФ</a:t>
            </a:r>
          </a:p>
        </p:txBody>
      </p:sp>
      <p:sp>
        <p:nvSpPr>
          <p:cNvPr id="54279" name="Rectangle 7"/>
          <p:cNvSpPr>
            <a:spLocks noChangeArrowheads="1"/>
          </p:cNvSpPr>
          <p:nvPr/>
        </p:nvSpPr>
        <p:spPr bwMode="auto">
          <a:xfrm>
            <a:off x="3214678" y="1071546"/>
            <a:ext cx="2660650" cy="126684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Комитет Государственной Думы, к ведению которого отнесены вопросы конституционного законодательства</a:t>
            </a:r>
          </a:p>
        </p:txBody>
      </p:sp>
      <p:sp>
        <p:nvSpPr>
          <p:cNvPr id="54280" name="Rectangle 8"/>
          <p:cNvSpPr>
            <a:spLocks noChangeArrowheads="1"/>
          </p:cNvSpPr>
          <p:nvPr/>
        </p:nvSpPr>
        <p:spPr bwMode="auto">
          <a:xfrm>
            <a:off x="6484938" y="1142984"/>
            <a:ext cx="2659062" cy="119540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Рассмотрение в Государственной Думе проекта закона осуществляется в трех чтениях</a:t>
            </a:r>
          </a:p>
        </p:txBody>
      </p:sp>
      <p:sp>
        <p:nvSpPr>
          <p:cNvPr id="54281" name="Rectangle 9"/>
          <p:cNvSpPr>
            <a:spLocks noChangeArrowheads="1"/>
          </p:cNvSpPr>
          <p:nvPr/>
        </p:nvSpPr>
        <p:spPr bwMode="auto">
          <a:xfrm>
            <a:off x="6286500" y="2428868"/>
            <a:ext cx="2857500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Проект закона считается одобренным Государственной Думой, если за одобрение проголосовало не менее 2/3 депутатов</a:t>
            </a:r>
            <a:endParaRPr kumimoji="1" lang="ru-RU" sz="1600" dirty="0">
              <a:latin typeface="Times New Roman" pitchFamily="18" charset="0"/>
            </a:endParaRPr>
          </a:p>
        </p:txBody>
      </p:sp>
      <p:sp>
        <p:nvSpPr>
          <p:cNvPr id="54282" name="Rectangle 10"/>
          <p:cNvSpPr>
            <a:spLocks noChangeArrowheads="1"/>
          </p:cNvSpPr>
          <p:nvPr/>
        </p:nvSpPr>
        <p:spPr bwMode="auto">
          <a:xfrm>
            <a:off x="6286500" y="3500438"/>
            <a:ext cx="2857500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Одобренный проект закона в течении   5 – </a:t>
            </a:r>
            <a:r>
              <a:rPr kumimoji="1" lang="ru-RU" dirty="0" err="1">
                <a:latin typeface="Times New Roman" pitchFamily="18" charset="0"/>
              </a:rPr>
              <a:t>ти</a:t>
            </a:r>
            <a:r>
              <a:rPr kumimoji="1" lang="ru-RU" dirty="0">
                <a:latin typeface="Times New Roman" pitchFamily="18" charset="0"/>
              </a:rPr>
              <a:t> дней направляется в Совет Федерации</a:t>
            </a:r>
            <a:endParaRPr kumimoji="1" lang="ru-RU" dirty="0">
              <a:latin typeface="Times New Roman" pitchFamily="18" charset="0"/>
            </a:endParaRPr>
          </a:p>
        </p:txBody>
      </p:sp>
      <p:sp>
        <p:nvSpPr>
          <p:cNvPr id="54283" name="Rectangle 11"/>
          <p:cNvSpPr>
            <a:spLocks noChangeArrowheads="1"/>
          </p:cNvSpPr>
          <p:nvPr/>
        </p:nvSpPr>
        <p:spPr bwMode="auto">
          <a:xfrm>
            <a:off x="6286512" y="4857760"/>
            <a:ext cx="2857488" cy="115411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Закон о поправке к Конституции считается принятым, если за его одобрение проголосовало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не менее 3/4 от общего числа членов Совета Федерации</a:t>
            </a:r>
          </a:p>
        </p:txBody>
      </p:sp>
      <p:sp>
        <p:nvSpPr>
          <p:cNvPr id="54284" name="Rectangle 12"/>
          <p:cNvSpPr>
            <a:spLocks noChangeArrowheads="1"/>
          </p:cNvSpPr>
          <p:nvPr/>
        </p:nvSpPr>
        <p:spPr bwMode="auto">
          <a:xfrm>
            <a:off x="2857488" y="4786322"/>
            <a:ext cx="3000396" cy="20716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Председатель Совета Федерации не позднее 5 – </a:t>
            </a:r>
            <a:r>
              <a:rPr kumimoji="1" lang="ru-RU" sz="1600" dirty="0" err="1">
                <a:latin typeface="Times New Roman" pitchFamily="18" charset="0"/>
              </a:rPr>
              <a:t>ти</a:t>
            </a:r>
            <a:r>
              <a:rPr kumimoji="1" lang="ru-RU" sz="1600" dirty="0">
                <a:latin typeface="Times New Roman" pitchFamily="18" charset="0"/>
              </a:rPr>
              <a:t> дней со дня принятия закона опубликовывает для всеобщего сведения  текст закона и направляет в законодательные (представительные) органы субъектов РФ</a:t>
            </a:r>
          </a:p>
        </p:txBody>
      </p:sp>
      <p:sp>
        <p:nvSpPr>
          <p:cNvPr id="54285" name="Rectangle 13"/>
          <p:cNvSpPr>
            <a:spLocks noChangeArrowheads="1"/>
          </p:cNvSpPr>
          <p:nvPr/>
        </p:nvSpPr>
        <p:spPr bwMode="auto">
          <a:xfrm>
            <a:off x="0" y="5643578"/>
            <a:ext cx="2689225" cy="121442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Законодательный (представительный) орган субъекта РФ обязан рассмотреть закон в срок не позднее одного года, со дня его принятия</a:t>
            </a:r>
          </a:p>
        </p:txBody>
      </p:sp>
      <p:sp>
        <p:nvSpPr>
          <p:cNvPr id="54286" name="Rectangle 14"/>
          <p:cNvSpPr>
            <a:spLocks noChangeArrowheads="1"/>
          </p:cNvSpPr>
          <p:nvPr/>
        </p:nvSpPr>
        <p:spPr bwMode="auto">
          <a:xfrm>
            <a:off x="0" y="2500306"/>
            <a:ext cx="2928926" cy="30003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dirty="0">
                <a:latin typeface="Times New Roman" pitchFamily="18" charset="0"/>
              </a:rPr>
              <a:t>Одобренный законодательными (</a:t>
            </a:r>
            <a:r>
              <a:rPr kumimoji="1" lang="ru-RU" dirty="0" err="1">
                <a:latin typeface="Times New Roman" pitchFamily="18" charset="0"/>
              </a:rPr>
              <a:t>представи-тельными</a:t>
            </a:r>
            <a:r>
              <a:rPr kumimoji="1" lang="ru-RU" dirty="0">
                <a:latin typeface="Times New Roman" pitchFamily="18" charset="0"/>
              </a:rPr>
              <a:t>) органами не менее чем 2/3 субъектов РФ в течении 7–ми дней направляется Председателем Совета Федерации Президенту РФ для подписания и официального опубликования</a:t>
            </a:r>
          </a:p>
        </p:txBody>
      </p:sp>
      <p:sp>
        <p:nvSpPr>
          <p:cNvPr id="54287" name="Rectangle 15"/>
          <p:cNvSpPr>
            <a:spLocks noChangeArrowheads="1"/>
          </p:cNvSpPr>
          <p:nvPr/>
        </p:nvSpPr>
        <p:spPr bwMode="auto">
          <a:xfrm>
            <a:off x="3071802" y="2500306"/>
            <a:ext cx="2660650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Президент РФ не позднее 14 – </a:t>
            </a:r>
            <a:r>
              <a:rPr kumimoji="1" lang="ru-RU" sz="1600" dirty="0" err="1">
                <a:latin typeface="Times New Roman" pitchFamily="18" charset="0"/>
              </a:rPr>
              <a:t>ти</a:t>
            </a:r>
            <a:r>
              <a:rPr kumimoji="1" lang="ru-RU" sz="1600" dirty="0">
                <a:latin typeface="Times New Roman" pitchFamily="18" charset="0"/>
              </a:rPr>
              <a:t> дней подписывает и опубликовывает закон</a:t>
            </a:r>
          </a:p>
        </p:txBody>
      </p:sp>
      <p:sp>
        <p:nvSpPr>
          <p:cNvPr id="54288" name="Rectangle 16"/>
          <p:cNvSpPr>
            <a:spLocks noChangeArrowheads="1"/>
          </p:cNvSpPr>
          <p:nvPr/>
        </p:nvSpPr>
        <p:spPr bwMode="auto">
          <a:xfrm>
            <a:off x="3071802" y="3286124"/>
            <a:ext cx="266065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В месячный срок со дня вступления в силу закона Президент РФ осуществляет официальное опубликование Конституции РФ с внесенными в нее поправками</a:t>
            </a:r>
          </a:p>
        </p:txBody>
      </p:sp>
      <p:sp>
        <p:nvSpPr>
          <p:cNvPr id="54289" name="Line 17"/>
          <p:cNvSpPr>
            <a:spLocks noChangeShapeType="1"/>
          </p:cNvSpPr>
          <p:nvPr/>
        </p:nvSpPr>
        <p:spPr bwMode="auto">
          <a:xfrm>
            <a:off x="2786063" y="2108200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0" name="Line 18"/>
          <p:cNvSpPr>
            <a:spLocks noChangeShapeType="1"/>
          </p:cNvSpPr>
          <p:nvPr/>
        </p:nvSpPr>
        <p:spPr bwMode="auto">
          <a:xfrm>
            <a:off x="5838825" y="2108200"/>
            <a:ext cx="395288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1" name="Line 19"/>
          <p:cNvSpPr>
            <a:spLocks noChangeShapeType="1"/>
          </p:cNvSpPr>
          <p:nvPr/>
        </p:nvSpPr>
        <p:spPr bwMode="auto">
          <a:xfrm>
            <a:off x="7596188" y="2636838"/>
            <a:ext cx="1587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2" name="Line 20"/>
          <p:cNvSpPr>
            <a:spLocks noChangeShapeType="1"/>
          </p:cNvSpPr>
          <p:nvPr/>
        </p:nvSpPr>
        <p:spPr bwMode="auto">
          <a:xfrm>
            <a:off x="7596188" y="3789363"/>
            <a:ext cx="1587" cy="2873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3" name="Line 21"/>
          <p:cNvSpPr>
            <a:spLocks noChangeShapeType="1"/>
          </p:cNvSpPr>
          <p:nvPr/>
        </p:nvSpPr>
        <p:spPr bwMode="auto">
          <a:xfrm>
            <a:off x="7596188" y="4724400"/>
            <a:ext cx="0" cy="38417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4" name="Line 22"/>
          <p:cNvSpPr>
            <a:spLocks noChangeShapeType="1"/>
          </p:cNvSpPr>
          <p:nvPr/>
        </p:nvSpPr>
        <p:spPr bwMode="auto">
          <a:xfrm flipH="1">
            <a:off x="5740400" y="5754688"/>
            <a:ext cx="296863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5" name="Line 23"/>
          <p:cNvSpPr>
            <a:spLocks noChangeShapeType="1"/>
          </p:cNvSpPr>
          <p:nvPr/>
        </p:nvSpPr>
        <p:spPr bwMode="auto">
          <a:xfrm flipH="1">
            <a:off x="2687638" y="5754688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6" name="Line 24"/>
          <p:cNvSpPr>
            <a:spLocks noChangeShapeType="1"/>
          </p:cNvSpPr>
          <p:nvPr/>
        </p:nvSpPr>
        <p:spPr bwMode="auto">
          <a:xfrm flipV="1">
            <a:off x="1506538" y="4795838"/>
            <a:ext cx="0" cy="2873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7" name="Line 25"/>
          <p:cNvSpPr>
            <a:spLocks noChangeShapeType="1"/>
          </p:cNvSpPr>
          <p:nvPr/>
        </p:nvSpPr>
        <p:spPr bwMode="auto">
          <a:xfrm>
            <a:off x="2687638" y="3163888"/>
            <a:ext cx="395287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8" name="Line 26"/>
          <p:cNvSpPr>
            <a:spLocks noChangeShapeType="1"/>
          </p:cNvSpPr>
          <p:nvPr/>
        </p:nvSpPr>
        <p:spPr bwMode="auto">
          <a:xfrm>
            <a:off x="4362450" y="3451225"/>
            <a:ext cx="0" cy="288925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4299" name="Rectangle 27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8080375" cy="936625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Порядок внесения поправок </a:t>
            </a:r>
            <a:b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</a:b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 главам 3-8 Конституции России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42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42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54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42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54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54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1000"/>
                                        <p:tgtEl>
                                          <p:spTgt spid="54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5428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54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4" dur="1000"/>
                                        <p:tgtEl>
                                          <p:spTgt spid="54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8" dur="1" fill="hold"/>
                                        <p:tgtEl>
                                          <p:spTgt spid="5428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54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4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00" fill="hold"/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1000"/>
                                        <p:tgtEl>
                                          <p:spTgt spid="54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"/>
                            </p:stCondLst>
                            <p:childTnLst>
                              <p:par>
                                <p:cTn id="9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4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4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54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542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4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54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2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3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4" dur="80"/>
                                        <p:tgtEl>
                                          <p:spTgt spid="542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89" grpId="0" animBg="1"/>
      <p:bldP spid="54290" grpId="0" animBg="1"/>
      <p:bldP spid="54291" grpId="0" animBg="1"/>
      <p:bldP spid="54292" grpId="0" animBg="1"/>
      <p:bldP spid="54293" grpId="0" animBg="1"/>
      <p:bldP spid="54294" grpId="0" animBg="1"/>
      <p:bldP spid="54295" grpId="0" animBg="1"/>
      <p:bldP spid="54296" grpId="0" animBg="1"/>
      <p:bldP spid="54297" grpId="0" animBg="1"/>
      <p:bldP spid="5429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7" name="Rectangle 7"/>
          <p:cNvSpPr>
            <a:spLocks noChangeArrowheads="1"/>
          </p:cNvSpPr>
          <p:nvPr/>
        </p:nvSpPr>
        <p:spPr bwMode="auto">
          <a:xfrm>
            <a:off x="430212" y="857232"/>
            <a:ext cx="8713788" cy="7858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Совокупность средств (правовых, организационных и др.), с помощью которых достигается выполнение всех установленных конституционных норм, строгое соблюдение режима конституционной законности</a:t>
            </a:r>
          </a:p>
        </p:txBody>
      </p:sp>
      <p:sp>
        <p:nvSpPr>
          <p:cNvPr id="56328" name="Rectangle 8"/>
          <p:cNvSpPr>
            <a:spLocks noChangeArrowheads="1"/>
          </p:cNvSpPr>
          <p:nvPr/>
        </p:nvSpPr>
        <p:spPr bwMode="auto">
          <a:xfrm>
            <a:off x="0" y="1857364"/>
            <a:ext cx="9144000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Правовая охрана Конституции РФ осуществляется с помощью конституционного контроля, т.е. деятельности компетентных государственных органов по проверке, выявлению и устранению несоответствий  нормативно-правовых актов конституции</a:t>
            </a:r>
          </a:p>
        </p:txBody>
      </p:sp>
      <p:sp>
        <p:nvSpPr>
          <p:cNvPr id="56330" name="Rectangle 10"/>
          <p:cNvSpPr>
            <a:spLocks noChangeArrowheads="1"/>
          </p:cNvSpPr>
          <p:nvPr/>
        </p:nvSpPr>
        <p:spPr bwMode="auto">
          <a:xfrm>
            <a:off x="250824" y="2959100"/>
            <a:ext cx="8893175" cy="4699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Контроль за соблюдением Конституции РФ относится к ведению Российской Федерации</a:t>
            </a:r>
          </a:p>
        </p:txBody>
      </p:sp>
      <p:sp>
        <p:nvSpPr>
          <p:cNvPr id="56331" name="Rectangle 11"/>
          <p:cNvSpPr>
            <a:spLocks noChangeArrowheads="1"/>
          </p:cNvSpPr>
          <p:nvPr/>
        </p:nvSpPr>
        <p:spPr bwMode="auto">
          <a:xfrm>
            <a:off x="0" y="3714752"/>
            <a:ext cx="9144000" cy="561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Обеспечение соответствия конституций республик федеральной конституции входит в предмет совместного ведения Российской Федерации и субъектов РФ</a:t>
            </a:r>
          </a:p>
        </p:txBody>
      </p:sp>
      <p:sp>
        <p:nvSpPr>
          <p:cNvPr id="56332" name="Rectangle 12"/>
          <p:cNvSpPr>
            <a:spLocks noChangeArrowheads="1"/>
          </p:cNvSpPr>
          <p:nvPr/>
        </p:nvSpPr>
        <p:spPr bwMode="auto">
          <a:xfrm>
            <a:off x="250825" y="4645025"/>
            <a:ext cx="2152650" cy="16875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b="1">
                <a:latin typeface="Times New Roman" pitchFamily="18" charset="0"/>
              </a:rPr>
              <a:t>СУБЪЕКТЫ ПРАВОВОЙ ОХРАНЫ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b="1">
                <a:latin typeface="Times New Roman" pitchFamily="18" charset="0"/>
              </a:rPr>
              <a:t>КОНСТИТУЦИИ РФ</a:t>
            </a:r>
          </a:p>
        </p:txBody>
      </p:sp>
      <p:sp>
        <p:nvSpPr>
          <p:cNvPr id="56333" name="Rectangle 13"/>
          <p:cNvSpPr>
            <a:spLocks noChangeArrowheads="1"/>
          </p:cNvSpPr>
          <p:nvPr/>
        </p:nvSpPr>
        <p:spPr bwMode="auto">
          <a:xfrm>
            <a:off x="3121025" y="4308475"/>
            <a:ext cx="1947863" cy="3381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Президент России</a:t>
            </a:r>
          </a:p>
        </p:txBody>
      </p:sp>
      <p:sp>
        <p:nvSpPr>
          <p:cNvPr id="56334" name="Rectangle 14"/>
          <p:cNvSpPr>
            <a:spLocks noChangeArrowheads="1"/>
          </p:cNvSpPr>
          <p:nvPr/>
        </p:nvSpPr>
        <p:spPr bwMode="auto">
          <a:xfrm>
            <a:off x="3143240" y="4757738"/>
            <a:ext cx="1925648" cy="4572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Федеральное Собрание</a:t>
            </a:r>
          </a:p>
        </p:txBody>
      </p:sp>
      <p:sp>
        <p:nvSpPr>
          <p:cNvPr id="56335" name="Rectangle 15"/>
          <p:cNvSpPr>
            <a:spLocks noChangeArrowheads="1"/>
          </p:cNvSpPr>
          <p:nvPr/>
        </p:nvSpPr>
        <p:spPr bwMode="auto">
          <a:xfrm>
            <a:off x="3071802" y="5286388"/>
            <a:ext cx="1947863" cy="4286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Органы судебной власти</a:t>
            </a:r>
          </a:p>
        </p:txBody>
      </p:sp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3000364" y="5786454"/>
            <a:ext cx="2233615" cy="35719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dirty="0">
                <a:latin typeface="Times New Roman" pitchFamily="18" charset="0"/>
              </a:rPr>
              <a:t>Правительство РФ</a:t>
            </a:r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3143240" y="6296025"/>
            <a:ext cx="1947863" cy="5619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400" dirty="0">
                <a:latin typeface="Times New Roman" pitchFamily="18" charset="0"/>
              </a:rPr>
              <a:t>Правоохранительные </a:t>
            </a:r>
            <a:r>
              <a:rPr kumimoji="1" lang="ru-RU" sz="1600" dirty="0">
                <a:latin typeface="Times New Roman" pitchFamily="18" charset="0"/>
              </a:rPr>
              <a:t>органы</a:t>
            </a:r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5991225" y="4419600"/>
            <a:ext cx="2973388" cy="900113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1" lang="ru-RU" sz="1400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1600" b="1" dirty="0">
                <a:latin typeface="Times New Roman" pitchFamily="18" charset="0"/>
              </a:rPr>
              <a:t>СПЕЦИАЛЬНЫЙ  ОРГАН  ОХРАНЫ КОНСТИТУЦИИ   РОССИИ</a:t>
            </a:r>
          </a:p>
        </p:txBody>
      </p:sp>
      <p:sp>
        <p:nvSpPr>
          <p:cNvPr id="56340" name="Oval 20"/>
          <p:cNvSpPr>
            <a:spLocks noChangeArrowheads="1"/>
          </p:cNvSpPr>
          <p:nvPr/>
        </p:nvSpPr>
        <p:spPr bwMode="auto">
          <a:xfrm>
            <a:off x="5940425" y="5661025"/>
            <a:ext cx="2870200" cy="900113"/>
          </a:xfrm>
          <a:prstGeom prst="ellips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</a:rPr>
              <a:t>Конституционный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Times New Roman" pitchFamily="18" charset="0"/>
              </a:rPr>
              <a:t>Суд РФ</a:t>
            </a:r>
          </a:p>
        </p:txBody>
      </p:sp>
      <p:sp>
        <p:nvSpPr>
          <p:cNvPr id="56341" name="Line 21"/>
          <p:cNvSpPr>
            <a:spLocks noChangeShapeType="1"/>
          </p:cNvSpPr>
          <p:nvPr/>
        </p:nvSpPr>
        <p:spPr bwMode="auto">
          <a:xfrm>
            <a:off x="7426325" y="5319713"/>
            <a:ext cx="0" cy="33813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2" name="Line 22"/>
          <p:cNvSpPr>
            <a:spLocks noChangeShapeType="1"/>
          </p:cNvSpPr>
          <p:nvPr/>
        </p:nvSpPr>
        <p:spPr bwMode="auto">
          <a:xfrm>
            <a:off x="2813050" y="4419600"/>
            <a:ext cx="1588" cy="1912938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3" name="Line 23"/>
          <p:cNvSpPr>
            <a:spLocks noChangeShapeType="1"/>
          </p:cNvSpPr>
          <p:nvPr/>
        </p:nvSpPr>
        <p:spPr bwMode="auto">
          <a:xfrm>
            <a:off x="2403475" y="5432425"/>
            <a:ext cx="411163" cy="0"/>
          </a:xfrm>
          <a:prstGeom prst="line">
            <a:avLst/>
          </a:prstGeom>
          <a:noFill/>
          <a:ln w="12700">
            <a:solidFill>
              <a:schemeClr val="tx2"/>
            </a:solidFill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4" name="Line 24"/>
          <p:cNvSpPr>
            <a:spLocks noChangeShapeType="1"/>
          </p:cNvSpPr>
          <p:nvPr/>
        </p:nvSpPr>
        <p:spPr bwMode="auto">
          <a:xfrm>
            <a:off x="2813050" y="4419600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5" name="Line 25"/>
          <p:cNvSpPr>
            <a:spLocks noChangeShapeType="1"/>
          </p:cNvSpPr>
          <p:nvPr/>
        </p:nvSpPr>
        <p:spPr bwMode="auto">
          <a:xfrm>
            <a:off x="2813050" y="4870450"/>
            <a:ext cx="307975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6" name="Line 26"/>
          <p:cNvSpPr>
            <a:spLocks noChangeShapeType="1"/>
          </p:cNvSpPr>
          <p:nvPr/>
        </p:nvSpPr>
        <p:spPr bwMode="auto">
          <a:xfrm>
            <a:off x="2813050" y="5319713"/>
            <a:ext cx="307975" cy="15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7" name="Line 27"/>
          <p:cNvSpPr>
            <a:spLocks noChangeShapeType="1"/>
          </p:cNvSpPr>
          <p:nvPr/>
        </p:nvSpPr>
        <p:spPr bwMode="auto">
          <a:xfrm>
            <a:off x="2813050" y="5768975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6348" name="Line 28"/>
          <p:cNvSpPr>
            <a:spLocks noChangeShapeType="1"/>
          </p:cNvSpPr>
          <p:nvPr/>
        </p:nvSpPr>
        <p:spPr bwMode="auto">
          <a:xfrm>
            <a:off x="2813050" y="6330950"/>
            <a:ext cx="307975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 type="none" w="lg" len="lg"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15382" name="Rectangle 29"/>
          <p:cNvSpPr>
            <a:spLocks noGrp="1" noChangeArrowheads="1"/>
          </p:cNvSpPr>
          <p:nvPr>
            <p:ph type="title" idx="4294967295"/>
          </p:nvPr>
        </p:nvSpPr>
        <p:spPr>
          <a:xfrm>
            <a:off x="611188" y="188913"/>
            <a:ext cx="7921625" cy="503237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32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Правовая охрана Конституции России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63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63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6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1000"/>
                                        <p:tgtEl>
                                          <p:spTgt spid="56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56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6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6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6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6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56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6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6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9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563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800" decel="1000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000"/>
                            </p:stCondLst>
                            <p:childTnLst>
                              <p:par>
                                <p:cTn id="9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800" decel="100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800" decel="100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800" decel="100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41" grpId="0" animBg="1"/>
      <p:bldP spid="56342" grpId="0" animBg="1"/>
      <p:bldP spid="56343" grpId="0" animBg="1"/>
      <p:bldP spid="56344" grpId="0" animBg="1"/>
      <p:bldP spid="56345" grpId="0" animBg="1"/>
      <p:bldP spid="56346" grpId="0" animBg="1"/>
      <p:bldP spid="56347" grpId="0" animBg="1"/>
      <p:bldP spid="5634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2071688"/>
            <a:ext cx="8643938" cy="267811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Понятие, сущность и структура Конституции России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Основные принципы и юридические свойства Конституции России</a:t>
            </a:r>
          </a:p>
          <a:p>
            <a:pPr marL="342900" indent="-342900" algn="ctr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v"/>
              <a:defRPr/>
            </a:pPr>
            <a:r>
              <a:rPr lang="ru-RU" sz="2800" b="1" dirty="0">
                <a:solidFill>
                  <a:schemeClr val="accent4">
                    <a:lumMod val="40000"/>
                    <a:lumOff val="60000"/>
                  </a:schemeClr>
                </a:solidFill>
                <a:latin typeface="+mn-lt"/>
              </a:rPr>
              <a:t>Порядок внесения поправок и пересмотр Конституции РФ</a:t>
            </a:r>
            <a:endParaRPr lang="ru-RU" sz="2800" b="1" dirty="0">
              <a:solidFill>
                <a:schemeClr val="accent4">
                  <a:lumMod val="40000"/>
                  <a:lumOff val="60000"/>
                </a:schemeClr>
              </a:solidFill>
              <a:latin typeface="+mn-lt"/>
            </a:endParaRPr>
          </a:p>
        </p:txBody>
      </p:sp>
      <p:sp>
        <p:nvSpPr>
          <p:cNvPr id="4099" name="TextBox 7"/>
          <p:cNvSpPr txBox="1">
            <a:spLocks noChangeArrowheads="1"/>
          </p:cNvSpPr>
          <p:nvPr/>
        </p:nvSpPr>
        <p:spPr bwMode="auto">
          <a:xfrm>
            <a:off x="571500" y="500063"/>
            <a:ext cx="85725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>
                <a:solidFill>
                  <a:srgbClr val="FF0000"/>
                </a:solidFill>
                <a:latin typeface="Corbel" pitchFamily="34" charset="0"/>
              </a:rPr>
              <a:t>План</a:t>
            </a:r>
            <a:r>
              <a:rPr lang="en-US" sz="5400">
                <a:solidFill>
                  <a:srgbClr val="FF0000"/>
                </a:solidFill>
                <a:latin typeface="Corbel" pitchFamily="34" charset="0"/>
              </a:rPr>
              <a:t>:</a:t>
            </a:r>
            <a:endParaRPr lang="ru-RU" sz="5400">
              <a:solidFill>
                <a:srgbClr val="FF0000"/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5720" y="285728"/>
            <a:ext cx="8858279" cy="1285884"/>
          </a:xfrm>
          <a:noFill/>
          <a:ln/>
        </p:spPr>
        <p:txBody>
          <a:bodyPr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kern="1200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/>
                <a:latin typeface="Times New Roman" pitchFamily="18" charset="0"/>
                <a:ea typeface="+mj-ea"/>
                <a:cs typeface="+mj-cs"/>
              </a:rPr>
              <a:t>Высшая юридическая сила конституции</a:t>
            </a: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428596" y="2071678"/>
            <a:ext cx="3929090" cy="22145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нормы  конституции  всегда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имеют перевес над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положениями иных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законов и  подзаконных актов</a:t>
            </a: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2571736" y="4571984"/>
            <a:ext cx="4429156" cy="228601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законы или подзаконные акты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должны   приниматься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предусмотренными в конституции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органами и  по установленной  ею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   процедуре</a:t>
            </a: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4714876" y="2143116"/>
            <a:ext cx="4143372" cy="221457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нормы законов и подзаконных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актов не должны противоречить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нормам   основного  закона 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85720" y="0"/>
            <a:ext cx="8858280" cy="1357298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СОЦИАЛЬНО-ПОЛИТИЧЕСКАЯ  СУЩНОСТЬ  КОНСТИТУЦИИ</a:t>
            </a:r>
            <a:endParaRPr lang="ru-RU" sz="3600" b="1" kern="120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28596" y="1857364"/>
            <a:ext cx="3500462" cy="22860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</a:rPr>
              <a:t>ЗАКРЕПЛЯЕТ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победу   наиболее   активной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политической силы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в  обществе накануне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</a:rPr>
              <a:t>принятия </a:t>
            </a:r>
            <a:r>
              <a:rPr lang="ru-RU" sz="2400" dirty="0" err="1">
                <a:solidFill>
                  <a:srgbClr val="002060"/>
                </a:solidFill>
                <a:latin typeface="Times New Roman" pitchFamily="18" charset="0"/>
              </a:rPr>
              <a:t>конституци</a:t>
            </a:r>
            <a:endParaRPr lang="ru-RU" sz="2400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4929190" y="1857364"/>
            <a:ext cx="3929090" cy="214314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ОТРАЖАЕТ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соотношение  политических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сил, существующее  в обществе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момент  принятия  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конституции </a:t>
            </a:r>
            <a:endParaRPr lang="ru-RU" sz="22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500298" y="4714884"/>
            <a:ext cx="4929222" cy="214311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u="sng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ПРЕДСТАВЛЯЕТ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собой «общественный договор»,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котором согласованы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политические интересы различных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социальных  групп    общества </a:t>
            </a:r>
            <a:endParaRPr lang="ru-RU" sz="2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9" name="Rectangle 33"/>
          <p:cNvSpPr>
            <a:spLocks noGrp="1" noChangeArrowheads="1"/>
          </p:cNvSpPr>
          <p:nvPr>
            <p:ph type="title" idx="4294967295"/>
          </p:nvPr>
        </p:nvSpPr>
        <p:spPr>
          <a:xfrm>
            <a:off x="684213" y="0"/>
            <a:ext cx="8080375" cy="765175"/>
          </a:xfrm>
        </p:spPr>
        <p:txBody>
          <a:bodyPr anchor="t">
            <a:noAutofit/>
          </a:bodyPr>
          <a:lstStyle/>
          <a:p>
            <a:r>
              <a:rPr lang="ru-RU" sz="4000" b="1">
                <a:solidFill>
                  <a:srgbClr val="FF0000"/>
                </a:solidFill>
                <a:latin typeface="Times New Roman" pitchFamily="18" charset="0"/>
              </a:rPr>
              <a:t>Структура Конституции России</a:t>
            </a:r>
          </a:p>
        </p:txBody>
      </p:sp>
      <p:sp>
        <p:nvSpPr>
          <p:cNvPr id="39970" name="Rectangle 34"/>
          <p:cNvSpPr>
            <a:spLocks noChangeArrowheads="1"/>
          </p:cNvSpPr>
          <p:nvPr/>
        </p:nvSpPr>
        <p:spPr bwMode="auto">
          <a:xfrm>
            <a:off x="2714612" y="928670"/>
            <a:ext cx="4032250" cy="3603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>
                <a:latin typeface="Times New Roman" pitchFamily="18" charset="0"/>
              </a:rPr>
              <a:t>ПРЕАМБУЛА </a:t>
            </a:r>
          </a:p>
        </p:txBody>
      </p:sp>
      <p:sp>
        <p:nvSpPr>
          <p:cNvPr id="39971" name="Rectangle 35"/>
          <p:cNvSpPr>
            <a:spLocks noChangeArrowheads="1"/>
          </p:cNvSpPr>
          <p:nvPr/>
        </p:nvSpPr>
        <p:spPr bwMode="auto">
          <a:xfrm>
            <a:off x="2987675" y="1341438"/>
            <a:ext cx="3600450" cy="5032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ПЕРВЫЙ  РАЗДЕЛ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(</a:t>
            </a:r>
            <a:r>
              <a:rPr lang="ru-RU" sz="1400" b="1" dirty="0">
                <a:latin typeface="Times New Roman" pitchFamily="18" charset="0"/>
              </a:rPr>
              <a:t>9 глав, 137 статей)</a:t>
            </a:r>
            <a:endParaRPr lang="ru-RU" sz="1600" b="1" dirty="0">
              <a:latin typeface="Times New Roman" pitchFamily="18" charset="0"/>
            </a:endParaRPr>
          </a:p>
        </p:txBody>
      </p:sp>
      <p:sp>
        <p:nvSpPr>
          <p:cNvPr id="39972" name="Rectangle 36"/>
          <p:cNvSpPr>
            <a:spLocks noChangeArrowheads="1"/>
          </p:cNvSpPr>
          <p:nvPr/>
        </p:nvSpPr>
        <p:spPr bwMode="auto">
          <a:xfrm>
            <a:off x="3635375" y="2060575"/>
            <a:ext cx="2303463" cy="358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ГЛАВЫ</a:t>
            </a:r>
          </a:p>
        </p:txBody>
      </p:sp>
      <p:sp>
        <p:nvSpPr>
          <p:cNvPr id="39973" name="Rectangle 37"/>
          <p:cNvSpPr>
            <a:spLocks noChangeArrowheads="1"/>
          </p:cNvSpPr>
          <p:nvPr/>
        </p:nvSpPr>
        <p:spPr bwMode="auto">
          <a:xfrm>
            <a:off x="1187450" y="2492375"/>
            <a:ext cx="1871663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1. Основы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конституционного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строя</a:t>
            </a:r>
          </a:p>
        </p:txBody>
      </p:sp>
      <p:sp>
        <p:nvSpPr>
          <p:cNvPr id="39974" name="Rectangle 38"/>
          <p:cNvSpPr>
            <a:spLocks noChangeArrowheads="1"/>
          </p:cNvSpPr>
          <p:nvPr/>
        </p:nvSpPr>
        <p:spPr bwMode="auto">
          <a:xfrm>
            <a:off x="3132138" y="2492375"/>
            <a:ext cx="1655762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2. Права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свободы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человека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гражданина</a:t>
            </a:r>
          </a:p>
        </p:txBody>
      </p:sp>
      <p:sp>
        <p:nvSpPr>
          <p:cNvPr id="39975" name="Rectangle 39"/>
          <p:cNvSpPr>
            <a:spLocks noChangeArrowheads="1"/>
          </p:cNvSpPr>
          <p:nvPr/>
        </p:nvSpPr>
        <p:spPr bwMode="auto">
          <a:xfrm>
            <a:off x="4859338" y="2492375"/>
            <a:ext cx="1657350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3. Федеративное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устройство</a:t>
            </a:r>
          </a:p>
        </p:txBody>
      </p:sp>
      <p:sp>
        <p:nvSpPr>
          <p:cNvPr id="39976" name="Rectangle 40"/>
          <p:cNvSpPr>
            <a:spLocks noChangeArrowheads="1"/>
          </p:cNvSpPr>
          <p:nvPr/>
        </p:nvSpPr>
        <p:spPr bwMode="auto">
          <a:xfrm>
            <a:off x="6588125" y="2492375"/>
            <a:ext cx="1657350" cy="11525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4. Президент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Российской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Федерации</a:t>
            </a:r>
          </a:p>
        </p:txBody>
      </p:sp>
      <p:sp>
        <p:nvSpPr>
          <p:cNvPr id="39977" name="Rectangle 41"/>
          <p:cNvSpPr>
            <a:spLocks noChangeArrowheads="1"/>
          </p:cNvSpPr>
          <p:nvPr/>
        </p:nvSpPr>
        <p:spPr bwMode="auto">
          <a:xfrm>
            <a:off x="1042988" y="3860800"/>
            <a:ext cx="1657350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5. Федеральное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собрание</a:t>
            </a:r>
          </a:p>
        </p:txBody>
      </p:sp>
      <p:sp>
        <p:nvSpPr>
          <p:cNvPr id="39978" name="Rectangle 42"/>
          <p:cNvSpPr>
            <a:spLocks noChangeArrowheads="1"/>
          </p:cNvSpPr>
          <p:nvPr/>
        </p:nvSpPr>
        <p:spPr bwMode="auto">
          <a:xfrm>
            <a:off x="2771775" y="3860800"/>
            <a:ext cx="201612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6. Правительство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Российской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Федерации</a:t>
            </a:r>
          </a:p>
        </p:txBody>
      </p:sp>
      <p:sp>
        <p:nvSpPr>
          <p:cNvPr id="39979" name="Rectangle 43"/>
          <p:cNvSpPr>
            <a:spLocks noChangeArrowheads="1"/>
          </p:cNvSpPr>
          <p:nvPr/>
        </p:nvSpPr>
        <p:spPr bwMode="auto">
          <a:xfrm>
            <a:off x="4859338" y="3860800"/>
            <a:ext cx="1655762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7. Судебная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власть</a:t>
            </a:r>
          </a:p>
        </p:txBody>
      </p:sp>
      <p:sp>
        <p:nvSpPr>
          <p:cNvPr id="39980" name="Rectangle 44"/>
          <p:cNvSpPr>
            <a:spLocks noChangeArrowheads="1"/>
          </p:cNvSpPr>
          <p:nvPr/>
        </p:nvSpPr>
        <p:spPr bwMode="auto">
          <a:xfrm>
            <a:off x="6588125" y="3860800"/>
            <a:ext cx="1800225" cy="10080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8. Местное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самоуправление</a:t>
            </a:r>
          </a:p>
        </p:txBody>
      </p:sp>
      <p:sp>
        <p:nvSpPr>
          <p:cNvPr id="39981" name="Rectangle 45"/>
          <p:cNvSpPr>
            <a:spLocks noChangeArrowheads="1"/>
          </p:cNvSpPr>
          <p:nvPr/>
        </p:nvSpPr>
        <p:spPr bwMode="auto">
          <a:xfrm>
            <a:off x="1979613" y="5013325"/>
            <a:ext cx="5688012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9. Конституционные поправки и пересмотр конституции</a:t>
            </a:r>
          </a:p>
        </p:txBody>
      </p:sp>
      <p:sp>
        <p:nvSpPr>
          <p:cNvPr id="39982" name="Rectangle 46"/>
          <p:cNvSpPr>
            <a:spLocks noChangeArrowheads="1"/>
          </p:cNvSpPr>
          <p:nvPr/>
        </p:nvSpPr>
        <p:spPr bwMode="auto">
          <a:xfrm>
            <a:off x="2268538" y="5661025"/>
            <a:ext cx="5040312" cy="36036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ВТОРОЙ  РАЗДЕЛ</a:t>
            </a:r>
          </a:p>
        </p:txBody>
      </p:sp>
      <p:sp>
        <p:nvSpPr>
          <p:cNvPr id="39983" name="Rectangle 47"/>
          <p:cNvSpPr>
            <a:spLocks noChangeArrowheads="1"/>
          </p:cNvSpPr>
          <p:nvPr/>
        </p:nvSpPr>
        <p:spPr bwMode="auto">
          <a:xfrm>
            <a:off x="1692275" y="6092825"/>
            <a:ext cx="6335713" cy="4318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latin typeface="Times New Roman" pitchFamily="18" charset="0"/>
              </a:rPr>
              <a:t>Заключительные и переходные положения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99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9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10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99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99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99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9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1000"/>
                                        <p:tgtEl>
                                          <p:spTgt spid="39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000"/>
                                        <p:tgtEl>
                                          <p:spTgt spid="39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1000"/>
                                        <p:tgtEl>
                                          <p:spTgt spid="39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1000"/>
                                        <p:tgtEl>
                                          <p:spTgt spid="39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1000"/>
                                        <p:tgtEl>
                                          <p:spTgt spid="399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1000"/>
                                        <p:tgtEl>
                                          <p:spTgt spid="399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1000"/>
                                        <p:tgtEl>
                                          <p:spTgt spid="39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1000"/>
                                        <p:tgtEl>
                                          <p:spTgt spid="399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0"/>
                                        <p:tgtEl>
                                          <p:spTgt spid="399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99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39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2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1000"/>
                                        <p:tgtEl>
                                          <p:spTgt spid="399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6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6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</a:p>
        </p:txBody>
      </p:sp>
      <p:sp>
        <p:nvSpPr>
          <p:cNvPr id="5" name="Rectangle 57"/>
          <p:cNvSpPr>
            <a:spLocks noChangeArrowheads="1"/>
          </p:cNvSpPr>
          <p:nvPr/>
        </p:nvSpPr>
        <p:spPr bwMode="auto">
          <a:xfrm>
            <a:off x="2786050" y="1428736"/>
            <a:ext cx="3357586" cy="6429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atin typeface="Times New Roman" pitchFamily="18" charset="0"/>
              </a:rPr>
              <a:t>По форме принятия</a:t>
            </a:r>
            <a:endParaRPr lang="ru-RU" sz="2800" b="1" dirty="0"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214688" y="2357438"/>
            <a:ext cx="571500" cy="5000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4857750" y="2214563"/>
            <a:ext cx="1143000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60"/>
          <p:cNvSpPr>
            <a:spLocks noChangeArrowheads="1"/>
          </p:cNvSpPr>
          <p:nvPr/>
        </p:nvSpPr>
        <p:spPr bwMode="auto">
          <a:xfrm>
            <a:off x="2071688" y="3000375"/>
            <a:ext cx="1728787" cy="2762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ru-RU" sz="2800" b="1">
                <a:latin typeface="Times New Roman" pitchFamily="18" charset="0"/>
              </a:rPr>
              <a:t>принятые   народом</a:t>
            </a:r>
          </a:p>
        </p:txBody>
      </p:sp>
      <p:sp>
        <p:nvSpPr>
          <p:cNvPr id="11" name="Rectangle 61"/>
          <p:cNvSpPr>
            <a:spLocks noChangeArrowheads="1"/>
          </p:cNvSpPr>
          <p:nvPr/>
        </p:nvSpPr>
        <p:spPr bwMode="auto">
          <a:xfrm>
            <a:off x="5500688" y="2714625"/>
            <a:ext cx="1728787" cy="100012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/>
            <a:r>
              <a:rPr lang="ru-RU" sz="2400" b="1">
                <a:latin typeface="Times New Roman" pitchFamily="18" charset="0"/>
                <a:cs typeface="Times New Roman" pitchFamily="18" charset="0"/>
              </a:rPr>
              <a:t>дарованные   народу  (октроированны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е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sp>
        <p:nvSpPr>
          <p:cNvPr id="12" name="Rectangle 141"/>
          <p:cNvSpPr>
            <a:spLocks noChangeArrowheads="1"/>
          </p:cNvSpPr>
          <p:nvPr/>
        </p:nvSpPr>
        <p:spPr bwMode="auto">
          <a:xfrm>
            <a:off x="2357422" y="4572008"/>
            <a:ext cx="4429156" cy="935037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 типу социально- экономической формации</a:t>
            </a:r>
            <a:endParaRPr lang="ru-RU" sz="2800" b="1" dirty="0">
              <a:latin typeface="Times New Roman" pitchFamily="18" charset="0"/>
            </a:endParaRPr>
          </a:p>
        </p:txBody>
      </p:sp>
      <p:sp>
        <p:nvSpPr>
          <p:cNvPr id="8205" name="Прямоугольник 12"/>
          <p:cNvSpPr>
            <a:spLocks noChangeArrowheads="1"/>
          </p:cNvSpPr>
          <p:nvPr/>
        </p:nvSpPr>
        <p:spPr bwMode="auto">
          <a:xfrm>
            <a:off x="1643063" y="6000750"/>
            <a:ext cx="2135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ru-RU" sz="2800" b="1">
                <a:latin typeface="Times New Roman" pitchFamily="18" charset="0"/>
              </a:rPr>
              <a:t>буржуазные</a:t>
            </a:r>
          </a:p>
        </p:txBody>
      </p:sp>
      <p:sp>
        <p:nvSpPr>
          <p:cNvPr id="8206" name="Прямоугольник 13"/>
          <p:cNvSpPr>
            <a:spLocks noChangeArrowheads="1"/>
          </p:cNvSpPr>
          <p:nvPr/>
        </p:nvSpPr>
        <p:spPr bwMode="auto">
          <a:xfrm>
            <a:off x="5429250" y="6000750"/>
            <a:ext cx="31654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</a:rPr>
              <a:t>социалистические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5572125" y="5715000"/>
            <a:ext cx="9286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10800000" flipV="1">
            <a:off x="2714625" y="5715000"/>
            <a:ext cx="928688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3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500"/>
                            </p:stCondLst>
                            <p:childTnLst>
                              <p:par>
                                <p:cTn id="1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6500"/>
                            </p:stCondLst>
                            <p:childTnLst>
                              <p:par>
                                <p:cTn id="2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  <a:endParaRPr lang="ru-RU" sz="4000" kern="1200" spc="-100" dirty="0">
              <a:solidFill>
                <a:schemeClr val="tx2">
                  <a:satMod val="20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Rectangle 158"/>
          <p:cNvSpPr>
            <a:spLocks noChangeArrowheads="1"/>
          </p:cNvSpPr>
          <p:nvPr/>
        </p:nvSpPr>
        <p:spPr bwMode="auto">
          <a:xfrm>
            <a:off x="3071802" y="1857364"/>
            <a:ext cx="2928958" cy="642942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800" b="1" dirty="0">
                <a:latin typeface="Times New Roman" pitchFamily="18" charset="0"/>
              </a:rPr>
              <a:t>По форме</a:t>
            </a:r>
            <a:endParaRPr lang="ru-RU" sz="2800" b="1" dirty="0"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3500438" y="2643188"/>
            <a:ext cx="785812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4572000" y="2714625"/>
            <a:ext cx="928688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9" name="Rectangle 157"/>
          <p:cNvSpPr>
            <a:spLocks noChangeArrowheads="1"/>
          </p:cNvSpPr>
          <p:nvPr/>
        </p:nvSpPr>
        <p:spPr bwMode="auto">
          <a:xfrm>
            <a:off x="2000250" y="3286125"/>
            <a:ext cx="1738313" cy="27463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писаные</a:t>
            </a:r>
            <a:endParaRPr lang="ru-RU" sz="1400" b="1">
              <a:latin typeface="Times New Roman" pitchFamily="18" charset="0"/>
            </a:endParaRPr>
          </a:p>
        </p:txBody>
      </p:sp>
      <p:sp>
        <p:nvSpPr>
          <p:cNvPr id="10" name="Rectangle 156"/>
          <p:cNvSpPr>
            <a:spLocks noChangeArrowheads="1"/>
          </p:cNvSpPr>
          <p:nvPr/>
        </p:nvSpPr>
        <p:spPr bwMode="auto">
          <a:xfrm>
            <a:off x="4929188" y="3214688"/>
            <a:ext cx="2500312" cy="14287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неписаные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1" name="Rectangle 184"/>
          <p:cNvSpPr>
            <a:spLocks noChangeArrowheads="1"/>
          </p:cNvSpPr>
          <p:nvPr/>
        </p:nvSpPr>
        <p:spPr bwMode="auto">
          <a:xfrm>
            <a:off x="3000364" y="4143380"/>
            <a:ext cx="3786214" cy="1143008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ПО  ВРЕМЕНИ   </a:t>
            </a:r>
            <a:endParaRPr lang="ru-RU" sz="26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600" b="1" dirty="0">
                <a:latin typeface="Times New Roman" pitchFamily="18" charset="0"/>
                <a:cs typeface="Times New Roman" pitchFamily="18" charset="0"/>
              </a:rPr>
              <a:t>ДЕЙСТВИЯ</a:t>
            </a:r>
            <a:endParaRPr lang="ru-RU" sz="2600" b="1" dirty="0">
              <a:latin typeface="Times New Roman" pitchFamily="18" charset="0"/>
            </a:endParaRPr>
          </a:p>
        </p:txBody>
      </p:sp>
      <p:sp>
        <p:nvSpPr>
          <p:cNvPr id="12" name="Rectangle 183"/>
          <p:cNvSpPr>
            <a:spLocks noChangeArrowheads="1"/>
          </p:cNvSpPr>
          <p:nvPr/>
        </p:nvSpPr>
        <p:spPr bwMode="auto">
          <a:xfrm>
            <a:off x="1928813" y="5857875"/>
            <a:ext cx="22860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временные</a:t>
            </a:r>
            <a:endParaRPr lang="ru-RU" sz="1400" b="1">
              <a:latin typeface="Times New Roman" pitchFamily="18" charset="0"/>
            </a:endParaRPr>
          </a:p>
        </p:txBody>
      </p:sp>
      <p:sp>
        <p:nvSpPr>
          <p:cNvPr id="9230" name="Прямоугольник 12"/>
          <p:cNvSpPr>
            <a:spLocks noChangeArrowheads="1"/>
          </p:cNvSpPr>
          <p:nvPr/>
        </p:nvSpPr>
        <p:spPr bwMode="auto">
          <a:xfrm>
            <a:off x="6357938" y="5786438"/>
            <a:ext cx="21209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постоянные</a:t>
            </a:r>
            <a:endParaRPr lang="ru-RU" b="1"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5400000">
            <a:off x="3357563" y="5500688"/>
            <a:ext cx="357187" cy="357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6000750" y="5429250"/>
            <a:ext cx="642938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3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3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8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  <a:endParaRPr lang="ru-RU" sz="4000" kern="1200" spc="-100" dirty="0">
              <a:solidFill>
                <a:schemeClr val="tx2">
                  <a:satMod val="20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Rectangle 170"/>
          <p:cNvSpPr>
            <a:spLocks noChangeArrowheads="1"/>
          </p:cNvSpPr>
          <p:nvPr/>
        </p:nvSpPr>
        <p:spPr bwMode="auto">
          <a:xfrm>
            <a:off x="2928926" y="1643050"/>
            <a:ext cx="3714776" cy="92869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 СПОСОБУ </a:t>
            </a:r>
            <a:endParaRPr lang="ru-RU" sz="20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ПРИНЯТИЯ</a:t>
            </a:r>
            <a:endParaRPr lang="ru-RU" sz="2000" b="1" dirty="0">
              <a:latin typeface="Times New Roman" pitchFamily="18" charset="0"/>
            </a:endParaRP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(ИЗМЕНЕНИЯ)</a:t>
            </a:r>
            <a:endParaRPr lang="ru-RU" sz="2000" b="1" dirty="0">
              <a:latin typeface="Times New Roman" pitchFamily="18" charset="0"/>
            </a:endParaRPr>
          </a:p>
        </p:txBody>
      </p:sp>
      <p:sp>
        <p:nvSpPr>
          <p:cNvPr id="4" name="Rectangle 169"/>
          <p:cNvSpPr>
            <a:spLocks noChangeArrowheads="1"/>
          </p:cNvSpPr>
          <p:nvPr/>
        </p:nvSpPr>
        <p:spPr bwMode="auto">
          <a:xfrm>
            <a:off x="2428875" y="3143250"/>
            <a:ext cx="17383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гибкие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5" name="Rectangle 168"/>
          <p:cNvSpPr>
            <a:spLocks noChangeArrowheads="1"/>
          </p:cNvSpPr>
          <p:nvPr/>
        </p:nvSpPr>
        <p:spPr bwMode="auto">
          <a:xfrm>
            <a:off x="5286375" y="3143250"/>
            <a:ext cx="1738313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жесткие</a:t>
            </a:r>
            <a:endParaRPr lang="ru-RU" sz="2800" b="1">
              <a:latin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rot="10800000" flipV="1">
            <a:off x="3357563" y="2643188"/>
            <a:ext cx="571500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357813" y="2786063"/>
            <a:ext cx="857250" cy="2143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197"/>
          <p:cNvSpPr>
            <a:spLocks noChangeArrowheads="1"/>
          </p:cNvSpPr>
          <p:nvPr/>
        </p:nvSpPr>
        <p:spPr bwMode="auto">
          <a:xfrm>
            <a:off x="3000364" y="4000504"/>
            <a:ext cx="3857652" cy="10001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</a:rPr>
              <a:t>ПО  ФОРМЕ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Times New Roman" pitchFamily="18" charset="0"/>
              </a:rPr>
              <a:t>  ПРАВЛЕНИЯ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rot="10800000" flipV="1">
            <a:off x="3429000" y="5286375"/>
            <a:ext cx="714375" cy="4286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5429250" y="5286375"/>
            <a:ext cx="1143000" cy="2143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5" name="Rectangle 140"/>
          <p:cNvSpPr>
            <a:spLocks noChangeArrowheads="1"/>
          </p:cNvSpPr>
          <p:nvPr/>
        </p:nvSpPr>
        <p:spPr bwMode="auto">
          <a:xfrm>
            <a:off x="1214438" y="6072188"/>
            <a:ext cx="28098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монархические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6" name="Rectangle 138"/>
          <p:cNvSpPr>
            <a:spLocks noChangeArrowheads="1"/>
          </p:cNvSpPr>
          <p:nvPr/>
        </p:nvSpPr>
        <p:spPr bwMode="auto">
          <a:xfrm>
            <a:off x="5143500" y="5929313"/>
            <a:ext cx="3571875" cy="64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республиканские</a:t>
            </a:r>
            <a:endParaRPr lang="ru-RU" sz="24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35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35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100"/>
                            </p:stCondLst>
                            <p:childTnLst>
                              <p:par>
                                <p:cTn id="3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1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14400" y="512064"/>
            <a:ext cx="7772400" cy="914400"/>
          </a:xfrm>
          <a:noFill/>
          <a:ln/>
        </p:spPr>
        <p:txBody>
          <a:bodyPr anchor="t">
            <a:no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ru-RU" sz="4000" b="1" kern="1200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j-ea"/>
                <a:cs typeface="+mj-cs"/>
              </a:rPr>
              <a:t>Классификация  Конституций</a:t>
            </a:r>
            <a:endParaRPr lang="ru-RU" sz="4000" kern="1200" spc="-100" dirty="0">
              <a:solidFill>
                <a:schemeClr val="tx2">
                  <a:satMod val="200000"/>
                </a:schemeClr>
              </a:solidFill>
              <a:effectLst/>
              <a:latin typeface="+mj-lt"/>
              <a:ea typeface="+mj-ea"/>
              <a:cs typeface="+mj-cs"/>
            </a:endParaRPr>
          </a:p>
        </p:txBody>
      </p:sp>
      <p:sp>
        <p:nvSpPr>
          <p:cNvPr id="3" name="Rectangle 132"/>
          <p:cNvSpPr>
            <a:spLocks noChangeArrowheads="1"/>
          </p:cNvSpPr>
          <p:nvPr/>
        </p:nvSpPr>
        <p:spPr bwMode="auto">
          <a:xfrm>
            <a:off x="2285985" y="1428737"/>
            <a:ext cx="4330716" cy="128588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endParaRPr lang="ru-RU" sz="1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  ФОРМЕ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ГОСУДАРСТВЕННОГО</a:t>
            </a:r>
            <a:br>
              <a:rPr lang="ru-RU" sz="20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УСТРОЙСТВА</a:t>
            </a:r>
            <a:endParaRPr lang="ru-RU" sz="2000" b="1" dirty="0">
              <a:latin typeface="Times New Roman" pitchFamily="18" charset="0"/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 rot="10800000" flipV="1">
            <a:off x="1785938" y="2857500"/>
            <a:ext cx="1000125" cy="785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>
            <a:off x="4106863" y="3106738"/>
            <a:ext cx="357187" cy="15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5572125" y="2857500"/>
            <a:ext cx="1214438" cy="3571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0" name="Rectangle 154"/>
          <p:cNvSpPr>
            <a:spLocks noChangeArrowheads="1"/>
          </p:cNvSpPr>
          <p:nvPr/>
        </p:nvSpPr>
        <p:spPr bwMode="auto">
          <a:xfrm>
            <a:off x="285750" y="3857625"/>
            <a:ext cx="2643188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федеративные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1" name="Rectangle 179"/>
          <p:cNvSpPr>
            <a:spLocks noChangeArrowheads="1"/>
          </p:cNvSpPr>
          <p:nvPr/>
        </p:nvSpPr>
        <p:spPr bwMode="auto">
          <a:xfrm>
            <a:off x="5857875" y="3357563"/>
            <a:ext cx="3000375" cy="78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конфедеративные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12" name="Rectangle 153"/>
          <p:cNvSpPr>
            <a:spLocks noChangeArrowheads="1"/>
          </p:cNvSpPr>
          <p:nvPr/>
        </p:nvSpPr>
        <p:spPr bwMode="auto">
          <a:xfrm>
            <a:off x="3286125" y="3429000"/>
            <a:ext cx="2428875" cy="357188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400" b="1">
                <a:latin typeface="Times New Roman" pitchFamily="18" charset="0"/>
                <a:cs typeface="Times New Roman" pitchFamily="18" charset="0"/>
              </a:rPr>
              <a:t>унитарные</a:t>
            </a:r>
            <a:endParaRPr lang="ru-RU" sz="2400" b="1">
              <a:latin typeface="Times New Roman" pitchFamily="18" charset="0"/>
            </a:endParaRPr>
          </a:p>
        </p:txBody>
      </p:sp>
      <p:sp>
        <p:nvSpPr>
          <p:cNvPr id="13" name="Rectangle 176"/>
          <p:cNvSpPr>
            <a:spLocks noChangeArrowheads="1"/>
          </p:cNvSpPr>
          <p:nvPr/>
        </p:nvSpPr>
        <p:spPr bwMode="auto">
          <a:xfrm>
            <a:off x="2857488" y="4286256"/>
            <a:ext cx="3214710" cy="129381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12700" tIns="12700" rIns="12700" bIns="12700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</a:t>
            </a:r>
            <a:endParaRPr lang="ru-RU" sz="2400" b="1" dirty="0">
              <a:latin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tabLst>
                <a:tab pos="2790825" algn="l"/>
              </a:tabLst>
              <a:defRPr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ПОЛИТИЧЕСКОМУ  РЕЖИМУ</a:t>
            </a:r>
            <a:endParaRPr lang="ru-RU" sz="2400" b="1" dirty="0">
              <a:latin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 rot="10800000" flipV="1">
            <a:off x="3000375" y="5715000"/>
            <a:ext cx="571500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5643563" y="5715000"/>
            <a:ext cx="428625" cy="2857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9" name="Rectangle 175"/>
          <p:cNvSpPr>
            <a:spLocks noChangeArrowheads="1"/>
          </p:cNvSpPr>
          <p:nvPr/>
        </p:nvSpPr>
        <p:spPr bwMode="auto">
          <a:xfrm>
            <a:off x="0" y="6072188"/>
            <a:ext cx="371475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демократические</a:t>
            </a:r>
            <a:endParaRPr lang="ru-RU" sz="2800" b="1">
              <a:latin typeface="Times New Roman" pitchFamily="18" charset="0"/>
            </a:endParaRPr>
          </a:p>
        </p:txBody>
      </p:sp>
      <p:sp>
        <p:nvSpPr>
          <p:cNvPr id="20" name="Rectangle 174"/>
          <p:cNvSpPr>
            <a:spLocks noChangeArrowheads="1"/>
          </p:cNvSpPr>
          <p:nvPr/>
        </p:nvSpPr>
        <p:spPr bwMode="auto">
          <a:xfrm>
            <a:off x="4929188" y="6143625"/>
            <a:ext cx="4214812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2700" tIns="12700" rIns="12700" bIns="12700"/>
          <a:lstStyle/>
          <a:p>
            <a:pPr algn="ctr">
              <a:tabLst>
                <a:tab pos="2790825" algn="l"/>
              </a:tabLst>
            </a:pPr>
            <a:r>
              <a:rPr lang="ru-RU" sz="2800" b="1">
                <a:latin typeface="Times New Roman" pitchFamily="18" charset="0"/>
                <a:cs typeface="Times New Roman" pitchFamily="18" charset="0"/>
              </a:rPr>
              <a:t>антидемократические</a:t>
            </a:r>
            <a:endParaRPr lang="ru-RU" sz="2800" b="1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600"/>
                            </p:stCondLst>
                            <p:childTnLst>
                              <p:par>
                                <p:cTn id="1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600"/>
                            </p:stCondLst>
                            <p:childTnLst>
                              <p:par>
                                <p:cTn id="1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600"/>
                            </p:stCondLst>
                            <p:childTnLst>
                              <p:par>
                                <p:cTn id="2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600"/>
                            </p:stCondLst>
                            <p:childTnLst>
                              <p:par>
                                <p:cTn id="3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600"/>
                            </p:stCondLst>
                            <p:childTnLst>
                              <p:par>
                                <p:cTn id="4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 animBg="1"/>
      <p:bldP spid="19" grpId="0"/>
      <p:bldP spid="20" grpId="0"/>
    </p:bldLst>
  </p:timing>
</p:sld>
</file>

<file path=ppt/theme/theme1.xml><?xml version="1.0" encoding="utf-8"?>
<a:theme xmlns:a="http://schemas.openxmlformats.org/drawingml/2006/main" name="Равновесие">
  <a:themeElements>
    <a:clrScheme name="Равновесие 1">
      <a:dk1>
        <a:srgbClr val="663300"/>
      </a:dk1>
      <a:lt1>
        <a:srgbClr val="FFFFFF"/>
      </a:lt1>
      <a:dk2>
        <a:srgbClr val="996600"/>
      </a:dk2>
      <a:lt2>
        <a:srgbClr val="DBBD71"/>
      </a:lt2>
      <a:accent1>
        <a:srgbClr val="F8A500"/>
      </a:accent1>
      <a:accent2>
        <a:srgbClr val="808000"/>
      </a:accent2>
      <a:accent3>
        <a:srgbClr val="CAB8AA"/>
      </a:accent3>
      <a:accent4>
        <a:srgbClr val="DADADA"/>
      </a:accent4>
      <a:accent5>
        <a:srgbClr val="FBCFAA"/>
      </a:accent5>
      <a:accent6>
        <a:srgbClr val="737300"/>
      </a:accent6>
      <a:hlink>
        <a:srgbClr val="FFCC66"/>
      </a:hlink>
      <a:folHlink>
        <a:srgbClr val="CCA500"/>
      </a:folHlink>
    </a:clrScheme>
    <a:fontScheme name="Равновесие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вновесие 1">
        <a:dk1>
          <a:srgbClr val="663300"/>
        </a:dk1>
        <a:lt1>
          <a:srgbClr val="FFFFFF"/>
        </a:lt1>
        <a:dk2>
          <a:srgbClr val="996600"/>
        </a:dk2>
        <a:lt2>
          <a:srgbClr val="DBBD71"/>
        </a:lt2>
        <a:accent1>
          <a:srgbClr val="F8A500"/>
        </a:accent1>
        <a:accent2>
          <a:srgbClr val="808000"/>
        </a:accent2>
        <a:accent3>
          <a:srgbClr val="CAB8AA"/>
        </a:accent3>
        <a:accent4>
          <a:srgbClr val="DADADA"/>
        </a:accent4>
        <a:accent5>
          <a:srgbClr val="FBCFAA"/>
        </a:accent5>
        <a:accent6>
          <a:srgbClr val="737300"/>
        </a:accent6>
        <a:hlink>
          <a:srgbClr val="FFCC66"/>
        </a:hlink>
        <a:folHlink>
          <a:srgbClr val="CCA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2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CC66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B8AA"/>
        </a:accent5>
        <a:accent6>
          <a:srgbClr val="AC6D56"/>
        </a:accent6>
        <a:hlink>
          <a:srgbClr val="FFFF99"/>
        </a:hlink>
        <a:folHlink>
          <a:srgbClr val="E5B32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3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2EB62E"/>
        </a:accent1>
        <a:accent2>
          <a:srgbClr val="527C3A"/>
        </a:accent2>
        <a:accent3>
          <a:srgbClr val="B2B9AC"/>
        </a:accent3>
        <a:accent4>
          <a:srgbClr val="DADADA"/>
        </a:accent4>
        <a:accent5>
          <a:srgbClr val="ADD7AD"/>
        </a:accent5>
        <a:accent6>
          <a:srgbClr val="497034"/>
        </a:accent6>
        <a:hlink>
          <a:srgbClr val="DDD8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4">
        <a:dk1>
          <a:srgbClr val="005A58"/>
        </a:dk1>
        <a:lt1>
          <a:srgbClr val="FFFFFF"/>
        </a:lt1>
        <a:dk2>
          <a:srgbClr val="00716E"/>
        </a:dk2>
        <a:lt2>
          <a:srgbClr val="FFFF99"/>
        </a:lt2>
        <a:accent1>
          <a:srgbClr val="2DB3B0"/>
        </a:accent1>
        <a:accent2>
          <a:srgbClr val="6D6FC7"/>
        </a:accent2>
        <a:accent3>
          <a:srgbClr val="AABBBA"/>
        </a:accent3>
        <a:accent4>
          <a:srgbClr val="DADADA"/>
        </a:accent4>
        <a:accent5>
          <a:srgbClr val="ADD6D4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336699"/>
        </a:accent1>
        <a:accent2>
          <a:srgbClr val="00B000"/>
        </a:accent2>
        <a:accent3>
          <a:srgbClr val="ACB3C1"/>
        </a:accent3>
        <a:accent4>
          <a:srgbClr val="DADADA"/>
        </a:accent4>
        <a:accent5>
          <a:srgbClr val="ADB8CA"/>
        </a:accent5>
        <a:accent6>
          <a:srgbClr val="009F00"/>
        </a:accent6>
        <a:hlink>
          <a:srgbClr val="00CCFF"/>
        </a:hlink>
        <a:folHlink>
          <a:srgbClr val="B5FFF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6">
        <a:dk1>
          <a:srgbClr val="2F2D25"/>
        </a:dk1>
        <a:lt1>
          <a:srgbClr val="FFFFFF"/>
        </a:lt1>
        <a:dk2>
          <a:srgbClr val="656151"/>
        </a:dk2>
        <a:lt2>
          <a:srgbClr val="FFFFCC"/>
        </a:lt2>
        <a:accent1>
          <a:srgbClr val="818173"/>
        </a:accent1>
        <a:accent2>
          <a:srgbClr val="809EA8"/>
        </a:accent2>
        <a:accent3>
          <a:srgbClr val="B8B7B3"/>
        </a:accent3>
        <a:accent4>
          <a:srgbClr val="DADADA"/>
        </a:accent4>
        <a:accent5>
          <a:srgbClr val="C1C1BC"/>
        </a:accent5>
        <a:accent6>
          <a:srgbClr val="738F98"/>
        </a:accent6>
        <a:hlink>
          <a:srgbClr val="E2C86A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7">
        <a:dk1>
          <a:srgbClr val="B4AF80"/>
        </a:dk1>
        <a:lt1>
          <a:srgbClr val="FFFFFF"/>
        </a:lt1>
        <a:dk2>
          <a:srgbClr val="C8C6A2"/>
        </a:dk2>
        <a:lt2>
          <a:srgbClr val="827F4C"/>
        </a:lt2>
        <a:accent1>
          <a:srgbClr val="7C784E"/>
        </a:accent1>
        <a:accent2>
          <a:srgbClr val="A2A4AC"/>
        </a:accent2>
        <a:accent3>
          <a:srgbClr val="E0DFCE"/>
        </a:accent3>
        <a:accent4>
          <a:srgbClr val="DADADA"/>
        </a:accent4>
        <a:accent5>
          <a:srgbClr val="BFBEB2"/>
        </a:accent5>
        <a:accent6>
          <a:srgbClr val="92949B"/>
        </a:accent6>
        <a:hlink>
          <a:srgbClr val="33CC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вновесие 8">
        <a:dk1>
          <a:srgbClr val="000000"/>
        </a:dk1>
        <a:lt1>
          <a:srgbClr val="DDDDDD"/>
        </a:lt1>
        <a:dk2>
          <a:srgbClr val="000000"/>
        </a:dk2>
        <a:lt2>
          <a:srgbClr val="B8B7D1"/>
        </a:lt2>
        <a:accent1>
          <a:srgbClr val="F1F0F4"/>
        </a:accent1>
        <a:accent2>
          <a:srgbClr val="C1BCFC"/>
        </a:accent2>
        <a:accent3>
          <a:srgbClr val="EBEBEB"/>
        </a:accent3>
        <a:accent4>
          <a:srgbClr val="000000"/>
        </a:accent4>
        <a:accent5>
          <a:srgbClr val="F7F6F8"/>
        </a:accent5>
        <a:accent6>
          <a:srgbClr val="AFAAE4"/>
        </a:accent6>
        <a:hlink>
          <a:srgbClr val="5454C6"/>
        </a:hlink>
        <a:folHlink>
          <a:srgbClr val="6A6F8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вновесие 9">
        <a:dk1>
          <a:srgbClr val="000000"/>
        </a:dk1>
        <a:lt1>
          <a:srgbClr val="FFFFFF"/>
        </a:lt1>
        <a:dk2>
          <a:srgbClr val="00A29E"/>
        </a:dk2>
        <a:lt2>
          <a:srgbClr val="CBCBCB"/>
        </a:lt2>
        <a:accent1>
          <a:srgbClr val="E5E5FF"/>
        </a:accent1>
        <a:accent2>
          <a:srgbClr val="79CD6B"/>
        </a:accent2>
        <a:accent3>
          <a:srgbClr val="FFFFFF"/>
        </a:accent3>
        <a:accent4>
          <a:srgbClr val="000000"/>
        </a:accent4>
        <a:accent5>
          <a:srgbClr val="F0F0FF"/>
        </a:accent5>
        <a:accent6>
          <a:srgbClr val="6DBA60"/>
        </a:accent6>
        <a:hlink>
          <a:srgbClr val="4477DE"/>
        </a:hlink>
        <a:folHlink>
          <a:srgbClr val="65498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Balance</Template>
  <TotalTime>1</TotalTime>
  <Words>894</Words>
  <Application>Microsoft Office PowerPoint</Application>
  <PresentationFormat>Экран (4:3)</PresentationFormat>
  <Paragraphs>210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Tahoma</vt:lpstr>
      <vt:lpstr>Wingdings</vt:lpstr>
      <vt:lpstr>Corbel</vt:lpstr>
      <vt:lpstr>Times New Roman</vt:lpstr>
      <vt:lpstr>Равновесие</vt:lpstr>
      <vt:lpstr>Конституционное  право  России</vt:lpstr>
      <vt:lpstr>Слайд 2</vt:lpstr>
      <vt:lpstr>Высшая юридическая сила конституции</vt:lpstr>
      <vt:lpstr>СОЦИАЛЬНО-ПОЛИТИЧЕСКАЯ  СУЩНОСТЬ  КОНСТИТУЦИИ</vt:lpstr>
      <vt:lpstr>Структура Конституции России</vt:lpstr>
      <vt:lpstr>Классификация  Конституций</vt:lpstr>
      <vt:lpstr>Классификация  Конституций</vt:lpstr>
      <vt:lpstr>Классификация  Конституций</vt:lpstr>
      <vt:lpstr>Классификация  Конституций</vt:lpstr>
      <vt:lpstr>Основные принципы Конституции России</vt:lpstr>
      <vt:lpstr>Слайд 11</vt:lpstr>
      <vt:lpstr>Юридические свойства Конституции</vt:lpstr>
      <vt:lpstr>Слайд 13</vt:lpstr>
      <vt:lpstr>Конституционные поправки и пересмотр Конституции</vt:lpstr>
      <vt:lpstr>Порядок пересмотра положений  глав 1, 2, 9, Конституции России</vt:lpstr>
      <vt:lpstr>Порядок внесения поправок  к главам 3-8 Конституции России</vt:lpstr>
      <vt:lpstr>Правовая охрана Конституции России</vt:lpstr>
    </vt:vector>
  </TitlesOfParts>
  <Company>Организация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Имя</dc:creator>
  <cp:lastModifiedBy>Admin</cp:lastModifiedBy>
  <cp:revision>2</cp:revision>
  <dcterms:created xsi:type="dcterms:W3CDTF">2012-05-03T17:16:31Z</dcterms:created>
  <dcterms:modified xsi:type="dcterms:W3CDTF">2012-07-05T22:12:56Z</dcterms:modified>
</cp:coreProperties>
</file>