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24" r:id="rId1"/>
  </p:sldMasterIdLst>
  <p:sldIdLst>
    <p:sldId id="256" r:id="rId2"/>
    <p:sldId id="257" r:id="rId3"/>
    <p:sldId id="258" r:id="rId4"/>
    <p:sldId id="260" r:id="rId5"/>
    <p:sldId id="261" r:id="rId6"/>
    <p:sldId id="262" r:id="rId7"/>
    <p:sldId id="263" r:id="rId8"/>
    <p:sldId id="264" r:id="rId9"/>
    <p:sldId id="265" r:id="rId10"/>
    <p:sldId id="266" r:id="rId11"/>
    <p:sldId id="267" r:id="rId12"/>
    <p:sldId id="268" r:id="rId1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5" d="100"/>
          <a:sy n="85" d="100"/>
        </p:scale>
        <p:origin x="-1110"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ru-RU" smtClean="0"/>
              <a:t>Образец заголовка</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36611769-0D71-4AC1-9D2B-F58316AC5C31}" type="datetimeFigureOut">
              <a:rPr lang="ru-RU" smtClean="0"/>
              <a:t>06.02.2015</a:t>
            </a:fld>
            <a:endParaRPr lang="ru-RU"/>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ru-RU"/>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A0175CE7-B021-4AE3-8736-12B83308AF4A}" type="slidenum">
              <a:rPr lang="ru-RU" smtClean="0"/>
              <a:t>‹#›</a:t>
            </a:fld>
            <a:endParaRPr lang="ru-RU"/>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36611769-0D71-4AC1-9D2B-F58316AC5C31}" type="datetimeFigureOut">
              <a:rPr lang="ru-RU" smtClean="0"/>
              <a:t>06.02.2015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0175CE7-B021-4AE3-8736-12B83308AF4A}"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ru-RU" smtClean="0"/>
              <a:t>Образец заголовка</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36611769-0D71-4AC1-9D2B-F58316AC5C31}" type="datetimeFigureOut">
              <a:rPr lang="ru-RU" smtClean="0"/>
              <a:t>06.02.2015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0175CE7-B021-4AE3-8736-12B83308AF4A}"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36611769-0D71-4AC1-9D2B-F58316AC5C31}" type="datetimeFigureOut">
              <a:rPr lang="ru-RU" smtClean="0"/>
              <a:t>06.02.2015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0175CE7-B021-4AE3-8736-12B83308AF4A}"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36611769-0D71-4AC1-9D2B-F58316AC5C31}" type="datetimeFigureOut">
              <a:rPr lang="ru-RU" smtClean="0"/>
              <a:t>06.02.2015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0175CE7-B021-4AE3-8736-12B83308AF4A}"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5" name="Date Placeholder 4"/>
          <p:cNvSpPr>
            <a:spLocks noGrp="1"/>
          </p:cNvSpPr>
          <p:nvPr>
            <p:ph type="dt" sz="half" idx="10"/>
          </p:nvPr>
        </p:nvSpPr>
        <p:spPr/>
        <p:txBody>
          <a:bodyPr/>
          <a:lstStyle/>
          <a:p>
            <a:fld id="{36611769-0D71-4AC1-9D2B-F58316AC5C31}" type="datetimeFigureOut">
              <a:rPr lang="ru-RU" smtClean="0"/>
              <a:t>06.02.2015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0175CE7-B021-4AE3-8736-12B83308AF4A}" type="slidenum">
              <a:rPr lang="ru-RU" smtClean="0"/>
              <a:t>‹#›</a:t>
            </a:fld>
            <a:endParaRPr lang="ru-RU"/>
          </a:p>
        </p:txBody>
      </p:sp>
      <p:sp>
        <p:nvSpPr>
          <p:cNvPr id="9" name="Content Placeholder 8"/>
          <p:cNvSpPr>
            <a:spLocks noGrp="1"/>
          </p:cNvSpPr>
          <p:nvPr>
            <p:ph sz="quarter" idx="13"/>
          </p:nvPr>
        </p:nvSpPr>
        <p:spPr>
          <a:xfrm>
            <a:off x="1042416" y="2313432"/>
            <a:ext cx="3419856" cy="349300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36611769-0D71-4AC1-9D2B-F58316AC5C31}" type="datetimeFigureOut">
              <a:rPr lang="ru-RU" smtClean="0"/>
              <a:t>06.02.2015</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A0175CE7-B021-4AE3-8736-12B83308AF4A}"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36611769-0D71-4AC1-9D2B-F58316AC5C31}" type="datetimeFigureOut">
              <a:rPr lang="ru-RU" smtClean="0"/>
              <a:t>06.02.2015</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A0175CE7-B021-4AE3-8736-12B83308AF4A}"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6611769-0D71-4AC1-9D2B-F58316AC5C31}" type="datetimeFigureOut">
              <a:rPr lang="ru-RU" smtClean="0"/>
              <a:t>06.02.2015</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A0175CE7-B021-4AE3-8736-12B83308AF4A}"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36611769-0D71-4AC1-9D2B-F58316AC5C31}" type="datetimeFigureOut">
              <a:rPr lang="ru-RU" smtClean="0"/>
              <a:t>06.02.2015</a:t>
            </a:fld>
            <a:endParaRPr lang="ru-RU"/>
          </a:p>
        </p:txBody>
      </p:sp>
      <p:sp>
        <p:nvSpPr>
          <p:cNvPr id="7" name="Slide Number Placeholder 6"/>
          <p:cNvSpPr>
            <a:spLocks noGrp="1"/>
          </p:cNvSpPr>
          <p:nvPr>
            <p:ph type="sldNum" sz="quarter" idx="12"/>
          </p:nvPr>
        </p:nvSpPr>
        <p:spPr/>
        <p:txBody>
          <a:bodyPr/>
          <a:lstStyle/>
          <a:p>
            <a:fld id="{A0175CE7-B021-4AE3-8736-12B83308AF4A}" type="slidenum">
              <a:rPr lang="ru-RU" smtClean="0"/>
              <a:t>‹#›</a:t>
            </a:fld>
            <a:endParaRPr lang="ru-RU"/>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ru-RU"/>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ru-RU" smtClean="0"/>
              <a:t>Образец заголовка</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ru-RU" smtClean="0"/>
              <a:t>Образец заголовка</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36611769-0D71-4AC1-9D2B-F58316AC5C31}" type="datetimeFigureOut">
              <a:rPr lang="ru-RU" smtClean="0"/>
              <a:t>06.02.2015</a:t>
            </a:fld>
            <a:endParaRPr lang="ru-RU"/>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ru-RU"/>
          </a:p>
        </p:txBody>
      </p:sp>
      <p:sp>
        <p:nvSpPr>
          <p:cNvPr id="7" name="Slide Number Placeholder 6"/>
          <p:cNvSpPr>
            <a:spLocks noGrp="1"/>
          </p:cNvSpPr>
          <p:nvPr>
            <p:ph type="sldNum" sz="quarter" idx="12"/>
          </p:nvPr>
        </p:nvSpPr>
        <p:spPr/>
        <p:txBody>
          <a:bodyPr/>
          <a:lstStyle/>
          <a:p>
            <a:fld id="{A0175CE7-B021-4AE3-8736-12B83308AF4A}"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36611769-0D71-4AC1-9D2B-F58316AC5C31}" type="datetimeFigureOut">
              <a:rPr lang="ru-RU" smtClean="0"/>
              <a:t>06.02.2015</a:t>
            </a:fld>
            <a:endParaRPr lang="ru-RU"/>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ru-RU"/>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A0175CE7-B021-4AE3-8736-12B83308AF4A}"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925" r:id="rId1"/>
    <p:sldLayoutId id="2147483926" r:id="rId2"/>
    <p:sldLayoutId id="2147483927" r:id="rId3"/>
    <p:sldLayoutId id="2147483928" r:id="rId4"/>
    <p:sldLayoutId id="2147483929" r:id="rId5"/>
    <p:sldLayoutId id="2147483930" r:id="rId6"/>
    <p:sldLayoutId id="2147483931" r:id="rId7"/>
    <p:sldLayoutId id="2147483932" r:id="rId8"/>
    <p:sldLayoutId id="2147483933" r:id="rId9"/>
    <p:sldLayoutId id="2147483934" r:id="rId10"/>
    <p:sldLayoutId id="2147483935" r:id="rId11"/>
  </p:sldLayoutIdLst>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edu.glavsprav.ru/info/atf/" TargetMode="External"/><Relationship Id="rId1" Type="http://schemas.openxmlformats.org/officeDocument/2006/relationships/slideLayout" Target="../slideLayouts/slideLayout9.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beaplanet.ru/" TargetMode="Externa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716016" y="3068960"/>
            <a:ext cx="3313355" cy="1224136"/>
          </a:xfrm>
        </p:spPr>
        <p:txBody>
          <a:bodyPr>
            <a:noAutofit/>
          </a:bodyPr>
          <a:lstStyle/>
          <a:p>
            <a:r>
              <a:rPr lang="ru-RU" sz="4000" dirty="0" smtClean="0"/>
              <a:t>Фотосинтез и дыхание растений</a:t>
            </a:r>
            <a:endParaRPr lang="ru-RU" sz="4000" dirty="0"/>
          </a:p>
        </p:txBody>
      </p:sp>
      <p:sp>
        <p:nvSpPr>
          <p:cNvPr id="3" name="Подзаголовок 2"/>
          <p:cNvSpPr>
            <a:spLocks noGrp="1"/>
          </p:cNvSpPr>
          <p:nvPr>
            <p:ph type="subTitle" idx="1"/>
          </p:nvPr>
        </p:nvSpPr>
        <p:spPr/>
        <p:txBody>
          <a:bodyPr/>
          <a:lstStyle/>
          <a:p>
            <a:r>
              <a:rPr lang="ru-RU" dirty="0" smtClean="0"/>
              <a:t>Подготовил ученик 6 Б класса</a:t>
            </a:r>
          </a:p>
          <a:p>
            <a:r>
              <a:rPr lang="ru-RU" dirty="0" smtClean="0"/>
              <a:t>Зубов Андрей</a:t>
            </a:r>
            <a:endParaRPr lang="ru-RU" dirty="0"/>
          </a:p>
        </p:txBody>
      </p:sp>
    </p:spTree>
    <p:extLst>
      <p:ext uri="{BB962C8B-B14F-4D97-AF65-F5344CB8AC3E}">
        <p14:creationId xmlns:p14="http://schemas.microsoft.com/office/powerpoint/2010/main" val="231780511"/>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71600" y="692696"/>
            <a:ext cx="7024744" cy="1143000"/>
          </a:xfrm>
        </p:spPr>
        <p:txBody>
          <a:bodyPr>
            <a:normAutofit fontScale="90000"/>
          </a:bodyPr>
          <a:lstStyle/>
          <a:p>
            <a:r>
              <a:rPr lang="ru-RU" b="1" dirty="0"/>
              <a:t>Применение знаний о дыхании растений</a:t>
            </a:r>
            <a:endParaRPr lang="ru-RU" dirty="0"/>
          </a:p>
        </p:txBody>
      </p:sp>
      <p:sp>
        <p:nvSpPr>
          <p:cNvPr id="3" name="Объект 2"/>
          <p:cNvSpPr>
            <a:spLocks noGrp="1"/>
          </p:cNvSpPr>
          <p:nvPr>
            <p:ph idx="1"/>
          </p:nvPr>
        </p:nvSpPr>
        <p:spPr>
          <a:xfrm>
            <a:off x="827584" y="1844824"/>
            <a:ext cx="7632848" cy="4392488"/>
          </a:xfrm>
        </p:spPr>
        <p:txBody>
          <a:bodyPr>
            <a:normAutofit fontScale="85000" lnSpcReduction="10000"/>
          </a:bodyPr>
          <a:lstStyle/>
          <a:p>
            <a:r>
              <a:rPr lang="ru-RU" dirty="0"/>
              <a:t>При выращивании культурных растений почва уплотняется и содержит мало воздуха. Поэтому для улучшения дыхания корней ее рыхлят специальными культиваторами. Особенно от недостатка кислорода страдают растения, выращиваемые на сильно увлажненных (заболоченных) почвах. Для улучшения снабжения воздухом корней растений такие почвы обычно осушают.</a:t>
            </a:r>
          </a:p>
          <a:p>
            <a:r>
              <a:rPr lang="ru-RU" dirty="0"/>
              <a:t>При хранении семян в зернохранилищах следят за влажностью семян. Сырые семена дышат интенсивнее и сильно разогреваются выделяющимся теплом — тогда зародыши в них погибают. Чтобы этого не происходило, закладываемые на хранение семена должны быть сухими, а зернохранилище — хорошо проветриваемым.</a:t>
            </a:r>
          </a:p>
          <a:p>
            <a:endParaRPr lang="ru-RU" dirty="0"/>
          </a:p>
        </p:txBody>
      </p:sp>
    </p:spTree>
    <p:extLst>
      <p:ext uri="{BB962C8B-B14F-4D97-AF65-F5344CB8AC3E}">
        <p14:creationId xmlns:p14="http://schemas.microsoft.com/office/powerpoint/2010/main" val="1813556924"/>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1548680" y="332656"/>
            <a:ext cx="1408002" cy="334968"/>
          </a:xfrm>
        </p:spPr>
        <p:txBody>
          <a:bodyPr>
            <a:normAutofit fontScale="90000"/>
          </a:bodyPr>
          <a:lstStyle/>
          <a:p>
            <a:endParaRPr lang="ru-RU"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1" y="836712"/>
            <a:ext cx="8076739" cy="5456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19123343"/>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2207366"/>
            <a:ext cx="8080948" cy="1754326"/>
          </a:xfrm>
          <a:prstGeom prst="rect">
            <a:avLst/>
          </a:prstGeom>
        </p:spPr>
        <p:style>
          <a:lnRef idx="2">
            <a:schemeClr val="accent1"/>
          </a:lnRef>
          <a:fillRef idx="1">
            <a:schemeClr val="lt1"/>
          </a:fillRef>
          <a:effectRef idx="0">
            <a:schemeClr val="accent1"/>
          </a:effectRef>
          <a:fontRef idx="minor">
            <a:schemeClr val="dk1"/>
          </a:fontRef>
        </p:style>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ru-RU" sz="54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Спасибо за внимание!</a:t>
            </a:r>
            <a:endParaRPr lang="ru-RU" sz="54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extLst>
      <p:ext uri="{BB962C8B-B14F-4D97-AF65-F5344CB8AC3E}">
        <p14:creationId xmlns:p14="http://schemas.microsoft.com/office/powerpoint/2010/main" val="257939104"/>
      </p:ext>
    </p:extLst>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30010" y="548680"/>
            <a:ext cx="3614397" cy="1003785"/>
          </a:xfrm>
        </p:spPr>
        <p:txBody>
          <a:bodyPr>
            <a:noAutofit/>
          </a:bodyPr>
          <a:lstStyle/>
          <a:p>
            <a:r>
              <a:rPr lang="ru-RU" sz="3200" dirty="0" smtClean="0"/>
              <a:t>Образование фотосинтеза</a:t>
            </a:r>
            <a:endParaRPr lang="ru-RU" sz="3200" dirty="0"/>
          </a:p>
        </p:txBody>
      </p:sp>
      <p:sp>
        <p:nvSpPr>
          <p:cNvPr id="3" name="Рисунок 2"/>
          <p:cNvSpPr>
            <a:spLocks noGrp="1"/>
          </p:cNvSpPr>
          <p:nvPr>
            <p:ph type="pic" idx="1"/>
          </p:nvPr>
        </p:nvSpPr>
        <p:spPr>
          <a:xfrm>
            <a:off x="899592" y="620688"/>
            <a:ext cx="3528392" cy="5616624"/>
          </a:xfrm>
        </p:spPr>
      </p:sp>
      <p:sp>
        <p:nvSpPr>
          <p:cNvPr id="4" name="Текст 3"/>
          <p:cNvSpPr>
            <a:spLocks noGrp="1"/>
          </p:cNvSpPr>
          <p:nvPr>
            <p:ph type="body" sz="half" idx="2"/>
          </p:nvPr>
        </p:nvSpPr>
        <p:spPr>
          <a:xfrm>
            <a:off x="4788024" y="2060848"/>
            <a:ext cx="3300573" cy="3951841"/>
          </a:xfrm>
        </p:spPr>
        <p:txBody>
          <a:bodyPr/>
          <a:lstStyle/>
          <a:p>
            <a:r>
              <a:rPr lang="ru-RU" dirty="0" smtClean="0"/>
              <a:t>Растение получает энергию и питание не только с помощью питательных веществ в почве ,но и с помощью солнечной энергии ,углекислого газа и воды. Из всего этого образуется крахмал , который образуется в сахар ,который образует белки , жиры ,углеводы и крахмал. </a:t>
            </a:r>
            <a:endParaRPr lang="ru-RU"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20688"/>
            <a:ext cx="4598368" cy="56886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53793601"/>
      </p:ext>
    </p:extLst>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44008" y="-110832"/>
            <a:ext cx="3528392" cy="1463040"/>
          </a:xfrm>
        </p:spPr>
        <p:txBody>
          <a:bodyPr>
            <a:normAutofit fontScale="90000"/>
          </a:bodyPr>
          <a:lstStyle/>
          <a:p>
            <a:r>
              <a:rPr lang="ru-RU" dirty="0"/>
              <a:t>Роль хлоропластов в фотосинтезе</a:t>
            </a:r>
            <a:br>
              <a:rPr lang="ru-RU" dirty="0"/>
            </a:br>
            <a:endParaRPr lang="ru-RU" dirty="0"/>
          </a:p>
        </p:txBody>
      </p:sp>
      <p:sp>
        <p:nvSpPr>
          <p:cNvPr id="3" name="Рисунок 2"/>
          <p:cNvSpPr>
            <a:spLocks noGrp="1"/>
          </p:cNvSpPr>
          <p:nvPr>
            <p:ph type="pic" idx="1"/>
          </p:nvPr>
        </p:nvSpPr>
        <p:spPr/>
      </p:sp>
      <p:sp>
        <p:nvSpPr>
          <p:cNvPr id="4" name="Текст 3"/>
          <p:cNvSpPr>
            <a:spLocks noGrp="1"/>
          </p:cNvSpPr>
          <p:nvPr>
            <p:ph type="body" sz="half" idx="2"/>
          </p:nvPr>
        </p:nvSpPr>
        <p:spPr>
          <a:xfrm>
            <a:off x="4644008" y="1196752"/>
            <a:ext cx="3384376" cy="4608511"/>
          </a:xfrm>
        </p:spPr>
        <p:txBody>
          <a:bodyPr>
            <a:normAutofit fontScale="92500"/>
          </a:bodyPr>
          <a:lstStyle/>
          <a:p>
            <a:r>
              <a:rPr lang="ru-RU" dirty="0"/>
              <a:t>В клетках растений имеются микроскопические образования — хлоропласты. Это органоиды, в которых происходит поглощение энергии и света и превращение ее в энергию </a:t>
            </a:r>
            <a:r>
              <a:rPr lang="ru-RU" dirty="0">
                <a:hlinkClick r:id="rId2"/>
              </a:rPr>
              <a:t>АТФ</a:t>
            </a:r>
            <a:r>
              <a:rPr lang="ru-RU" dirty="0"/>
              <a:t> и иных молекул — носителей энергии. В гранах хлоропластов содержится хлорофилл — сложное органическое вещество. Хлорофилл улавливает энергию света для использования ее в процессах биосинтеза глюкозы и других органических веществ. Ферменты, необходимые для синтеза глюкозы, расположены также в хлоропластах.</a:t>
            </a:r>
            <a:endParaRPr lang="ru-RU"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429" y="188640"/>
            <a:ext cx="4572000" cy="3528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0441" y="3717032"/>
            <a:ext cx="4075855" cy="2996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1199373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836712"/>
            <a:ext cx="8136904" cy="4561576"/>
          </a:xfrm>
        </p:spPr>
        <p:txBody>
          <a:bodyPr>
            <a:normAutofit/>
          </a:bodyPr>
          <a:lstStyle/>
          <a:p>
            <a:r>
              <a:rPr lang="ru-RU" sz="8000" dirty="0"/>
              <a:t>Световая фаза фотосинтеза</a:t>
            </a:r>
            <a:br>
              <a:rPr lang="ru-RU" sz="8000" dirty="0"/>
            </a:br>
            <a:endParaRPr lang="ru-RU" sz="8000" dirty="0"/>
          </a:p>
        </p:txBody>
      </p:sp>
    </p:spTree>
    <p:extLst>
      <p:ext uri="{BB962C8B-B14F-4D97-AF65-F5344CB8AC3E}">
        <p14:creationId xmlns:p14="http://schemas.microsoft.com/office/powerpoint/2010/main" val="3110032332"/>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92696" y="5157192"/>
            <a:ext cx="1368152" cy="1143000"/>
          </a:xfrm>
        </p:spPr>
        <p:txBody>
          <a:bodyPr/>
          <a:lstStyle/>
          <a:p>
            <a:endParaRPr lang="ru-RU" dirty="0"/>
          </a:p>
        </p:txBody>
      </p:sp>
      <p:sp>
        <p:nvSpPr>
          <p:cNvPr id="3" name="Объект 2"/>
          <p:cNvSpPr>
            <a:spLocks noGrp="1"/>
          </p:cNvSpPr>
          <p:nvPr>
            <p:ph idx="1"/>
          </p:nvPr>
        </p:nvSpPr>
        <p:spPr>
          <a:xfrm>
            <a:off x="827584" y="764704"/>
            <a:ext cx="7632848" cy="5544616"/>
          </a:xfrm>
        </p:spPr>
        <p:txBody>
          <a:bodyPr>
            <a:normAutofit fontScale="92500" lnSpcReduction="20000"/>
          </a:bodyPr>
          <a:lstStyle/>
          <a:p>
            <a:r>
              <a:rPr lang="ru-RU" dirty="0"/>
              <a:t>Квант красного света, поглощенный хлорофиллом, переводит электрон в возбужденное состояние. Возбужденный светом электрон приобретает большой запас энергии, вследствие чего перемещается на более высокий энергетический уровень. Возбужденный светом электрон можно сравнить с камнем, поднятым на высоту, который также приобретает потенциальную энергию. Он теряет ее, падая с высоты. Возбужденный электрон, как по ступеням, перемещается по цепи сложных органических соединений, встроенных в хлоропласт. Перемещаясь с одной ступени на другую, электрон теряет энергию, которая используется для синтеза АТФ. Растративший энергию электрон возвращается к хлорофиллу. Новая порция световой энергии вновь возбуждает электрон хлорофилла. Он снова проходит по тому же пути, расходуя энергию на образования молекул АТФ.</a:t>
            </a:r>
            <a:endParaRPr lang="ru-RU" dirty="0"/>
          </a:p>
        </p:txBody>
      </p:sp>
    </p:spTree>
    <p:extLst>
      <p:ext uri="{BB962C8B-B14F-4D97-AF65-F5344CB8AC3E}">
        <p14:creationId xmlns:p14="http://schemas.microsoft.com/office/powerpoint/2010/main" val="2864994902"/>
      </p:ext>
    </p:extLst>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1340768"/>
            <a:ext cx="7704856" cy="4176464"/>
          </a:xfrm>
        </p:spPr>
        <p:txBody>
          <a:bodyPr>
            <a:normAutofit/>
          </a:bodyPr>
          <a:lstStyle/>
          <a:p>
            <a:r>
              <a:rPr lang="ru-RU" sz="7200" dirty="0" err="1"/>
              <a:t>Темновая</a:t>
            </a:r>
            <a:r>
              <a:rPr lang="ru-RU" sz="7200" dirty="0"/>
              <a:t> фаза фотосинтеза</a:t>
            </a:r>
            <a:br>
              <a:rPr lang="ru-RU" sz="7200" dirty="0"/>
            </a:br>
            <a:endParaRPr lang="ru-RU" sz="7200" dirty="0"/>
          </a:p>
        </p:txBody>
      </p:sp>
    </p:spTree>
    <p:extLst>
      <p:ext uri="{BB962C8B-B14F-4D97-AF65-F5344CB8AC3E}">
        <p14:creationId xmlns:p14="http://schemas.microsoft.com/office/powerpoint/2010/main" val="3376844607"/>
      </p:ext>
    </p:extLst>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64704" y="5085184"/>
            <a:ext cx="1656302" cy="1143000"/>
          </a:xfrm>
        </p:spPr>
        <p:txBody>
          <a:bodyPr/>
          <a:lstStyle/>
          <a:p>
            <a:endParaRPr lang="ru-RU" dirty="0"/>
          </a:p>
        </p:txBody>
      </p:sp>
      <p:sp>
        <p:nvSpPr>
          <p:cNvPr id="3" name="Объект 2"/>
          <p:cNvSpPr>
            <a:spLocks noGrp="1"/>
          </p:cNvSpPr>
          <p:nvPr>
            <p:ph idx="1"/>
          </p:nvPr>
        </p:nvSpPr>
        <p:spPr>
          <a:xfrm>
            <a:off x="755576" y="908720"/>
            <a:ext cx="7704856" cy="5400600"/>
          </a:xfrm>
        </p:spPr>
        <p:txBody>
          <a:bodyPr>
            <a:normAutofit lnSpcReduction="10000"/>
          </a:bodyPr>
          <a:lstStyle/>
          <a:p>
            <a:r>
              <a:rPr lang="ru-RU" dirty="0"/>
              <a:t> хлоропластах есть </a:t>
            </a:r>
            <a:r>
              <a:rPr lang="ru-RU" dirty="0" smtClean="0"/>
              <a:t>пяти углеродные </a:t>
            </a:r>
            <a:r>
              <a:rPr lang="ru-RU" dirty="0"/>
              <a:t>сахара, один из которых </a:t>
            </a:r>
            <a:r>
              <a:rPr lang="ru-RU" b="1" dirty="0" err="1"/>
              <a:t>рибулозодифосфат</a:t>
            </a:r>
            <a:r>
              <a:rPr lang="ru-RU" dirty="0"/>
              <a:t>, является акцептором углекислого газа. Особый фермент связывает </a:t>
            </a:r>
            <a:r>
              <a:rPr lang="ru-RU" dirty="0" smtClean="0"/>
              <a:t>пяти углеродный </a:t>
            </a:r>
            <a:r>
              <a:rPr lang="ru-RU" dirty="0"/>
              <a:t>сахар с углекислым газом воздуха. При этом образуется соединения, которые </a:t>
            </a:r>
            <a:r>
              <a:rPr lang="ru-RU" dirty="0" err="1" smtClean="0"/>
              <a:t>засчет</a:t>
            </a:r>
            <a:r>
              <a:rPr lang="ru-RU" dirty="0" smtClean="0"/>
              <a:t> </a:t>
            </a:r>
            <a:r>
              <a:rPr lang="ru-RU" dirty="0"/>
              <a:t>энергии АТФ и иных молекул-носителей энергии восстанавливаются до </a:t>
            </a:r>
            <a:r>
              <a:rPr lang="ru-RU" dirty="0" smtClean="0"/>
              <a:t>шести углеродной </a:t>
            </a:r>
            <a:r>
              <a:rPr lang="ru-RU" dirty="0"/>
              <a:t>молекулы глюкозы. Таким образом, энергия света, преобразованная в течение световой фазы в энергию АТФ и иных молекул-носителей энергии, используется для синтеза глюкозы. Эти процессы могут идти в темноте.</a:t>
            </a:r>
            <a:r>
              <a:rPr lang="ru-RU" dirty="0"/>
              <a:t/>
            </a:r>
            <a:br>
              <a:rPr lang="ru-RU" dirty="0"/>
            </a:br>
            <a:endParaRPr lang="ru-RU" dirty="0"/>
          </a:p>
        </p:txBody>
      </p:sp>
    </p:spTree>
    <p:extLst>
      <p:ext uri="{BB962C8B-B14F-4D97-AF65-F5344CB8AC3E}">
        <p14:creationId xmlns:p14="http://schemas.microsoft.com/office/powerpoint/2010/main" val="2413385446"/>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716016" y="3583"/>
            <a:ext cx="3300984" cy="1463040"/>
          </a:xfrm>
        </p:spPr>
        <p:txBody>
          <a:bodyPr/>
          <a:lstStyle/>
          <a:p>
            <a:r>
              <a:rPr lang="ru-RU" b="1" dirty="0"/>
              <a:t>Дыхание растений</a:t>
            </a:r>
            <a:br>
              <a:rPr lang="ru-RU" b="1" dirty="0"/>
            </a:br>
            <a:endParaRPr lang="ru-RU" dirty="0"/>
          </a:p>
        </p:txBody>
      </p:sp>
      <p:sp>
        <p:nvSpPr>
          <p:cNvPr id="3" name="Рисунок 2"/>
          <p:cNvSpPr>
            <a:spLocks noGrp="1"/>
          </p:cNvSpPr>
          <p:nvPr>
            <p:ph type="pic" idx="1"/>
          </p:nvPr>
        </p:nvSpPr>
        <p:spPr/>
      </p:sp>
      <p:sp>
        <p:nvSpPr>
          <p:cNvPr id="4" name="Текст 3"/>
          <p:cNvSpPr>
            <a:spLocks noGrp="1"/>
          </p:cNvSpPr>
          <p:nvPr>
            <p:ph type="body" sz="half" idx="2"/>
          </p:nvPr>
        </p:nvSpPr>
        <p:spPr>
          <a:xfrm>
            <a:off x="4734630" y="1052736"/>
            <a:ext cx="3437770" cy="4896544"/>
          </a:xfrm>
        </p:spPr>
        <p:txBody>
          <a:bodyPr>
            <a:normAutofit/>
          </a:bodyPr>
          <a:lstStyle/>
          <a:p>
            <a:r>
              <a:rPr lang="ru-RU" sz="1200" dirty="0"/>
              <a:t>Д</a:t>
            </a:r>
            <a:r>
              <a:rPr lang="ru-RU" sz="1200" dirty="0" smtClean="0"/>
              <a:t>ыхание </a:t>
            </a:r>
            <a:r>
              <a:rPr lang="ru-RU" sz="1200" dirty="0"/>
              <a:t>является универсальным свойством всех живых организмов, которые населяют Землю. Суть этого процесса у </a:t>
            </a:r>
            <a:r>
              <a:rPr lang="ru-RU" sz="1200" u="sng" dirty="0">
                <a:hlinkClick r:id="rId2" tooltip="Растения"/>
              </a:rPr>
              <a:t>растений</a:t>
            </a:r>
            <a:r>
              <a:rPr lang="ru-RU" sz="1200" dirty="0"/>
              <a:t>, также как у животных, состоит в поглощении кислорода, который взаимодействует с органическими соединениями тканей их организмов с образованием углекислоты и воды. При дыхании вода используется самим растительным организмом, а углекислоту растения выделяют в окружающее пространство. Дыхание характеризуется тем, что для выделения энергии расходуется органическое вещество, то есть это процесс, обратный фотосинтезу, при котором происходит накопление питательных веществ в тканях растений. В светлое время суток практически все растения продуцируют кислород, но в их клетках имеет место и дыхание, протекающее менее интенсивно. В ночное время процесс дыхания происходит активнее, тогда как фотосинтез прекращается без доступа света.</a:t>
            </a:r>
            <a:endParaRPr lang="ru-RU" sz="1200"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20688"/>
            <a:ext cx="4572000" cy="5616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92036432"/>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99392"/>
            <a:ext cx="7055727" cy="1143000"/>
          </a:xfrm>
        </p:spPr>
        <p:txBody>
          <a:bodyPr>
            <a:noAutofit/>
          </a:bodyPr>
          <a:lstStyle/>
          <a:p>
            <a:r>
              <a:rPr lang="ru-RU" sz="2400" b="1" dirty="0"/>
              <a:t>Особенности дыхания растений</a:t>
            </a:r>
            <a:endParaRPr lang="ru-RU" sz="2400" dirty="0"/>
          </a:p>
        </p:txBody>
      </p:sp>
      <p:sp>
        <p:nvSpPr>
          <p:cNvPr id="3" name="Объект 2"/>
          <p:cNvSpPr>
            <a:spLocks noGrp="1"/>
          </p:cNvSpPr>
          <p:nvPr>
            <p:ph sz="quarter" idx="13"/>
          </p:nvPr>
        </p:nvSpPr>
        <p:spPr>
          <a:xfrm>
            <a:off x="827584" y="1052736"/>
            <a:ext cx="7704856" cy="1584176"/>
          </a:xfrm>
        </p:spPr>
        <p:txBody>
          <a:bodyPr>
            <a:noAutofit/>
          </a:bodyPr>
          <a:lstStyle/>
          <a:p>
            <a:r>
              <a:rPr lang="ru-RU" sz="1400" dirty="0"/>
              <a:t>Растения, как и все живые организмы, дышат. При этом они поглощают атмосферный кислород, а также используют тот кислород, который образуется у них в процессе фотосинтеза и имеется в межклетниках (рис. 118). Дышат растения и днем, и ночью. Днем большая часть атмосферного кислорода поступает в растение через устьица листьев и молодых побегов, кожицу молодых корней, а также чечевички стеблей. Ночью почти у всех растений устьица закрыты. В это время они для дыхания используют, в основном, кислород, образовавшейся при фотосинтезе и накопленный в межклетниках. По межклетникам кислород проникает во все живые клетки растений</a:t>
            </a:r>
            <a:r>
              <a:rPr lang="ru-RU" sz="1200" dirty="0"/>
              <a:t>.</a:t>
            </a:r>
            <a:endParaRPr lang="ru-RU" sz="1200" dirty="0"/>
          </a:p>
        </p:txBody>
      </p:sp>
      <p:sp>
        <p:nvSpPr>
          <p:cNvPr id="4" name="Объект 3"/>
          <p:cNvSpPr>
            <a:spLocks noGrp="1"/>
          </p:cNvSpPr>
          <p:nvPr>
            <p:ph sz="quarter" idx="14"/>
          </p:nvPr>
        </p:nvSpPr>
        <p:spPr>
          <a:xfrm>
            <a:off x="-2484784" y="2564904"/>
            <a:ext cx="3419856" cy="3493008"/>
          </a:xfrm>
        </p:spPr>
        <p:txBody>
          <a:bodyPr/>
          <a:lstStyle/>
          <a:p>
            <a:endParaRPr lang="ru-RU"/>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680" y="3284984"/>
            <a:ext cx="6158169" cy="33066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12801297"/>
      </p:ext>
    </p:extLst>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стин">
  <a:themeElements>
    <a:clrScheme name="Остин">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Остин">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Остин">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Austin</Template>
  <TotalTime>82</TotalTime>
  <Words>449</Words>
  <Application>Microsoft Office PowerPoint</Application>
  <PresentationFormat>Экран (4:3)</PresentationFormat>
  <Paragraphs>19</Paragraphs>
  <Slides>12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12</vt:i4>
      </vt:variant>
    </vt:vector>
  </HeadingPairs>
  <TitlesOfParts>
    <vt:vector size="13" baseType="lpstr">
      <vt:lpstr>Остин</vt:lpstr>
      <vt:lpstr>Фотосинтез и дыхание растений</vt:lpstr>
      <vt:lpstr>Образование фотосинтеза</vt:lpstr>
      <vt:lpstr>Роль хлоропластов в фотосинтезе </vt:lpstr>
      <vt:lpstr>Световая фаза фотосинтеза </vt:lpstr>
      <vt:lpstr>Презентация PowerPoint</vt:lpstr>
      <vt:lpstr>Темновая фаза фотосинтеза </vt:lpstr>
      <vt:lpstr>Презентация PowerPoint</vt:lpstr>
      <vt:lpstr>Дыхание растений </vt:lpstr>
      <vt:lpstr>Особенности дыхания растений</vt:lpstr>
      <vt:lpstr>Применение знаний о дыхании растений</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Фотосинтез и дыхание растений</dc:title>
  <dc:creator>Андрей</dc:creator>
  <cp:lastModifiedBy>Андрей</cp:lastModifiedBy>
  <cp:revision>6</cp:revision>
  <dcterms:created xsi:type="dcterms:W3CDTF">2015-02-06T15:44:12Z</dcterms:created>
  <dcterms:modified xsi:type="dcterms:W3CDTF">2015-02-06T17:06:23Z</dcterms:modified>
</cp:coreProperties>
</file>