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7" r:id="rId4"/>
    <p:sldId id="257" r:id="rId5"/>
    <p:sldId id="259" r:id="rId6"/>
    <p:sldId id="275" r:id="rId7"/>
    <p:sldId id="260" r:id="rId8"/>
    <p:sldId id="276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73" r:id="rId18"/>
    <p:sldId id="278" r:id="rId19"/>
    <p:sldId id="279" r:id="rId20"/>
    <p:sldId id="269" r:id="rId21"/>
    <p:sldId id="282" r:id="rId22"/>
    <p:sldId id="285" r:id="rId23"/>
    <p:sldId id="283" r:id="rId24"/>
    <p:sldId id="270" r:id="rId25"/>
    <p:sldId id="280" r:id="rId26"/>
    <p:sldId id="271" r:id="rId27"/>
    <p:sldId id="272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28A3A"/>
    <a:srgbClr val="FF0000"/>
    <a:srgbClr val="FFFF00"/>
    <a:srgbClr val="000066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2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653F41-9B90-489B-8FAA-618FD00157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F2FC38-F5E5-4D41-B154-A24EFF41E1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05D801-D9F9-4E1F-BFAA-8B5DA11222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media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ультимедиа 2"/>
          <p:cNvSpPr>
            <a:spLocks noGrp="1"/>
          </p:cNvSpPr>
          <p:nvPr>
            <p:ph type="media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20AA09-3B8E-425C-B2CB-4F54E460A8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C3A504-E226-49F0-A145-FF568ABAD5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7A1A27-226B-4FD8-8CFE-EFD7006148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494FA5-61DF-4053-BAF4-2D6FBF848A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F673CD-C358-4C51-B7DC-4979C5FDAF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A32FB5-C88F-4250-8E30-5BE50A729F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0DE259-7272-4449-B6F3-B173344D4E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75FDE6-D68F-4E03-A51A-469DABB56D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77B726-8585-4BA6-B298-64C36D5236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7E351376-84E7-4B54-95FD-00952701BA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E:\&#1053;&#1086;&#1074;&#1072;&#1103;%20&#1087;&#1072;&#1087;&#1082;&#1072;\023_sms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5292725" y="4210050"/>
            <a:ext cx="3851275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00FF"/>
                </a:solidFill>
                <a:latin typeface="Times New Roman" pitchFamily="18" charset="0"/>
              </a:rPr>
              <a:t>Выполнила: ученица 11 </a:t>
            </a:r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‘</a:t>
            </a:r>
            <a:r>
              <a:rPr lang="ru-RU" sz="2400" b="1">
                <a:solidFill>
                  <a:srgbClr val="0000FF"/>
                </a:solidFill>
                <a:latin typeface="Times New Roman" pitchFamily="18" charset="0"/>
              </a:rPr>
              <a:t>Б</a:t>
            </a:r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’</a:t>
            </a:r>
            <a:r>
              <a:rPr lang="ru-RU" sz="2400" b="1">
                <a:solidFill>
                  <a:srgbClr val="0000FF"/>
                </a:solidFill>
                <a:latin typeface="Times New Roman" pitchFamily="18" charset="0"/>
              </a:rPr>
              <a:t> класса МОУ «СОШ №236 г.Знаменск»                    Ваккасова Марина  Руководитель: Учитель Биологии Панова Светлана Яковлевна.</a:t>
            </a:r>
            <a:r>
              <a:rPr lang="ru-RU" sz="2000" b="1">
                <a:solidFill>
                  <a:srgbClr val="0000FF"/>
                </a:solidFill>
                <a:latin typeface="Times New Roman" pitchFamily="18" charset="0"/>
              </a:rPr>
              <a:t> </a:t>
            </a: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260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7" name="WordArt 9"/>
          <p:cNvSpPr>
            <a:spLocks noChangeArrowheads="1" noChangeShapeType="1" noTextEdit="1"/>
          </p:cNvSpPr>
          <p:nvPr/>
        </p:nvSpPr>
        <p:spPr bwMode="auto">
          <a:xfrm>
            <a:off x="5651500" y="0"/>
            <a:ext cx="2663825" cy="18446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72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Дети</a:t>
            </a:r>
          </a:p>
        </p:txBody>
      </p:sp>
      <p:sp>
        <p:nvSpPr>
          <p:cNvPr id="2058" name="WordArt 10"/>
          <p:cNvSpPr>
            <a:spLocks noChangeArrowheads="1" noChangeShapeType="1" noTextEdit="1"/>
          </p:cNvSpPr>
          <p:nvPr/>
        </p:nvSpPr>
        <p:spPr bwMode="auto">
          <a:xfrm>
            <a:off x="5435600" y="1484313"/>
            <a:ext cx="3457575" cy="25209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72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Земли</a:t>
            </a:r>
          </a:p>
        </p:txBody>
      </p:sp>
      <p:pic>
        <p:nvPicPr>
          <p:cNvPr id="2065" name="023_sms.mp3">
            <a:hlinkHover r:id="" action="ppaction://ole?verb=0"/>
          </p:cNvPr>
          <p:cNvPicPr>
            <a:picLocks noGrp="1" noRot="1" noChangeAspect="1" noChangeArrowheads="1"/>
          </p:cNvPicPr>
          <p:nvPr>
            <p:ph type="media" sz="half" idx="1"/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8983663" y="6697663"/>
            <a:ext cx="160337" cy="160337"/>
          </a:xfrm>
        </p:spPr>
      </p:pic>
      <p:sp>
        <p:nvSpPr>
          <p:cNvPr id="7" name="Багетная рамка 6"/>
          <p:cNvSpPr/>
          <p:nvPr/>
        </p:nvSpPr>
        <p:spPr>
          <a:xfrm>
            <a:off x="3143240" y="6357958"/>
            <a:ext cx="2143140" cy="50004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Prezentacii.com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65"/>
                </p:tgtEl>
              </p:cMediaNode>
            </p:audio>
          </p:childTnLst>
        </p:cTn>
      </p:par>
    </p:tnLst>
    <p:bldLst>
      <p:bldP spid="2057" grpId="0" animBg="1"/>
      <p:bldP spid="205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Макак Резу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529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4643438" y="0"/>
            <a:ext cx="4500562" cy="668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Грудная клетка человека покрыта мышцами. С каждой её стороны имеются особые мышцы. У человекообразных обезьян, помимо этих двух мышц, есть ещё 3-ий грудной мускул. У человека он недоразвит и обычно сливается с нижней частью большой грудной мышцы. Остаток третьего грудного мускула – рудимент, лишний раз напоминающий нам о близком родстве человека с человекообразной обезьяной.                          В крови человека и млекопитающих находятся миллионы крошечных красных шариков. Если ввести волку кровь ягнёнка, то кровяные шарики последнего вскоре разрушаться и погибнут. Если же смешать кровь волка с кровью собаки, то всё обойдётся благополучно. Кровяные шарики собаки будут жить в крови волка. А как действует кровь человека на кровь человекообразной обезьяны и наоборот? При таком смешивании они не гибнут.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94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0" y="4843463"/>
            <a:ext cx="9144000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Шишковидная железа, гипофиз, - сероватое тельце величиной с горошину, расположенное в головном мозгу человека, - рудиментарный остаток 3-го глаза. Эта железа встречается у различных представителей позвоночных животных. По данным сравнительной анатомии и палеонтологии, в верхней части черепной коробки ископаемых земноводных стегоцефалов имеется отверстие, где помещался 3 зрительный орган; и сейчас у некоторых видов ящериц на темени есть более или менее развитый 3 глаз.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Налево (D)—развитие зародыша кошки; в средине (Е)—обезьяны; направо (F)—человека на тех же первых стадия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435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5508625" y="0"/>
            <a:ext cx="3635375" cy="629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solidFill>
                  <a:srgbClr val="000066"/>
                </a:solidFill>
                <a:latin typeface="Times New Roman" pitchFamily="18" charset="0"/>
              </a:rPr>
              <a:t>В ранних стадиях развития зародыши кошки, обезьяны и человека почти неотличимы. По мере развития зародышей проявляются различия, но между зародышами человека и обезьяны всё ещё огромное сходство. Это сходство длится довольно долго. Только в последние месяцы утробной жизни зародыш человека явственно отличается от зародыша обезьяны.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img_12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77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6877050" y="2133600"/>
            <a:ext cx="2266950" cy="229235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solidFill>
                  <a:srgbClr val="000066"/>
                </a:solidFill>
              </a:rPr>
              <a:t>Зародыш кошки (с лева) и зародыш человека (с права)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01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0" y="4937125"/>
            <a:ext cx="91440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0066"/>
                </a:solidFill>
                <a:latin typeface="Times New Roman" pitchFamily="18" charset="0"/>
              </a:rPr>
              <a:t>Зародыш человека на пятом – шестом месяце утробной жизни сплошь покрыт густыми и нежными волосками, которые затем исчезают; нос у него выглядит так же, как у зародыша шимпанзе; руки по своей длине напоминают руки орангутанга; извилины в мозгу такие, как у гиббона, а большой палец на ноге оттопыривается свободно в сторону, точно это нога гориллы, а не человека.</a:t>
            </a:r>
            <a:r>
              <a:rPr lang="ru-RU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2017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916238" cy="255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2916238" y="0"/>
            <a:ext cx="6227762" cy="256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Все доказательства животного происхождения человека делят на сравнительно-анатомические, эмбриологические, физиолого-биохимические, молекулярно-генетические, палеонтологические.                   1. Сравнительно-анатомические. </a:t>
            </a:r>
          </a:p>
          <a:p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Общий план строения тела человека сходен со строением тела хордовых животных. Скелет состоит из тех же отделов, что и у других млекопитающих. Полость тела разделена диафрагмой на брюшной и грудной отделы.</a:t>
            </a:r>
            <a:r>
              <a:rPr lang="ru-RU">
                <a:solidFill>
                  <a:srgbClr val="000066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0" y="2565400"/>
            <a:ext cx="9144000" cy="462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Нервная система трубчатого типа. В среднем ухе расположены три слуховые косточки (молоточек, наковальня, стремечко), имеются ушные раковины и связанные с ними ушные мышцы. В коже человека, как и других млекопитающих, имеются млечные, сальные и потовые железы. Кровеносная система замкнута, есть четырехкамерное сердце.                                                                                                            2.</a:t>
            </a:r>
            <a:r>
              <a:rPr lang="ru-RU" b="1">
                <a:solidFill>
                  <a:srgbClr val="000066"/>
                </a:solidFill>
              </a:rPr>
              <a:t> </a:t>
            </a:r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Эмбриологические.</a:t>
            </a:r>
          </a:p>
          <a:p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В эмбриогенезе человека наблюдаются основные стадии развития, характерные для позвоночных животных (дробление, бластула, гаструла и т.д.) На ранних стадиях эмбрионального развития у зародыша человека появляются признаки, характерные для низших позвоночных: хорда, жаберные щели в полости глотки, полая нервная трубка, двусторонняя симметрия в строении тела, гладкая поверхность головного мозга. Дальнейшее развитие зародыша проявляет черты, характерные для млекопитающих: несколько пар сосков, наличие волос на поверхности тела, как у всех млекопитающих (кроме однопроходных и сумчатых), развитие детеныша внутри тела матери и питание плода через плаценту.</a:t>
            </a:r>
          </a:p>
          <a:p>
            <a:pPr>
              <a:spcBef>
                <a:spcPct val="50000"/>
              </a:spcBef>
            </a:pPr>
            <a:endParaRPr lang="ru-RU" b="1">
              <a:solidFill>
                <a:srgbClr val="000066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563px-Tubal_Pregnancy_with_embry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4500563" y="0"/>
            <a:ext cx="4643437" cy="723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3. Физиолого-биохимические. </a:t>
            </a:r>
          </a:p>
          <a:p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У человека и человекообразных обезьян очень близка структура гемоглобина и других белков организма. Наблюдается сходство в группах крови. Кровь карликового шимпанзе (бонобо) соответствующей группы можно переливать и человеку. Имеется у человека и антиген резус-фактор крови (впервые он был выявлен у макаки резус). Человекообразные обезьяны близки к человеку по продолжительности беременности, срокам полового созревания.                                                              4. Молекулярно-генетические. </a:t>
            </a:r>
          </a:p>
          <a:p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У всех человекообразных обезьян диплоидное число хромосом 2 n = 48. У человека 2 n = 46 (установлено, что хромосома 2 у человека образована слиянием двух хромосом, гомологичных таковым у шимпанзе). Имеется высокая степень гомологии по первичной структуре генов (более 90% генов человека и шимпанзе сходны между собой). </a:t>
            </a:r>
          </a:p>
          <a:p>
            <a:endParaRPr lang="ru-RU" b="1">
              <a:solidFill>
                <a:srgbClr val="000066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WordArt 4"/>
          <p:cNvSpPr>
            <a:spLocks noChangeArrowheads="1" noChangeShapeType="1" noTextEdit="1"/>
          </p:cNvSpPr>
          <p:nvPr/>
        </p:nvSpPr>
        <p:spPr bwMode="auto">
          <a:xfrm>
            <a:off x="3059113" y="0"/>
            <a:ext cx="3238500" cy="6381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ru-RU" sz="44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Атавизмы.</a:t>
            </a:r>
          </a:p>
        </p:txBody>
      </p:sp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150"/>
            <a:ext cx="4618038" cy="616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692150"/>
            <a:ext cx="4500562" cy="616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 descr="Сотвор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057650" cy="429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4" name="WordArt 6"/>
          <p:cNvSpPr>
            <a:spLocks noChangeArrowheads="1" noChangeShapeType="1" noTextEdit="1"/>
          </p:cNvSpPr>
          <p:nvPr/>
        </p:nvSpPr>
        <p:spPr bwMode="auto">
          <a:xfrm>
            <a:off x="4356100" y="0"/>
            <a:ext cx="4608513" cy="126841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000066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Дар  Создателя.</a:t>
            </a: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4067175" y="1412875"/>
            <a:ext cx="5076825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Наиболее ясное и точное объяснение, по мнению многих людей, даёт теория Креационизма. Согласно Библии, Бог создал человека из праха земного: «Бог сотворил человека иначе, нежели прочих тварей. Создал Бог человека из праха земного, то-есть из вещества, из которого был создан весь вещественный, земной мир, и вдунул в лицо его дыхание жизни, то-есть дал ему дух свободный, разумный, живой и бессмертный.    </a:t>
            </a:r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0" y="4292600"/>
            <a:ext cx="9144000" cy="297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И дал Бог первому человеку имя Адам, что значит «взятый из земли».Мы видим, что и по теории Креационизма, человек имеет отношение к природе: он был создан из земли. По Библии человек включает в себя тело, душу и дух. Тело человека создано Богом «из праха земного» и потому оно принадлежит земле: «земля еси и в землю отыдеши»,сказано человеку после вкушения плода с дерева познания. Своею телесной жизнью человек ничем не отличается от прочих животных существ – животных и состоит она в удовлетворении потребностей тела. Потребности тела многоразличны, но в общем все они сводятся к удовлетворению двух основных</a:t>
            </a:r>
            <a:r>
              <a:rPr lang="ru-RU" b="1">
                <a:solidFill>
                  <a:srgbClr val="000066"/>
                </a:solidFill>
              </a:rPr>
              <a:t> </a:t>
            </a:r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инстинктов: </a:t>
            </a:r>
            <a:r>
              <a:rPr lang="ru-RU" b="1">
                <a:latin typeface="Times New Roman" pitchFamily="18" charset="0"/>
              </a:rPr>
              <a:t>1. Инстинкта  самосохранения и 2.Инстинкта продолжения рода.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                                                                                                    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0" dur="20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4" grpId="0" animBg="1"/>
      <p:bldP spid="32775" grpId="0"/>
      <p:bldP spid="3277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92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5219700" y="0"/>
            <a:ext cx="3924300" cy="682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Оба эти инстинкта вложены Творцом в телесную природу всякого живого существа, с вполне понятной и разумной целью – дабы это живое существо не погибло и не уничтожилось бы бесследно. 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В Библии сказано, что и животные, и твари были произведены землёй, но душа – главная часть человека, была дана людям Богом. Душа дана Богом, как оживотворяющее начало для того, чтобы управлять телом. Душа есть и у животных, но она вместе с телом была произведена землёй. И только о человеке сказано, что после создания тела его из праха земного Господь Бог «вдунул в лицо его дыхание жизни, и стал человек душою живою». Это «дыхание жизни» и есть высшее начало в человеке, т.е. его дух, которым он безмерно возвышается над всеми другими существами.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WordArt 5"/>
          <p:cNvSpPr>
            <a:spLocks noChangeArrowheads="1" noChangeShapeType="1" noTextEdit="1"/>
          </p:cNvSpPr>
          <p:nvPr/>
        </p:nvSpPr>
        <p:spPr bwMode="auto">
          <a:xfrm>
            <a:off x="3132138" y="260350"/>
            <a:ext cx="2808287" cy="136842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0"/>
                <a:gd name="adj2" fmla="val 0"/>
              </a:avLst>
            </a:prstTxWarp>
          </a:bodyPr>
          <a:lstStyle/>
          <a:p>
            <a:pPr algn="ctr"/>
            <a:r>
              <a:rPr lang="ru-RU" sz="44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BF00"/>
                    </a:gs>
                    <a:gs pos="10001">
                      <a:srgbClr val="F27300"/>
                    </a:gs>
                    <a:gs pos="25000">
                      <a:srgbClr val="8F0040"/>
                    </a:gs>
                    <a:gs pos="50000">
                      <a:srgbClr val="400040"/>
                    </a:gs>
                    <a:gs pos="80000">
                      <a:srgbClr val="000040"/>
                    </a:gs>
                    <a:gs pos="100000">
                      <a:srgbClr val="0000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Цели:</a:t>
            </a:r>
          </a:p>
        </p:txBody>
      </p:sp>
      <p:pic>
        <p:nvPicPr>
          <p:cNvPr id="5128" name="Picture 8" descr="BD14795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916113"/>
            <a:ext cx="503238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3" name="Text Box 13"/>
          <p:cNvSpPr txBox="1">
            <a:spLocks noChangeArrowheads="1"/>
          </p:cNvSpPr>
          <p:nvPr/>
        </p:nvSpPr>
        <p:spPr bwMode="auto">
          <a:xfrm>
            <a:off x="1042988" y="1773238"/>
            <a:ext cx="77057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solidFill>
                  <a:srgbClr val="000066"/>
                </a:solidFill>
                <a:latin typeface="Times New Roman" pitchFamily="18" charset="0"/>
              </a:rPr>
              <a:t>Доказать, что человек одно из звеньев природы.</a:t>
            </a:r>
          </a:p>
        </p:txBody>
      </p:sp>
      <p:pic>
        <p:nvPicPr>
          <p:cNvPr id="5136" name="Picture 16" descr="BD14795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4149725"/>
            <a:ext cx="503238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8" name="Text Box 18"/>
          <p:cNvSpPr txBox="1">
            <a:spLocks noChangeArrowheads="1"/>
          </p:cNvSpPr>
          <p:nvPr/>
        </p:nvSpPr>
        <p:spPr bwMode="auto">
          <a:xfrm>
            <a:off x="1187450" y="4076700"/>
            <a:ext cx="77057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solidFill>
                  <a:srgbClr val="000066"/>
                </a:solidFill>
                <a:latin typeface="Times New Roman" pitchFamily="18" charset="0"/>
              </a:rPr>
              <a:t>Показать влияние человека на окружающую среду.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animBg="1"/>
      <p:bldP spid="5133" grpId="0"/>
      <p:bldP spid="51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WordArt 2"/>
          <p:cNvSpPr>
            <a:spLocks noChangeArrowheads="1" noChangeShapeType="1" noTextEdit="1"/>
          </p:cNvSpPr>
          <p:nvPr/>
        </p:nvSpPr>
        <p:spPr bwMode="auto">
          <a:xfrm>
            <a:off x="2700338" y="0"/>
            <a:ext cx="3419475" cy="765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Опрос 9 классов</a:t>
            </a:r>
          </a:p>
        </p:txBody>
      </p:sp>
      <p:sp>
        <p:nvSpPr>
          <p:cNvPr id="17411" name="WordArt 3"/>
          <p:cNvSpPr>
            <a:spLocks noChangeArrowheads="1" noChangeShapeType="1" noTextEdit="1"/>
          </p:cNvSpPr>
          <p:nvPr/>
        </p:nvSpPr>
        <p:spPr bwMode="auto">
          <a:xfrm>
            <a:off x="2051050" y="981075"/>
            <a:ext cx="565785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МОУ "СОШ №236 г. Знаменск"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0" y="1557338"/>
            <a:ext cx="9144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000066"/>
                </a:solidFill>
                <a:latin typeface="Times New Roman" pitchFamily="18" charset="0"/>
              </a:rPr>
              <a:t>«Считаете ли вы, что человек является звеном природной цепи?»</a:t>
            </a:r>
          </a:p>
        </p:txBody>
      </p:sp>
      <p:graphicFrame>
        <p:nvGraphicFramePr>
          <p:cNvPr id="17413" name="Object 5"/>
          <p:cNvGraphicFramePr>
            <a:graphicFrameLocks noChangeAspect="1"/>
          </p:cNvGraphicFramePr>
          <p:nvPr/>
        </p:nvGraphicFramePr>
        <p:xfrm>
          <a:off x="-180975" y="2349500"/>
          <a:ext cx="9505950" cy="4679950"/>
        </p:xfrm>
        <a:graphic>
          <a:graphicData uri="http://schemas.openxmlformats.org/presentationml/2006/ole">
            <p:oleObj spid="_x0000_s1026" name="Диаграмма" r:id="rId3" imgW="6096000" imgH="4067251" progId="MSGraph.Chart.8">
              <p:embed followColorScheme="full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600"/>
                            </p:stCondLst>
                            <p:childTnLst>
                              <p:par>
                                <p:cTn id="2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/>
      <p:bldP spid="17411" grpId="0" animBg="1"/>
      <p:bldP spid="17412" grpId="0"/>
      <p:bldOleChart spid="174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593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0" name="WordArt 6"/>
          <p:cNvSpPr>
            <a:spLocks noChangeArrowheads="1" noChangeShapeType="1" noTextEdit="1"/>
          </p:cNvSpPr>
          <p:nvPr/>
        </p:nvSpPr>
        <p:spPr bwMode="auto">
          <a:xfrm>
            <a:off x="4932363" y="188913"/>
            <a:ext cx="4211637" cy="1223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DDEBCF"/>
                    </a:gs>
                    <a:gs pos="50000">
                      <a:srgbClr val="9CB86E"/>
                    </a:gs>
                    <a:gs pos="100000">
                      <a:srgbClr val="156B13"/>
                    </a:gs>
                  </a:gsLst>
                  <a:path path="rect">
                    <a:fillToRect l="50000" t="50000" r="50000" b="50000"/>
                  </a:path>
                </a:gradFill>
                <a:latin typeface="Times New Roman"/>
                <a:cs typeface="Times New Roman"/>
              </a:rPr>
              <a:t>Мать Земля...</a:t>
            </a:r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4859338" y="1628775"/>
            <a:ext cx="4284662" cy="481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0066"/>
                </a:solidFill>
                <a:latin typeface="Times New Roman" pitchFamily="18" charset="0"/>
              </a:rPr>
              <a:t>Английский учёный Барри Коммонер как-то сказал: «Всё связано со всем». Нарушение одного компонента природной среды вызывает нарушение других. И отражаются на человеке. </a:t>
            </a: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0066"/>
                </a:solidFill>
                <a:latin typeface="Times New Roman" pitchFamily="18" charset="0"/>
              </a:rPr>
              <a:t>В одной из американских газет писали, что третья мировая война уже началась – она ведётся против природы, но самое важное это то, что большую роль в боевых действиях против природы играет человек.  Эта война будет последней – она убьёт природу Земли, а значит и человека.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70" decel="100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770" decel="100000"/>
                                        <p:tgtEl>
                                          <p:spTgt spid="3687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0" grpId="0" animBg="1"/>
      <p:bldP spid="3687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4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103563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3059113" y="0"/>
            <a:ext cx="6084887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В окружающую среду ежегодно выбрасывается огромное количество химических веществ. Они усваиваются сельскохозяйственными растениями, накапливаются в мясе животных, а затем попадают в организм человека; вызывая различные заболевания. Однажды в Японии появилась странная эпидемия, при которой люди умирали от поражения внутренних органов. Причиной как оказалось, была рыба, заражённая ртутью. Так же сточные воды завода попали на рисовые поля, и заражённый кадмием рис вызвал массовые отравления.                                              Наиболее сильным загрязнителем окружающей среды является автомобильный транспорт. В отработанных газах автомобилей около 280 вредных компонентов, </a:t>
            </a:r>
          </a:p>
        </p:txBody>
      </p:sp>
      <p:sp>
        <p:nvSpPr>
          <p:cNvPr id="39946" name="Text Box 10"/>
          <p:cNvSpPr txBox="1">
            <a:spLocks noChangeArrowheads="1"/>
          </p:cNvSpPr>
          <p:nvPr/>
        </p:nvSpPr>
        <p:spPr bwMode="auto">
          <a:xfrm>
            <a:off x="0" y="3860800"/>
            <a:ext cx="914400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большая часть из которых – канцерогенные вещества способные вызвать раковые заболевания . Ёщё одна проблема – огромный танкерный флот. Крупнейшие суда за рейс перевозят 0,5 млн. т. нефти, средняя дальность транспортировки 5 000 миль. Загрязнение Мирового океана нефтью приняло глобальный характер. От 20 до 30% поверхности Океана покрыто нефтяными плёнками. Разливы нефти губительны для морских обитателей. Входящие в состав нефти вещества обладают канцерогенными и токсическими свойствами, накапливаются в воде и организмах. Нефть разрушает структуру пера, и птицы страдают от холода, они не способны больше плавать и добывать себе пищу. Чтобы спасти их чистят минеральным маслом и сушат, но не все могут пережить чистку и плен.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5" grpId="0"/>
      <p:bldP spid="3994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211638" cy="360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4211638" y="0"/>
            <a:ext cx="4932362" cy="407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Чтобы сохранить нашу планету пригодной для жизни, мировой общественности нужно действовать сообща: необходимо чтобы каждый из нас понял, что сохранение жизни на Земле зависит и от него в том числе. В экологической проблеме каждый из нас принимает участие ежедневно: всё очень просто – вынося мусорное ведро, поднимите ли вы случайно рассыпавшийся мусор или пройдёте дальше?</a:t>
            </a:r>
            <a:r>
              <a:rPr lang="ru-RU">
                <a:latin typeface="Times New Roman" pitchFamily="18" charset="0"/>
              </a:rPr>
              <a:t> </a:t>
            </a:r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Это тоже проявление гражданской позиции по отношению к обществу и к природе. Только объединив свои силы люди, смогут решить проблемы, </a:t>
            </a:r>
          </a:p>
          <a:p>
            <a:pPr>
              <a:spcBef>
                <a:spcPct val="50000"/>
              </a:spcBef>
            </a:pPr>
            <a:endParaRPr lang="ru-RU" b="1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0" y="3644900"/>
            <a:ext cx="9144000" cy="297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Стоящие перед человечеством. Вспомните слова Экзюпери: «Если человечество не найдёт сил, средств  разума, чтобы поладить с природой, то на умершей безжизненной Земле стоит установить надгробный камень с надписью: «Каждый хотел лучшего для себя». 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Уничтожение природы продолжается и сейчас. При этом люди преследуют разные цели: кто-то хочет получить больше денег, продав редкое животное, или его мех; кто-то охотиться в своё удовольствие, а кто-то не думая вырывает с корнем цветы, убивает палкой лягушку, бросает в птицу камнем, пытаясь доказать, что человек – царь природы. Но что представляет собой человек без природы – без воздуха, без воды, пения птиц, аромата лугов и шелеста листьев?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46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  <p:bldP spid="3789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05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92600"/>
            <a:ext cx="91440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WordArt 5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3492500" y="476250"/>
            <a:ext cx="2095500" cy="771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5400" b="1" i="1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Вывод.</a:t>
            </a: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0" y="1268413"/>
            <a:ext cx="9144000" cy="311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000066"/>
                </a:solidFill>
                <a:latin typeface="Arial Black" pitchFamily="34" charset="0"/>
              </a:rPr>
              <a:t>Несмотря на то, что человек явственно возвышается над всем животным царством, корни человека – в природе. Его тело родственно остальным существам и окружающему миру. Человек вырастает из природы, как могучее дерево из материнской почвы. Но являясь одним из звеньев природы, человек со старанием пытается разрушить её, окружающую среду, то с чем он неразрывно связан. Мы должны оберегать и хранить данное нам богатство. Заповедь которой должны руководствоваться люди хорошо выражена в известной сказке «Есть такое правило: встал по утру, умылся, привёл себя в порядок – и сразу же приведи в порядок свою планету».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animBg="1"/>
      <p:bldP spid="1639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900113" y="765175"/>
            <a:ext cx="4608512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00FF"/>
                </a:solidFill>
                <a:latin typeface="Arial Black" pitchFamily="34" charset="0"/>
              </a:rPr>
              <a:t>В природе шагу не ступить                          Чтоб тотчас, так ли сяк,                               Ей чем-нибудь не заплатить                        За этот самый шаг.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00FF"/>
                </a:solidFill>
                <a:latin typeface="Arial Black" pitchFamily="34" charset="0"/>
              </a:rPr>
              <a:t>Будет ласковый дождь,                                 Будет запах земли,                                        Щебет юрких стрижей                                От зари до зари.                                                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00FF"/>
                </a:solidFill>
                <a:latin typeface="Arial Black" pitchFamily="34" charset="0"/>
              </a:rPr>
              <a:t>И ни птица, ни ива                                        Слезы не прольёт,                                          Если сгинет с Земли                                        Человеческий род.                                           И весна…                                                         И весна встретит новый рассвет,                 Не заметив,                                                      Что нас уже нет.</a:t>
            </a:r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2555875" y="1052513"/>
            <a:ext cx="4608513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FF0000"/>
                </a:solidFill>
                <a:latin typeface="Arial Black" pitchFamily="34" charset="0"/>
              </a:rPr>
              <a:t>Когда поймёшь ты, наконец,             Врубаясь в мёртвые породы,            О человек, венец природы!          Что без Природы твой венец?      Берегите всех зверей внутри природы,                                         Убивайте лишь зверей внутри себя.                                               Берегите Доброту и Жалость,      Чтоб она за слабого сражалась. Всё дарю                                        Всё доброе приемлю!           Только                                            Берегите эту Землю!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  <p:bldP spid="34820" grpId="1"/>
      <p:bldP spid="348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WordArt 2"/>
          <p:cNvSpPr>
            <a:spLocks noChangeArrowheads="1" noChangeShapeType="1" noTextEdit="1"/>
          </p:cNvSpPr>
          <p:nvPr/>
        </p:nvSpPr>
        <p:spPr bwMode="auto">
          <a:xfrm>
            <a:off x="2268538" y="333375"/>
            <a:ext cx="4968875" cy="15128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Над проектом работала</a:t>
            </a: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989138"/>
            <a:ext cx="4211638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4859338" y="2133600"/>
            <a:ext cx="4284662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solidFill>
                  <a:srgbClr val="000066"/>
                </a:solidFill>
                <a:latin typeface="Arial Black" pitchFamily="34" charset="0"/>
              </a:rPr>
              <a:t>Ученица 9 «В» класса МОУ «СОШ №236 г. Знаменск»</a:t>
            </a:r>
          </a:p>
          <a:p>
            <a:pPr>
              <a:spcBef>
                <a:spcPct val="50000"/>
              </a:spcBef>
            </a:pPr>
            <a:endParaRPr lang="ru-RU" sz="2000">
              <a:solidFill>
                <a:srgbClr val="000066"/>
              </a:solidFill>
              <a:latin typeface="Arial Black" pitchFamily="34" charset="0"/>
            </a:endParaRPr>
          </a:p>
        </p:txBody>
      </p:sp>
      <p:sp>
        <p:nvSpPr>
          <p:cNvPr id="15365" name="WordArt 5"/>
          <p:cNvSpPr>
            <a:spLocks noChangeArrowheads="1" noChangeShapeType="1" noTextEdit="1"/>
          </p:cNvSpPr>
          <p:nvPr/>
        </p:nvSpPr>
        <p:spPr bwMode="auto">
          <a:xfrm>
            <a:off x="5364163" y="3141663"/>
            <a:ext cx="316865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Ваккасова</a:t>
            </a:r>
          </a:p>
        </p:txBody>
      </p:sp>
      <p:sp>
        <p:nvSpPr>
          <p:cNvPr id="15366" name="WordArt 6"/>
          <p:cNvSpPr>
            <a:spLocks noChangeArrowheads="1" noChangeShapeType="1" noTextEdit="1"/>
          </p:cNvSpPr>
          <p:nvPr/>
        </p:nvSpPr>
        <p:spPr bwMode="auto">
          <a:xfrm>
            <a:off x="5651500" y="4149725"/>
            <a:ext cx="2592388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Марина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0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400"/>
                            </p:stCondLst>
                            <p:childTnLst>
                              <p:par>
                                <p:cTn id="2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  <p:bldP spid="15364" grpId="0"/>
      <p:bldP spid="15365" grpId="0" animBg="1"/>
      <p:bldP spid="1536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WordArt 2"/>
          <p:cNvSpPr>
            <a:spLocks noChangeArrowheads="1" noChangeShapeType="1" noTextEdit="1"/>
          </p:cNvSpPr>
          <p:nvPr/>
        </p:nvSpPr>
        <p:spPr bwMode="auto">
          <a:xfrm>
            <a:off x="2916238" y="404813"/>
            <a:ext cx="3281362" cy="14351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Руководитель:</a:t>
            </a: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5003800" y="2349500"/>
            <a:ext cx="4464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solidFill>
                  <a:srgbClr val="000066"/>
                </a:solidFill>
                <a:latin typeface="Arial Black" pitchFamily="34" charset="0"/>
              </a:rPr>
              <a:t>Учитель Биологии</a:t>
            </a:r>
          </a:p>
        </p:txBody>
      </p:sp>
      <p:sp>
        <p:nvSpPr>
          <p:cNvPr id="14340" name="WordArt 4"/>
          <p:cNvSpPr>
            <a:spLocks noChangeArrowheads="1" noChangeShapeType="1" noTextEdit="1"/>
          </p:cNvSpPr>
          <p:nvPr/>
        </p:nvSpPr>
        <p:spPr bwMode="auto">
          <a:xfrm>
            <a:off x="5292725" y="2924175"/>
            <a:ext cx="2808288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Панова</a:t>
            </a:r>
          </a:p>
        </p:txBody>
      </p:sp>
      <p:sp>
        <p:nvSpPr>
          <p:cNvPr id="14341" name="WordArt 5"/>
          <p:cNvSpPr>
            <a:spLocks noChangeArrowheads="1" noChangeShapeType="1" noTextEdit="1"/>
          </p:cNvSpPr>
          <p:nvPr/>
        </p:nvSpPr>
        <p:spPr bwMode="auto">
          <a:xfrm>
            <a:off x="4932363" y="4005263"/>
            <a:ext cx="3311525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Светлана</a:t>
            </a:r>
          </a:p>
        </p:txBody>
      </p:sp>
      <p:sp>
        <p:nvSpPr>
          <p:cNvPr id="14342" name="WordArt 6"/>
          <p:cNvSpPr>
            <a:spLocks noChangeArrowheads="1" noChangeShapeType="1" noTextEdit="1"/>
          </p:cNvSpPr>
          <p:nvPr/>
        </p:nvSpPr>
        <p:spPr bwMode="auto">
          <a:xfrm>
            <a:off x="4787900" y="5157788"/>
            <a:ext cx="3455988" cy="10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Яковлевна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  <p:bldP spid="14339" grpId="0"/>
      <p:bldP spid="14340" grpId="0" animBg="1"/>
      <p:bldP spid="14341" grpId="0" animBg="1"/>
      <p:bldP spid="1434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827088" y="188913"/>
            <a:ext cx="4465637" cy="55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solidFill>
                  <a:srgbClr val="FFFF00"/>
                </a:solidFill>
                <a:latin typeface="Arial Black" pitchFamily="34" charset="0"/>
              </a:rPr>
              <a:t>Это – город. Как высок он!          Сколько крыш! И сколько окон! Смотрит голубь сверху вниз,       Он уселся на карниз.                 </a:t>
            </a:r>
          </a:p>
          <a:p>
            <a:pPr algn="ctr">
              <a:spcBef>
                <a:spcPct val="50000"/>
              </a:spcBef>
            </a:pPr>
            <a:r>
              <a:rPr lang="ru-RU">
                <a:solidFill>
                  <a:srgbClr val="FFFF00"/>
                </a:solidFill>
                <a:latin typeface="Arial Black" pitchFamily="34" charset="0"/>
              </a:rPr>
              <a:t>А на самом первом плане           Нарисован человек.                    Выше всех высотных зданий        Получился человек.                    </a:t>
            </a:r>
          </a:p>
          <a:p>
            <a:pPr algn="ctr">
              <a:spcBef>
                <a:spcPct val="50000"/>
              </a:spcBef>
            </a:pPr>
            <a:r>
              <a:rPr lang="ru-RU">
                <a:solidFill>
                  <a:srgbClr val="FFFF00"/>
                </a:solidFill>
                <a:latin typeface="Arial Black" pitchFamily="34" charset="0"/>
              </a:rPr>
              <a:t>Он стоит, такой красавец,             В рыжей шубе меховой,               Голубых небес касаясь              Непокрытой головой.</a:t>
            </a:r>
          </a:p>
          <a:p>
            <a:pPr algn="ctr">
              <a:spcBef>
                <a:spcPct val="50000"/>
              </a:spcBef>
            </a:pPr>
            <a:r>
              <a:rPr lang="ru-RU">
                <a:solidFill>
                  <a:srgbClr val="FFFF00"/>
                </a:solidFill>
                <a:latin typeface="Arial Black" pitchFamily="34" charset="0"/>
              </a:rPr>
              <a:t>Почему он выше крыши?          Он высокой башни выше,           Возвышается над ней!                Он зачем такого роста?              </a:t>
            </a:r>
          </a:p>
          <a:p>
            <a:pPr algn="ctr">
              <a:spcBef>
                <a:spcPct val="50000"/>
              </a:spcBef>
            </a:pPr>
            <a:r>
              <a:rPr lang="ru-RU">
                <a:solidFill>
                  <a:srgbClr val="FFFF00"/>
                </a:solidFill>
                <a:latin typeface="Arial Black" pitchFamily="34" charset="0"/>
              </a:rPr>
              <a:t>Всё понятно, очень просто:        Человек-то всех главней!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Шопенгауэ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164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WordArt 5"/>
          <p:cNvSpPr>
            <a:spLocks noChangeArrowheads="1" noChangeShapeType="1" noTextEdit="1"/>
          </p:cNvSpPr>
          <p:nvPr/>
        </p:nvSpPr>
        <p:spPr bwMode="auto">
          <a:xfrm>
            <a:off x="4859338" y="0"/>
            <a:ext cx="3770312" cy="76517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0"/>
              </a:avLst>
            </a:prstTxWarp>
          </a:bodyPr>
          <a:lstStyle/>
          <a:p>
            <a:pPr algn="ctr">
              <a:defRPr/>
            </a:pPr>
            <a:r>
              <a:rPr lang="ru-RU" sz="3600" kern="1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AE3B7">
                        <a:alpha val="85001"/>
                      </a:srgbClr>
                    </a:gs>
                    <a:gs pos="8999">
                      <a:srgbClr val="A28949">
                        <a:alpha val="87700"/>
                      </a:srgbClr>
                    </a:gs>
                    <a:gs pos="15500">
                      <a:srgbClr val="835E17">
                        <a:alpha val="89650"/>
                      </a:srgbClr>
                    </a:gs>
                    <a:gs pos="16500">
                      <a:srgbClr val="BD922A">
                        <a:alpha val="89950"/>
                      </a:srgbClr>
                    </a:gs>
                    <a:gs pos="18500">
                      <a:srgbClr val="FBE4AE">
                        <a:alpha val="90550"/>
                      </a:srgbClr>
                    </a:gs>
                    <a:gs pos="39500">
                      <a:srgbClr val="BD922A">
                        <a:alpha val="96850"/>
                      </a:srgbClr>
                    </a:gs>
                    <a:gs pos="43500">
                      <a:srgbClr val="BD922A">
                        <a:alpha val="98050"/>
                      </a:srgbClr>
                    </a:gs>
                    <a:gs pos="50000">
                      <a:srgbClr val="FBE4AE"/>
                    </a:gs>
                    <a:gs pos="56500">
                      <a:srgbClr val="BD922A">
                        <a:alpha val="98050"/>
                      </a:srgbClr>
                    </a:gs>
                    <a:gs pos="60501">
                      <a:srgbClr val="BD922A">
                        <a:alpha val="96850"/>
                      </a:srgbClr>
                    </a:gs>
                    <a:gs pos="81500">
                      <a:srgbClr val="FBE4AE">
                        <a:alpha val="90550"/>
                      </a:srgbClr>
                    </a:gs>
                    <a:gs pos="83500">
                      <a:srgbClr val="BD922A">
                        <a:alpha val="89950"/>
                      </a:srgbClr>
                    </a:gs>
                    <a:gs pos="84500">
                      <a:srgbClr val="835E17">
                        <a:alpha val="89650"/>
                      </a:srgbClr>
                    </a:gs>
                    <a:gs pos="91001">
                      <a:srgbClr val="A28949">
                        <a:alpha val="87700"/>
                      </a:srgbClr>
                    </a:gs>
                    <a:gs pos="100000">
                      <a:srgbClr val="FAE3B7">
                        <a:alpha val="85001"/>
                      </a:srgbClr>
                    </a:gs>
                  </a:gsLst>
                  <a:lin ang="18900000" scaled="1"/>
                </a:gra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Золотое звено</a:t>
            </a: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4716463" y="723900"/>
            <a:ext cx="4427537" cy="585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Немецкий философ Артур Шопенгауэр , живший в первой половине </a:t>
            </a:r>
            <a:r>
              <a:rPr lang="en-US" b="1">
                <a:solidFill>
                  <a:srgbClr val="000066"/>
                </a:solidFill>
                <a:latin typeface="Times New Roman" pitchFamily="18" charset="0"/>
              </a:rPr>
              <a:t>XIX </a:t>
            </a:r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века, пришёл к выводу, что «человек, вероятно, выпадает из цепи природных тварей и находится в разладе с природой».                                               Как же сильно ошибался Шопенгауэр, сказав, что человек не является частью живой природы. Человек непросто звено, а золотое звено природной цепи. Мы несем в себе эволюционировавшие животные части тел, тем самым в очередной раз доказывая, что человек – венец творения матери-природы.                 Ещё в древности, задаваясь вопросом «Откуда мы?», люди создавали мифы о том, что человек произошёл благодаря каким-либо «чудесам» в природе. Однако все легенды сходятся к одному: Человек одно из важных звеньев природы.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205163" cy="400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1" name="WordArt 7"/>
          <p:cNvSpPr>
            <a:spLocks noChangeArrowheads="1" noChangeShapeType="1" noTextEdit="1"/>
          </p:cNvSpPr>
          <p:nvPr/>
        </p:nvSpPr>
        <p:spPr bwMode="auto">
          <a:xfrm>
            <a:off x="3348038" y="0"/>
            <a:ext cx="561657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rgbClr val="628A3A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Мифы о сотворении</a:t>
            </a:r>
          </a:p>
        </p:txBody>
      </p:sp>
      <p:sp>
        <p:nvSpPr>
          <p:cNvPr id="6152" name="WordArt 8"/>
          <p:cNvSpPr>
            <a:spLocks noChangeArrowheads="1" noChangeShapeType="1" noTextEdit="1"/>
          </p:cNvSpPr>
          <p:nvPr/>
        </p:nvSpPr>
        <p:spPr bwMode="auto">
          <a:xfrm>
            <a:off x="4572000" y="836613"/>
            <a:ext cx="2743200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DDEBCF"/>
                    </a:gs>
                    <a:gs pos="50000">
                      <a:srgbClr val="9CB86E"/>
                    </a:gs>
                    <a:gs pos="100000">
                      <a:srgbClr val="156B1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человека.</a:t>
            </a: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3203575" y="1341438"/>
            <a:ext cx="5940425" cy="268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0066"/>
                </a:solidFill>
                <a:latin typeface="Times New Roman" pitchFamily="18" charset="0"/>
              </a:rPr>
              <a:t>Древние египтяне верили, что человек и всё что его окружает, произошли из ила, который находился на берегу реки Нил.                                </a:t>
            </a: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0066"/>
                </a:solidFill>
                <a:latin typeface="Times New Roman" pitchFamily="18" charset="0"/>
              </a:rPr>
              <a:t>У древних скандинавов и германцев: «Из искр и талой воды возникли великан Имир и корова Аудумла, которая вскормила Имира своим молоком. Из пота Имира появилось всё живое, в том числе и человек. </a:t>
            </a: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0" y="4005263"/>
            <a:ext cx="9144000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0066"/>
                </a:solidFill>
                <a:latin typeface="Times New Roman" pitchFamily="18" charset="0"/>
              </a:rPr>
              <a:t>У некоторых племён индейцев Южной Америки возникли мифы о живших некогда людях-животных, от которых потом произошли как животные и птицы, так и люди. Сохранились мифы индейцев о происхождении людей из яиц, отложенных птицей, из крови луны, из червей, которые завелись в трупе чудовища. У некоторых индейских племён появление первых людей связывается с необыкновенным деревом, у которого были соски для кормления младенцев; на этом дереве появились первые люди.                       У народов Сибири и Северной Америки сохранились мифы о медведе как предке людей, их старшем родственнике.</a:t>
            </a: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0066"/>
                </a:solidFill>
                <a:latin typeface="Times New Roman" pitchFamily="18" charset="0"/>
              </a:rPr>
              <a:t>                                                                      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0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animBg="1"/>
      <p:bldP spid="6152" grpId="0" animBg="1"/>
      <p:bldP spid="6153" grpId="0"/>
      <p:bldP spid="61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4572000" y="723900"/>
            <a:ext cx="4572000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Прежде чем далее исследовать  принадлежность человека к природе, давайте попытаемся определить его не мистическое, как у предков, происхождение.                               Проблема происхождения человека во все времена интересовала человечество.  Она смогла получить научное объяснение лишь на основе эволюционной теории.  Основатель первой классификации К.Линей, хотя и придерживался метафизических воззрений, поместил человека в отряд приматов вместе с обезьянами и полуобезьянами. С тех пор среди ученых не возникало никаких сомнений в том, что именно таково место человека в зоологической системе</a:t>
            </a:r>
            <a:r>
              <a:rPr lang="ru-RU">
                <a:solidFill>
                  <a:srgbClr val="000066"/>
                </a:solidFill>
                <a:latin typeface="Times New Roman" pitchFamily="18" charset="0"/>
              </a:rPr>
              <a:t>.  </a:t>
            </a:r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 Автор первой теории эволюции Ж.Б. Ламарк впервые высказал гипотезу о естественном происхождении человека от древних обезьян, перешедших к прямохождению. </a:t>
            </a:r>
          </a:p>
        </p:txBody>
      </p:sp>
      <p:pic>
        <p:nvPicPr>
          <p:cNvPr id="27659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43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61" name="WordArt 13"/>
          <p:cNvSpPr>
            <a:spLocks noChangeArrowheads="1" noChangeShapeType="1" noTextEdit="1"/>
          </p:cNvSpPr>
          <p:nvPr/>
        </p:nvSpPr>
        <p:spPr bwMode="auto">
          <a:xfrm>
            <a:off x="5580063" y="188913"/>
            <a:ext cx="26860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solidFill>
                  <a:srgbClr val="80008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От истоков...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6" grpId="0"/>
      <p:bldP spid="2766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Picture 9" descr="1_a3ebf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720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1" name="WordArt 13"/>
          <p:cNvSpPr>
            <a:spLocks noChangeArrowheads="1" noChangeShapeType="1" noTextEdit="1"/>
          </p:cNvSpPr>
          <p:nvPr/>
        </p:nvSpPr>
        <p:spPr bwMode="auto">
          <a:xfrm>
            <a:off x="5651500" y="188913"/>
            <a:ext cx="2743200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Крушение</a:t>
            </a:r>
          </a:p>
        </p:txBody>
      </p:sp>
      <p:sp>
        <p:nvSpPr>
          <p:cNvPr id="7182" name="WordArt 14"/>
          <p:cNvSpPr>
            <a:spLocks noChangeArrowheads="1" noChangeShapeType="1" noTextEdit="1"/>
          </p:cNvSpPr>
          <p:nvPr/>
        </p:nvSpPr>
        <p:spPr bwMode="auto">
          <a:xfrm>
            <a:off x="5580063" y="836613"/>
            <a:ext cx="3086100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Воздушных</a:t>
            </a:r>
          </a:p>
        </p:txBody>
      </p:sp>
      <p:sp>
        <p:nvSpPr>
          <p:cNvPr id="7183" name="WordArt 15"/>
          <p:cNvSpPr>
            <a:spLocks noChangeArrowheads="1" noChangeShapeType="1" noTextEdit="1"/>
          </p:cNvSpPr>
          <p:nvPr/>
        </p:nvSpPr>
        <p:spPr bwMode="auto">
          <a:xfrm>
            <a:off x="6011863" y="1484313"/>
            <a:ext cx="205740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Замков</a:t>
            </a:r>
          </a:p>
        </p:txBody>
      </p:sp>
      <p:sp>
        <p:nvSpPr>
          <p:cNvPr id="7184" name="Text Box 16"/>
          <p:cNvSpPr txBox="1">
            <a:spLocks noChangeArrowheads="1"/>
          </p:cNvSpPr>
          <p:nvPr/>
        </p:nvSpPr>
        <p:spPr bwMode="auto">
          <a:xfrm>
            <a:off x="4859338" y="0"/>
            <a:ext cx="4284662" cy="695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Решающий вклад в доказательство происхождения человека от животных внёс английский учёный Ч.Дарвин. Проанализировав обширные данные сравнительной анатомии, эмбриологии и систематики, в 1871 году Чарльз Дарвин создаёт книгу «Происхождение человека и половой отбор». В этой книге Дарвин изложил свои соображения о происхождении человека . Он сделал попытку доказать, что люди возникли тем же естественным путём, что и все другие живые существа: «Земля долго готовилась к принятию человека, и в одном отношении это строго справедливо, потому что человек обязан своим существованием длинному ряду предков. Если бы не существовало какого-либо из звеньев этой цепи, человек не был бы точно таким, каков он есть… от обезьян старого света произошёл в отдалённый период времени человек, чудо и слава мира».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5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5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5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1" grpId="0" animBg="1"/>
      <p:bldP spid="7181" grpId="1" animBg="1"/>
      <p:bldP spid="7182" grpId="0" animBg="1"/>
      <p:bldP spid="7182" grpId="1" animBg="1"/>
      <p:bldP spid="7183" grpId="0" animBg="1"/>
      <p:bldP spid="7183" grpId="1" animBg="1"/>
      <p:bldP spid="718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9" name="Picture 7" descr="Дарвин Чарльз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053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4572000" y="-100013"/>
            <a:ext cx="4572000" cy="695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Согласно современной систематике, человека относят к типу </a:t>
            </a:r>
            <a:r>
              <a:rPr lang="ru-RU" b="1" i="1" u="sng">
                <a:latin typeface="Times New Roman" pitchFamily="18" charset="0"/>
              </a:rPr>
              <a:t>Хордовые</a:t>
            </a:r>
            <a:r>
              <a:rPr lang="ru-RU" b="1" u="sng">
                <a:latin typeface="Times New Roman" pitchFamily="18" charset="0"/>
              </a:rPr>
              <a:t>, </a:t>
            </a:r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подтипу </a:t>
            </a:r>
            <a:r>
              <a:rPr lang="ru-RU" b="1" i="1" u="sng">
                <a:latin typeface="Times New Roman" pitchFamily="18" charset="0"/>
              </a:rPr>
              <a:t>Позвоночные</a:t>
            </a:r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, классу </a:t>
            </a:r>
            <a:r>
              <a:rPr lang="ru-RU" b="1" i="1" u="sng">
                <a:latin typeface="Times New Roman" pitchFamily="18" charset="0"/>
              </a:rPr>
              <a:t>Млекопитающие</a:t>
            </a:r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, отряду </a:t>
            </a:r>
            <a:r>
              <a:rPr lang="ru-RU" b="1" i="1" u="sng">
                <a:latin typeface="Times New Roman" pitchFamily="18" charset="0"/>
              </a:rPr>
              <a:t>Приматы</a:t>
            </a:r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, семейству </a:t>
            </a:r>
            <a:r>
              <a:rPr lang="ru-RU" b="1" i="1" u="sng">
                <a:latin typeface="Times New Roman" pitchFamily="18" charset="0"/>
              </a:rPr>
              <a:t>Люди</a:t>
            </a:r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, роду </a:t>
            </a:r>
            <a:r>
              <a:rPr lang="ru-RU" b="1" i="1" u="sng">
                <a:latin typeface="Times New Roman" pitchFamily="18" charset="0"/>
              </a:rPr>
              <a:t>Человек</a:t>
            </a:r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 и виду </a:t>
            </a:r>
            <a:r>
              <a:rPr lang="ru-RU" b="1" i="1" u="sng">
                <a:latin typeface="Times New Roman" pitchFamily="18" charset="0"/>
              </a:rPr>
              <a:t>Человек разумный. </a:t>
            </a:r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                                        Доказательством того, что человек относиться к типу </a:t>
            </a:r>
            <a:r>
              <a:rPr lang="ru-RU" b="1" i="1" u="sng">
                <a:latin typeface="Times New Roman" pitchFamily="18" charset="0"/>
              </a:rPr>
              <a:t>Хордовые</a:t>
            </a:r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, служат следующие данные эмбриологии: закладка хорды; развитие над хордой нервной трубки; расположение сердца на брюшной стороне и д.р. Для представителей подтипа </a:t>
            </a:r>
            <a:r>
              <a:rPr lang="ru-RU" b="1" i="1" u="sng">
                <a:latin typeface="Times New Roman" pitchFamily="18" charset="0"/>
              </a:rPr>
              <a:t>Позвоночные</a:t>
            </a:r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 характерно наличие черепа и позвоночника, что имеется и у человека. Для человека характерно наличие основных признаков и класса </a:t>
            </a:r>
            <a:r>
              <a:rPr lang="ru-RU" b="1" i="1" u="sng">
                <a:latin typeface="Times New Roman" pitchFamily="18" charset="0"/>
              </a:rPr>
              <a:t>Млекопитающих</a:t>
            </a:r>
            <a:r>
              <a:rPr lang="ru-RU" b="1">
                <a:latin typeface="Times New Roman" pitchFamily="18" charset="0"/>
              </a:rPr>
              <a:t>.                                           </a:t>
            </a:r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Как известно, природа состоит из двух «компонентов» - Флоры и Фауны. Если что-либо относиться к одному из этих компонентов, значит, это что-то является звеном природной цепи. Приведём доказательства отношения человека к животному миру.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PH0446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56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WordArt 5"/>
          <p:cNvSpPr>
            <a:spLocks noChangeArrowheads="1" noChangeShapeType="1" noTextEdit="1"/>
          </p:cNvSpPr>
          <p:nvPr/>
        </p:nvSpPr>
        <p:spPr bwMode="auto">
          <a:xfrm>
            <a:off x="4572000" y="188913"/>
            <a:ext cx="4572000" cy="4048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path path="rect">
                    <a:fillToRect l="100000" t="100000"/>
                  </a:path>
                </a:gradFill>
                <a:latin typeface="Arial"/>
                <a:cs typeface="Arial"/>
              </a:rPr>
              <a:t>Доказательства</a:t>
            </a:r>
          </a:p>
        </p:txBody>
      </p:sp>
      <p:sp>
        <p:nvSpPr>
          <p:cNvPr id="8198" name="WordArt 6"/>
          <p:cNvSpPr>
            <a:spLocks noChangeArrowheads="1" noChangeShapeType="1" noTextEdit="1"/>
          </p:cNvSpPr>
          <p:nvPr/>
        </p:nvSpPr>
        <p:spPr bwMode="auto">
          <a:xfrm>
            <a:off x="5292725" y="692150"/>
            <a:ext cx="2941638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03D4A8"/>
                    </a:gs>
                    <a:gs pos="12500">
                      <a:srgbClr val="21D6E0"/>
                    </a:gs>
                    <a:gs pos="37500">
                      <a:srgbClr val="0087E6"/>
                    </a:gs>
                    <a:gs pos="50000">
                      <a:srgbClr val="005CBF"/>
                    </a:gs>
                    <a:gs pos="62500">
                      <a:srgbClr val="0087E6"/>
                    </a:gs>
                    <a:gs pos="87500">
                      <a:srgbClr val="21D6E0"/>
                    </a:gs>
                    <a:gs pos="100000">
                      <a:srgbClr val="03D4A8"/>
                    </a:gs>
                  </a:gsLst>
                  <a:lin ang="18900000" scaled="1"/>
                </a:gradFill>
                <a:latin typeface="Arial"/>
                <a:cs typeface="Arial"/>
              </a:rPr>
              <a:t>животного</a:t>
            </a:r>
          </a:p>
        </p:txBody>
      </p:sp>
      <p:sp>
        <p:nvSpPr>
          <p:cNvPr id="8199" name="WordArt 7"/>
          <p:cNvSpPr>
            <a:spLocks noChangeArrowheads="1" noChangeShapeType="1" noTextEdit="1"/>
          </p:cNvSpPr>
          <p:nvPr/>
        </p:nvSpPr>
        <p:spPr bwMode="auto">
          <a:xfrm>
            <a:off x="4572000" y="1125538"/>
            <a:ext cx="4386263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03D4A8"/>
                    </a:gs>
                    <a:gs pos="12500">
                      <a:srgbClr val="21D6E0"/>
                    </a:gs>
                    <a:gs pos="37500">
                      <a:srgbClr val="0087E6"/>
                    </a:gs>
                    <a:gs pos="50000">
                      <a:srgbClr val="005CBF"/>
                    </a:gs>
                    <a:gs pos="62500">
                      <a:srgbClr val="0087E6"/>
                    </a:gs>
                    <a:gs pos="87500">
                      <a:srgbClr val="21D6E0"/>
                    </a:gs>
                    <a:gs pos="100000">
                      <a:srgbClr val="03D4A8"/>
                    </a:gs>
                  </a:gsLst>
                  <a:lin ang="18900000" scaled="1"/>
                </a:gradFill>
                <a:latin typeface="Arial"/>
                <a:cs typeface="Arial"/>
              </a:rPr>
              <a:t>происхождения</a:t>
            </a:r>
          </a:p>
        </p:txBody>
      </p:sp>
      <p:sp>
        <p:nvSpPr>
          <p:cNvPr id="8200" name="WordArt 8"/>
          <p:cNvSpPr>
            <a:spLocks noChangeArrowheads="1" noChangeShapeType="1" noTextEdit="1"/>
          </p:cNvSpPr>
          <p:nvPr/>
        </p:nvSpPr>
        <p:spPr bwMode="auto">
          <a:xfrm>
            <a:off x="5508625" y="1628775"/>
            <a:ext cx="2524125" cy="473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03D4A8"/>
                    </a:gs>
                    <a:gs pos="12500">
                      <a:srgbClr val="21D6E0"/>
                    </a:gs>
                    <a:gs pos="37500">
                      <a:srgbClr val="0087E6"/>
                    </a:gs>
                    <a:gs pos="50000">
                      <a:srgbClr val="005CBF"/>
                    </a:gs>
                    <a:gs pos="62500">
                      <a:srgbClr val="0087E6"/>
                    </a:gs>
                    <a:gs pos="87500">
                      <a:srgbClr val="21D6E0"/>
                    </a:gs>
                    <a:gs pos="100000">
                      <a:srgbClr val="03D4A8"/>
                    </a:gs>
                  </a:gsLst>
                  <a:lin ang="18900000" scaled="1"/>
                </a:gradFill>
                <a:latin typeface="Arial"/>
                <a:cs typeface="Arial"/>
              </a:rPr>
              <a:t>человека</a:t>
            </a: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4572000" y="2420938"/>
            <a:ext cx="4572000" cy="410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100" b="1">
                <a:solidFill>
                  <a:srgbClr val="000066"/>
                </a:solidFill>
                <a:latin typeface="Times New Roman" pitchFamily="18" charset="0"/>
              </a:rPr>
              <a:t>Давайте сначала рассмотрим наиболее известные признаки: </a:t>
            </a:r>
          </a:p>
          <a:p>
            <a:pPr>
              <a:spcBef>
                <a:spcPct val="50000"/>
              </a:spcBef>
            </a:pPr>
            <a:r>
              <a:rPr lang="ru-RU" sz="2100" b="1">
                <a:solidFill>
                  <a:srgbClr val="000066"/>
                </a:solidFill>
                <a:latin typeface="Times New Roman" pitchFamily="18" charset="0"/>
              </a:rPr>
              <a:t>У человекообразных обезьян нет настоящего хвоста, но позвоночник их заканчивается так называемой хвостовой костью, или копчиком: это зачаточный, вернее заглохший хвост. Это остаток того хвоста, который имелся у отдалённых предков человекообразных обезьян, ведущих свой род от хвостатых обезьян. Есть копчик и у человека.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animBg="1"/>
      <p:bldP spid="8198" grpId="0" animBg="1"/>
      <p:bldP spid="8199" grpId="0" animBg="1"/>
      <p:bldP spid="8200" grpId="0" animBg="1"/>
      <p:bldP spid="8201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656</TotalTime>
  <Words>2559</Words>
  <Application>Microsoft Office PowerPoint</Application>
  <PresentationFormat>Экран (4:3)</PresentationFormat>
  <Paragraphs>78</Paragraphs>
  <Slides>27</Slides>
  <Notes>0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3" baseType="lpstr">
      <vt:lpstr>Arial</vt:lpstr>
      <vt:lpstr>Calibri</vt:lpstr>
      <vt:lpstr>Times New Roman</vt:lpstr>
      <vt:lpstr>Arial Black</vt:lpstr>
      <vt:lpstr>Оформление по умолчанию</vt:lpstr>
      <vt:lpstr>Диаграмма Microsoft Graph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Company>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Admin</cp:lastModifiedBy>
  <cp:revision>24</cp:revision>
  <dcterms:created xsi:type="dcterms:W3CDTF">2009-03-26T20:23:18Z</dcterms:created>
  <dcterms:modified xsi:type="dcterms:W3CDTF">2012-01-03T15:31:02Z</dcterms:modified>
</cp:coreProperties>
</file>