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30A6390-473A-4C31-8802-B71D15534DB5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AE911B5-C9FA-4402-864D-12D9390C2D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11300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32083-DFB3-4E21-AEEF-87A68EA4FA7B}" type="datetime1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B5D01-D260-43C1-87B7-46B6FDEE9F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87D32-24C6-4180-BFCB-A11A2C7CA847}" type="datetime1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C91BC-BE7F-465C-BA67-A289D3E25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D2728-803A-4296-8D45-17D3514465A6}" type="datetime1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969FC-3B6A-4B80-AC68-D9223713B8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D99B6-627F-4660-956E-0D55804792EE}" type="datetime1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B6781-08A8-4FDA-B280-D75B24A039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20D55-C3E1-4915-9563-A4A699EA60F6}" type="datetime1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AEDEB-9EF7-4E82-8CCF-17BF8B9972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A49EF-1A5A-40B7-8F66-F4367123E6C3}" type="datetime1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A5404-15CE-423B-BE25-5E7F451D18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35514-ADF2-483F-8F35-4030467DA738}" type="datetime1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96F56-E13A-45CD-9C2E-739F46ACB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6B3FF-377D-4A54-A84C-E6658B1488BA}" type="datetime1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E0C43-8611-4C70-8BDC-8F2529299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44702-FE74-4B8E-A2D5-EBA272B562D5}" type="datetime1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6B124-45E4-4E1D-9AD1-EC23FDC851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CF320-DC92-4E96-84B4-3103B9BAAADD}" type="datetime1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5488A-D1D7-40EA-BB11-0283C4E391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5B1AD-3CA7-4816-969E-CDF28F84821E}" type="datetime1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5E201-6730-44C5-94D1-C270AD049D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F5C9DA-0D2A-411E-A00F-55D83175A46B}" type="datetime1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7CB791-26A4-43DA-AC69-F60BBB0328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etek.su/" TargetMode="External"/><Relationship Id="rId13" Type="http://schemas.openxmlformats.org/officeDocument/2006/relationships/hyperlink" Target="http://www.primamedia.ru/" TargetMode="External"/><Relationship Id="rId3" Type="http://schemas.openxmlformats.org/officeDocument/2006/relationships/hyperlink" Target="http://www.blikst.ru/" TargetMode="External"/><Relationship Id="rId7" Type="http://schemas.openxmlformats.org/officeDocument/2006/relationships/hyperlink" Target="http://www.vsem.ru/" TargetMode="External"/><Relationship Id="rId12" Type="http://schemas.openxmlformats.org/officeDocument/2006/relationships/hyperlink" Target="http://www.yastalker.com/" TargetMode="External"/><Relationship Id="rId2" Type="http://schemas.openxmlformats.org/officeDocument/2006/relationships/hyperlink" Target="http://www.pskovgorod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help-rus-student.ru/" TargetMode="External"/><Relationship Id="rId11" Type="http://schemas.openxmlformats.org/officeDocument/2006/relationships/hyperlink" Target="http://www.zoom.cnews.ru/" TargetMode="External"/><Relationship Id="rId5" Type="http://schemas.openxmlformats.org/officeDocument/2006/relationships/hyperlink" Target="http://www.equestrian.ru/" TargetMode="External"/><Relationship Id="rId10" Type="http://schemas.openxmlformats.org/officeDocument/2006/relationships/hyperlink" Target="http://www.2667.br.all-biz.info/ru" TargetMode="External"/><Relationship Id="rId4" Type="http://schemas.openxmlformats.org/officeDocument/2006/relationships/hyperlink" Target="http://www.dic.academic.ru/" TargetMode="External"/><Relationship Id="rId9" Type="http://schemas.openxmlformats.org/officeDocument/2006/relationships/hyperlink" Target="http://www.mirupakplus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836712"/>
            <a:ext cx="6982544" cy="3240359"/>
          </a:xfrm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Окружающий мир 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ОС «Школа 2100»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Тема: «Большой круговорот веществ» </a:t>
            </a:r>
            <a:b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 класс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653136"/>
            <a:ext cx="8568952" cy="98566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Подготовила Устинова Маргарита Алексеевна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ЦО № 1927 г. Москва</a:t>
            </a:r>
          </a:p>
        </p:txBody>
      </p:sp>
      <p:pic>
        <p:nvPicPr>
          <p:cNvPr id="2052" name="Picture 2" descr="H:\Documents and Settings\Aida\Рабочий стол\НОвая ГРАФИКА сборник\блестяшки\БАБОЧКИ\35.3-web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785813"/>
            <a:ext cx="890587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2" descr="H:\Documents and Settings\Aida\Рабочий стол\НОвая ГРАФИКА сборник\блестяшки\БАБОЧКИ\35.3-web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358063" y="3046413"/>
            <a:ext cx="1071562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48072"/>
          </a:xfrm>
        </p:spPr>
        <p:txBody>
          <a:bodyPr/>
          <a:lstStyle/>
          <a:p>
            <a:r>
              <a:rPr lang="ru-RU" sz="2800" dirty="0" smtClean="0"/>
              <a:t>Использованные ресурсы: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6584"/>
          </a:xfr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2000" dirty="0" err="1" smtClean="0">
                <a:hlinkClick r:id="rId2"/>
              </a:rPr>
              <a:t>www.pskovgorod.ru</a:t>
            </a:r>
            <a:endParaRPr lang="ru-RU" sz="2000" dirty="0" smtClean="0"/>
          </a:p>
          <a:p>
            <a:pPr>
              <a:buNone/>
            </a:pPr>
            <a:r>
              <a:rPr lang="ru-RU" sz="2000" dirty="0" err="1" smtClean="0">
                <a:hlinkClick r:id="rId3"/>
              </a:rPr>
              <a:t>www.blikst.ru</a:t>
            </a:r>
            <a:endParaRPr lang="ru-RU" sz="2000" dirty="0" smtClean="0"/>
          </a:p>
          <a:p>
            <a:pPr>
              <a:buNone/>
            </a:pPr>
            <a:r>
              <a:rPr lang="en-US" sz="2000" dirty="0" smtClean="0">
                <a:hlinkClick r:id="rId4"/>
              </a:rPr>
              <a:t>www.</a:t>
            </a:r>
            <a:r>
              <a:rPr lang="ru-RU" sz="2000" dirty="0" err="1" smtClean="0">
                <a:hlinkClick r:id="rId4"/>
              </a:rPr>
              <a:t>dic.academic.ru</a:t>
            </a:r>
            <a:endParaRPr lang="en-US" sz="2000" dirty="0" smtClean="0"/>
          </a:p>
          <a:p>
            <a:pPr>
              <a:buNone/>
            </a:pPr>
            <a:r>
              <a:rPr lang="ru-RU" sz="2000" dirty="0" err="1" smtClean="0">
                <a:hlinkClick r:id="rId5"/>
              </a:rPr>
              <a:t>www.equestrian.ru</a:t>
            </a:r>
            <a:endParaRPr lang="en-US" sz="2000" dirty="0" smtClean="0"/>
          </a:p>
          <a:p>
            <a:pPr>
              <a:buNone/>
            </a:pPr>
            <a:r>
              <a:rPr lang="ru-RU" sz="2000" dirty="0" err="1" smtClean="0">
                <a:hlinkClick r:id="rId6"/>
              </a:rPr>
              <a:t>www.help-rus-student.ru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>
                <a:hlinkClick r:id="rId7"/>
              </a:rPr>
              <a:t>www.</a:t>
            </a:r>
            <a:r>
              <a:rPr lang="ru-RU" sz="2000" dirty="0" err="1" smtClean="0">
                <a:hlinkClick r:id="rId7"/>
              </a:rPr>
              <a:t>vsem.ru</a:t>
            </a:r>
            <a:endParaRPr lang="en-US" sz="2000" dirty="0" smtClean="0"/>
          </a:p>
          <a:p>
            <a:pPr>
              <a:buNone/>
            </a:pPr>
            <a:r>
              <a:rPr lang="ru-RU" sz="2000" dirty="0" smtClean="0">
                <a:hlinkClick r:id="rId8"/>
              </a:rPr>
              <a:t>www.retek.su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>
                <a:hlinkClick r:id="rId9"/>
              </a:rPr>
              <a:t>www.</a:t>
            </a:r>
            <a:r>
              <a:rPr lang="ru-RU" sz="2000" dirty="0" smtClean="0">
                <a:hlinkClick r:id="rId9"/>
              </a:rPr>
              <a:t>mirupakplus.ru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>
                <a:hlinkClick r:id="rId10"/>
              </a:rPr>
              <a:t>www.</a:t>
            </a:r>
            <a:r>
              <a:rPr lang="ru-RU" sz="2000" dirty="0" smtClean="0">
                <a:hlinkClick r:id="rId10"/>
              </a:rPr>
              <a:t>2667.br.all-biz.info/</a:t>
            </a:r>
            <a:r>
              <a:rPr lang="ru-RU" sz="2000" dirty="0" err="1" smtClean="0">
                <a:hlinkClick r:id="rId10"/>
              </a:rPr>
              <a:t>ru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>
                <a:hlinkClick r:id="rId11"/>
              </a:rPr>
              <a:t>www.</a:t>
            </a:r>
            <a:r>
              <a:rPr lang="ru-RU" sz="2000" dirty="0" smtClean="0">
                <a:hlinkClick r:id="rId11"/>
              </a:rPr>
              <a:t>zoom.cnews.ru</a:t>
            </a:r>
            <a:endParaRPr lang="en-US" sz="2000" dirty="0" smtClean="0"/>
          </a:p>
          <a:p>
            <a:pPr>
              <a:buNone/>
            </a:pPr>
            <a:r>
              <a:rPr lang="ru-RU" sz="2000" dirty="0" err="1" smtClean="0">
                <a:hlinkClick r:id="rId12"/>
              </a:rPr>
              <a:t>www.yastalker.com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>
                <a:hlinkClick r:id="rId13"/>
              </a:rPr>
              <a:t>www.</a:t>
            </a:r>
            <a:r>
              <a:rPr lang="ru-RU" sz="2000" dirty="0" err="1" smtClean="0">
                <a:hlinkClick r:id="rId13"/>
              </a:rPr>
              <a:t>primamedia.ru</a:t>
            </a:r>
            <a:endParaRPr lang="en-US" sz="2000" dirty="0" smtClean="0"/>
          </a:p>
          <a:p>
            <a:pPr>
              <a:buNone/>
            </a:pPr>
            <a:r>
              <a:rPr lang="ru-RU" sz="2000" b="1" dirty="0" smtClean="0"/>
              <a:t>Учебник «Обитатели Земли» 3 класс, часть 1. А.А.Вахрушев, .Д.Данилов, О.В.Бурский, </a:t>
            </a:r>
            <a:r>
              <a:rPr lang="ru-RU" sz="2000" b="1" dirty="0" err="1" smtClean="0"/>
              <a:t>А.С.Раутиан</a:t>
            </a:r>
            <a:r>
              <a:rPr lang="ru-RU" sz="2000" b="1" dirty="0" smtClean="0"/>
              <a:t>.</a:t>
            </a:r>
            <a:endParaRPr lang="en-US" sz="2000" b="1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ru-RU" sz="20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9D99B6-627F-4660-956E-0D55804792EE}" type="datetime1">
              <a:rPr lang="ru-RU" smtClean="0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EB6781-08A8-4FDA-B280-D75B24A0397B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Вспомните: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032448"/>
          </a:xfrm>
        </p:spPr>
        <p:txBody>
          <a:bodyPr/>
          <a:lstStyle/>
          <a:p>
            <a:r>
              <a:rPr lang="ru-RU" dirty="0" smtClean="0"/>
              <a:t>Что такое биосфера?</a:t>
            </a:r>
          </a:p>
          <a:p>
            <a:r>
              <a:rPr lang="ru-RU" dirty="0" smtClean="0"/>
              <a:t>Какие «профессии» жителей биосферы вы знаете?</a:t>
            </a:r>
          </a:p>
          <a:p>
            <a:r>
              <a:rPr lang="ru-RU" dirty="0" smtClean="0"/>
              <a:t>Какую роль в экосистеме играют «кормильцы», «едоки», «мусорщики»? Могут ли они обходиться друг без друга?</a:t>
            </a:r>
          </a:p>
          <a:p>
            <a:r>
              <a:rPr lang="ru-RU" dirty="0" smtClean="0"/>
              <a:t>Кто поддерживает порядок в доме?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42042A7-B324-4A1D-99CB-7B6CEDBA6EC0}" type="datetime1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C4D558-6DC4-463A-9E3E-B46DEDB2A6D8}" type="slidenum">
              <a:rPr lang="ru-RU"/>
              <a:pPr>
                <a:defRPr/>
              </a:pPr>
              <a:t>2</a:t>
            </a:fld>
            <a:endParaRPr lang="ru-RU"/>
          </a:p>
        </p:txBody>
      </p:sp>
      <p:pic>
        <p:nvPicPr>
          <p:cNvPr id="1028" name="Picture 4" descr="C:\Users\Маргаритка\Pictures\Для презентаций\Анимация\Анимашки - животные\metelk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5013176"/>
            <a:ext cx="2016225" cy="1612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720080"/>
          </a:xfrm>
        </p:spPr>
        <p:txBody>
          <a:bodyPr/>
          <a:lstStyle/>
          <a:p>
            <a:r>
              <a:rPr lang="ru-RU" sz="2800" b="1" dirty="0" smtClean="0"/>
              <a:t>Посмотрим, как поддерживается порядок в доме.</a:t>
            </a:r>
            <a:endParaRPr lang="ru-RU" sz="28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9D99B6-627F-4660-956E-0D55804792EE}" type="datetime1">
              <a:rPr lang="ru-RU" smtClean="0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EB6781-08A8-4FDA-B280-D75B24A0397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9" y="1268760"/>
            <a:ext cx="3456384" cy="23762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4221088"/>
            <a:ext cx="3456384" cy="2212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Круговая стрелка 21"/>
          <p:cNvSpPr>
            <a:spLocks noChangeAspect="1"/>
          </p:cNvSpPr>
          <p:nvPr/>
        </p:nvSpPr>
        <p:spPr>
          <a:xfrm rot="17389172">
            <a:off x="405259" y="1134871"/>
            <a:ext cx="5337133" cy="5351137"/>
          </a:xfrm>
          <a:prstGeom prst="circularArrow">
            <a:avLst>
              <a:gd name="adj1" fmla="val 2934"/>
              <a:gd name="adj2" fmla="val 641001"/>
              <a:gd name="adj3" fmla="val 19378497"/>
              <a:gd name="adj4" fmla="val 9910536"/>
              <a:gd name="adj5" fmla="val 4172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Круговая стрелка 25"/>
          <p:cNvSpPr>
            <a:spLocks noChangeAspect="1"/>
          </p:cNvSpPr>
          <p:nvPr/>
        </p:nvSpPr>
        <p:spPr>
          <a:xfrm rot="16781880">
            <a:off x="1253412" y="1347969"/>
            <a:ext cx="4458281" cy="4819199"/>
          </a:xfrm>
          <a:prstGeom prst="circularArrow">
            <a:avLst>
              <a:gd name="adj1" fmla="val 2984"/>
              <a:gd name="adj2" fmla="val 602291"/>
              <a:gd name="adj3" fmla="val 19341264"/>
              <a:gd name="adj4" fmla="val 11290467"/>
              <a:gd name="adj5" fmla="val 4172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Круговая стрелка 26"/>
          <p:cNvSpPr>
            <a:spLocks noChangeAspect="1"/>
          </p:cNvSpPr>
          <p:nvPr/>
        </p:nvSpPr>
        <p:spPr>
          <a:xfrm rot="16485625">
            <a:off x="2186495" y="1520058"/>
            <a:ext cx="3322230" cy="4326650"/>
          </a:xfrm>
          <a:prstGeom prst="circularArrow">
            <a:avLst>
              <a:gd name="adj1" fmla="val 4194"/>
              <a:gd name="adj2" fmla="val 413783"/>
              <a:gd name="adj3" fmla="val 18856216"/>
              <a:gd name="adj4" fmla="val 12817415"/>
              <a:gd name="adj5" fmla="val 431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Круговая стрелка 38"/>
          <p:cNvSpPr/>
          <p:nvPr/>
        </p:nvSpPr>
        <p:spPr>
          <a:xfrm rot="5742063">
            <a:off x="4626260" y="2150604"/>
            <a:ext cx="3203848" cy="3024336"/>
          </a:xfrm>
          <a:prstGeom prst="circularArrow">
            <a:avLst>
              <a:gd name="adj1" fmla="val 4528"/>
              <a:gd name="adj2" fmla="val 776246"/>
              <a:gd name="adj3" fmla="val 20539352"/>
              <a:gd name="adj4" fmla="val 10654981"/>
              <a:gd name="adj5" fmla="val 10322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Круговая стрелка 40"/>
          <p:cNvSpPr/>
          <p:nvPr/>
        </p:nvSpPr>
        <p:spPr>
          <a:xfrm rot="6587870">
            <a:off x="4095587" y="1908893"/>
            <a:ext cx="4528506" cy="3853827"/>
          </a:xfrm>
          <a:prstGeom prst="circularArrow">
            <a:avLst>
              <a:gd name="adj1" fmla="val 3973"/>
              <a:gd name="adj2" fmla="val 451606"/>
              <a:gd name="adj3" fmla="val 20199351"/>
              <a:gd name="adj4" fmla="val 9415730"/>
              <a:gd name="adj5" fmla="val 6672"/>
            </a:avLst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Круговая стрелка 42"/>
          <p:cNvSpPr/>
          <p:nvPr/>
        </p:nvSpPr>
        <p:spPr>
          <a:xfrm rot="6214128">
            <a:off x="3598048" y="1233156"/>
            <a:ext cx="5543669" cy="5184576"/>
          </a:xfrm>
          <a:prstGeom prst="circularArrow">
            <a:avLst>
              <a:gd name="adj1" fmla="val 2808"/>
              <a:gd name="adj2" fmla="val 481866"/>
              <a:gd name="adj3" fmla="val 20341765"/>
              <a:gd name="adj4" fmla="val 9831243"/>
              <a:gd name="adj5" fmla="val 5175"/>
            </a:avLst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9552" y="1484784"/>
            <a:ext cx="1080120" cy="646331"/>
          </a:xfrm>
          <a:prstGeom prst="rect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чистый воздух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55576" y="3068961"/>
            <a:ext cx="1008112" cy="646331"/>
          </a:xfrm>
          <a:prstGeom prst="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чистая вода</a:t>
            </a:r>
            <a:endParaRPr lang="ru-RU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1691680" y="4149080"/>
            <a:ext cx="792088" cy="369332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пища</a:t>
            </a:r>
            <a:endParaRPr lang="ru-RU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7596336" y="1412776"/>
            <a:ext cx="1152128" cy="646331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душный воздух</a:t>
            </a:r>
            <a:endParaRPr lang="ru-RU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7452320" y="3068960"/>
            <a:ext cx="1080120" cy="646331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грязная вода</a:t>
            </a:r>
            <a:endParaRPr lang="ru-RU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6516216" y="4149080"/>
            <a:ext cx="1080120" cy="369332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отходы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  <p:bldP spid="39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3200" b="1" dirty="0" smtClean="0"/>
              <a:t>Как природа поступает с нашими отходами?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39752" y="1052736"/>
            <a:ext cx="4762872" cy="57606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Как очищается воздух?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9D99B6-627F-4660-956E-0D55804792EE}" type="datetime1">
              <a:rPr lang="ru-RU" smtClean="0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EB6781-08A8-4FDA-B280-D75B24A0397B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700808"/>
            <a:ext cx="2520280" cy="2016224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437112"/>
            <a:ext cx="2808311" cy="2013920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300192" y="3789040"/>
            <a:ext cx="2376264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углекислый газ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55576" y="3861048"/>
            <a:ext cx="2376264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кислород</a:t>
            </a:r>
            <a:endParaRPr lang="ru-RU" sz="2400" b="1" dirty="0"/>
          </a:p>
        </p:txBody>
      </p:sp>
      <p:sp>
        <p:nvSpPr>
          <p:cNvPr id="16" name="Круговая стрелка 15"/>
          <p:cNvSpPr/>
          <p:nvPr/>
        </p:nvSpPr>
        <p:spPr>
          <a:xfrm rot="2674787">
            <a:off x="5885527" y="2054547"/>
            <a:ext cx="1842504" cy="2035892"/>
          </a:xfrm>
          <a:prstGeom prst="circularArrow">
            <a:avLst>
              <a:gd name="adj1" fmla="val 9640"/>
              <a:gd name="adj2" fmla="val 1142319"/>
              <a:gd name="adj3" fmla="val 20050250"/>
              <a:gd name="adj4" fmla="val 11187138"/>
              <a:gd name="adj5" fmla="val 12500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руговая стрелка 18"/>
          <p:cNvSpPr/>
          <p:nvPr/>
        </p:nvSpPr>
        <p:spPr>
          <a:xfrm rot="19443378">
            <a:off x="1632800" y="2085459"/>
            <a:ext cx="1814424" cy="1826873"/>
          </a:xfrm>
          <a:prstGeom prst="circularArrow">
            <a:avLst>
              <a:gd name="adj1" fmla="val 10743"/>
              <a:gd name="adj2" fmla="val 1025104"/>
              <a:gd name="adj3" fmla="val 19868604"/>
              <a:gd name="adj4" fmla="val 10590456"/>
              <a:gd name="adj5" fmla="val 12500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Круговая стрелка 20"/>
          <p:cNvSpPr/>
          <p:nvPr/>
        </p:nvSpPr>
        <p:spPr>
          <a:xfrm rot="6687912">
            <a:off x="5869193" y="4062911"/>
            <a:ext cx="1802826" cy="2275928"/>
          </a:xfrm>
          <a:prstGeom prst="circularArrow">
            <a:avLst>
              <a:gd name="adj1" fmla="val 8902"/>
              <a:gd name="adj2" fmla="val 2068345"/>
              <a:gd name="adj3" fmla="val 20288615"/>
              <a:gd name="adj4" fmla="val 11893705"/>
              <a:gd name="adj5" fmla="val 14007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Круговая стрелка 21"/>
          <p:cNvSpPr/>
          <p:nvPr/>
        </p:nvSpPr>
        <p:spPr>
          <a:xfrm rot="14766664">
            <a:off x="1551149" y="4318538"/>
            <a:ext cx="1813893" cy="1975629"/>
          </a:xfrm>
          <a:prstGeom prst="circularArrow">
            <a:avLst>
              <a:gd name="adj1" fmla="val 8806"/>
              <a:gd name="adj2" fmla="val 1676109"/>
              <a:gd name="adj3" fmla="val 20913251"/>
              <a:gd name="adj4" fmla="val 10727298"/>
              <a:gd name="adj5" fmla="val 12500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512" y="1124744"/>
            <a:ext cx="1584176" cy="14773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Организмы каких «профессий» могут это делать?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283968" y="6021288"/>
            <a:ext cx="1800200" cy="40011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«кормильцы»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8" grpId="0" animBg="1"/>
      <p:bldP spid="9" grpId="0" animBg="1"/>
      <p:bldP spid="16" grpId="0" animBg="1"/>
      <p:bldP spid="19" grpId="0" animBg="1"/>
      <p:bldP spid="21" grpId="0" animBg="1"/>
      <p:bldP spid="22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548680"/>
            <a:ext cx="4752528" cy="57606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600" b="1" dirty="0" smtClean="0"/>
              <a:t>Как очищается вода?</a:t>
            </a:r>
            <a:endParaRPr lang="ru-RU" sz="36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9D99B6-627F-4660-956E-0D55804792EE}" type="datetime1">
              <a:rPr lang="ru-RU" smtClean="0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EB6781-08A8-4FDA-B280-D75B24A0397B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268760"/>
            <a:ext cx="2662353" cy="2193106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149080"/>
            <a:ext cx="2520280" cy="2237234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Круговая стрелка 7"/>
          <p:cNvSpPr/>
          <p:nvPr/>
        </p:nvSpPr>
        <p:spPr>
          <a:xfrm rot="2674787">
            <a:off x="5885527" y="2054547"/>
            <a:ext cx="1842504" cy="2035892"/>
          </a:xfrm>
          <a:prstGeom prst="circularArrow">
            <a:avLst>
              <a:gd name="adj1" fmla="val 9640"/>
              <a:gd name="adj2" fmla="val 1142319"/>
              <a:gd name="adj3" fmla="val 20050250"/>
              <a:gd name="adj4" fmla="val 11187138"/>
              <a:gd name="adj5" fmla="val 12500"/>
            </a:avLst>
          </a:prstGeom>
          <a:solidFill>
            <a:schemeClr val="bg1">
              <a:lumMod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Круговая стрелка 8"/>
          <p:cNvSpPr/>
          <p:nvPr/>
        </p:nvSpPr>
        <p:spPr>
          <a:xfrm rot="6687912">
            <a:off x="5869193" y="4062911"/>
            <a:ext cx="1802826" cy="2275928"/>
          </a:xfrm>
          <a:prstGeom prst="circularArrow">
            <a:avLst>
              <a:gd name="adj1" fmla="val 8902"/>
              <a:gd name="adj2" fmla="val 2068345"/>
              <a:gd name="adj3" fmla="val 20288615"/>
              <a:gd name="adj4" fmla="val 11893705"/>
              <a:gd name="adj5" fmla="val 14007"/>
            </a:avLst>
          </a:prstGeom>
          <a:solidFill>
            <a:schemeClr val="bg1">
              <a:lumMod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Круговая стрелка 9"/>
          <p:cNvSpPr/>
          <p:nvPr/>
        </p:nvSpPr>
        <p:spPr>
          <a:xfrm rot="19443378">
            <a:off x="1632800" y="2085459"/>
            <a:ext cx="1814424" cy="1826873"/>
          </a:xfrm>
          <a:prstGeom prst="circularArrow">
            <a:avLst>
              <a:gd name="adj1" fmla="val 10743"/>
              <a:gd name="adj2" fmla="val 1025104"/>
              <a:gd name="adj3" fmla="val 19868604"/>
              <a:gd name="adj4" fmla="val 10590456"/>
              <a:gd name="adj5" fmla="val 12500"/>
            </a:avLst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Круговая стрелка 10"/>
          <p:cNvSpPr/>
          <p:nvPr/>
        </p:nvSpPr>
        <p:spPr>
          <a:xfrm rot="14766664">
            <a:off x="1551149" y="4318538"/>
            <a:ext cx="1813893" cy="1975629"/>
          </a:xfrm>
          <a:prstGeom prst="circularArrow">
            <a:avLst>
              <a:gd name="adj1" fmla="val 8806"/>
              <a:gd name="adj2" fmla="val 1676109"/>
              <a:gd name="adj3" fmla="val 20913251"/>
              <a:gd name="adj4" fmla="val 10727298"/>
              <a:gd name="adj5" fmla="val 12500"/>
            </a:avLst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28184" y="3717032"/>
            <a:ext cx="2448272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грязная вода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27584" y="3717032"/>
            <a:ext cx="2232248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чистая вода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79512" y="836712"/>
            <a:ext cx="1728192" cy="14773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Организмы каких «профессий» могут это делать?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139952" y="6021288"/>
            <a:ext cx="1728192" cy="369332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«мусорщики»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5760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600" b="1" dirty="0" smtClean="0"/>
              <a:t>Как отходы превращаются в продукты?</a:t>
            </a:r>
            <a:endParaRPr lang="ru-RU" sz="36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9D99B6-627F-4660-956E-0D55804792EE}" type="datetime1">
              <a:rPr lang="ru-RU" smtClean="0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EB6781-08A8-4FDA-B280-D75B24A0397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268760"/>
            <a:ext cx="2448272" cy="1977083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365104"/>
            <a:ext cx="2082552" cy="1877194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4365104"/>
            <a:ext cx="2376264" cy="1867619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437112"/>
            <a:ext cx="2304256" cy="1757933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7092280" y="2996952"/>
            <a:ext cx="1440160" cy="461665"/>
          </a:xfrm>
          <a:prstGeom prst="rect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отходы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115616" y="2996952"/>
            <a:ext cx="1296144" cy="461665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пища</a:t>
            </a:r>
            <a:endParaRPr lang="ru-RU" sz="2400" b="1" dirty="0"/>
          </a:p>
        </p:txBody>
      </p:sp>
      <p:sp>
        <p:nvSpPr>
          <p:cNvPr id="12" name="Стрелка вправо 11"/>
          <p:cNvSpPr/>
          <p:nvPr/>
        </p:nvSpPr>
        <p:spPr>
          <a:xfrm rot="1852354">
            <a:off x="6039461" y="1992079"/>
            <a:ext cx="1795804" cy="591821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лево 14"/>
          <p:cNvSpPr/>
          <p:nvPr/>
        </p:nvSpPr>
        <p:spPr>
          <a:xfrm rot="8891878">
            <a:off x="1555818" y="1953374"/>
            <a:ext cx="1839662" cy="548802"/>
          </a:xfrm>
          <a:prstGeom prst="leftArrow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524328" y="3501008"/>
            <a:ext cx="576064" cy="864096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796136" y="5157192"/>
            <a:ext cx="1008112" cy="36004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555776" y="5157192"/>
            <a:ext cx="864096" cy="36004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верх 18"/>
          <p:cNvSpPr/>
          <p:nvPr/>
        </p:nvSpPr>
        <p:spPr>
          <a:xfrm>
            <a:off x="1475656" y="3501008"/>
            <a:ext cx="576064" cy="936104"/>
          </a:xfrm>
          <a:prstGeom prst="upArrow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2771800" y="3429000"/>
            <a:ext cx="4032448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Организмы каких «профессий» участвуют в этом?</a:t>
            </a:r>
            <a:endParaRPr lang="ru-RU" sz="2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092280" y="5877272"/>
            <a:ext cx="1800200" cy="369332"/>
          </a:xfrm>
          <a:prstGeom prst="rect">
            <a:avLst/>
          </a:prstGeom>
          <a:solidFill>
            <a:schemeClr val="accent6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«мусорщики»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995936" y="5877272"/>
            <a:ext cx="1800200" cy="369332"/>
          </a:xfrm>
          <a:prstGeom prst="rect">
            <a:avLst/>
          </a:prstGeom>
          <a:solidFill>
            <a:srgbClr val="00B05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«</a:t>
            </a:r>
            <a:r>
              <a:rPr lang="ru-RU" b="1" dirty="0" smtClean="0"/>
              <a:t>кормильцы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1403648" y="5805264"/>
            <a:ext cx="1152128" cy="369332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«едоки»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7344816" cy="1368152"/>
          </a:xfr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 smtClean="0"/>
              <a:t>Цепочка превращений, которая начинается и заканчивается одним и тем же веществом, называется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2348880"/>
            <a:ext cx="6501408" cy="864096"/>
          </a:xfr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круговоротом веществ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9D99B6-627F-4660-956E-0D55804792EE}" type="datetime1">
              <a:rPr lang="ru-RU" smtClean="0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EB6781-08A8-4FDA-B280-D75B24A0397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55576" y="3645024"/>
            <a:ext cx="7798545" cy="230832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Отходы жизнедеятельности одних организмов употребляются другими. Все вещества находятся в круговороте. Их последовательные превращения образуют замкнутые цепи. В конце каждой такой цепи  вновь восстанавливается вещество, с которого эта цепь начиналась.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424936" cy="792088"/>
          </a:xfr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400" b="1" dirty="0" smtClean="0"/>
              <a:t>Живые организмы могут перерабатывать мусор природного происхождения.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435280" cy="1152128"/>
          </a:xfr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2400" b="1" dirty="0" smtClean="0"/>
              <a:t>Вещества, созданные человеком накапливаются. Это наносит непоправимый вред окружающей среде. Нарушается круговорот веществ.</a:t>
            </a:r>
            <a:endParaRPr lang="ru-RU" sz="24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9D99B6-627F-4660-956E-0D55804792EE}" type="datetime1">
              <a:rPr lang="ru-RU" smtClean="0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EB6781-08A8-4FDA-B280-D75B24A0397B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924944"/>
            <a:ext cx="1818085" cy="136195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852936"/>
            <a:ext cx="1008112" cy="144016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509120"/>
            <a:ext cx="1512168" cy="18002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2852936"/>
            <a:ext cx="2160240" cy="14217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2852936"/>
            <a:ext cx="2808312" cy="144016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736" y="4581128"/>
            <a:ext cx="1296144" cy="172819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4208" y="4653136"/>
            <a:ext cx="2479923" cy="167754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707904" y="4653136"/>
            <a:ext cx="2520280" cy="163121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Люди должны перерабатывать мусор и не допускать свалок вокруг городов.</a:t>
            </a:r>
            <a:endParaRPr lang="ru-RU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516216" y="3140968"/>
            <a:ext cx="184731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5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7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9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4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6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548680"/>
            <a:ext cx="3312368" cy="50405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 smtClean="0"/>
              <a:t>Найдите ошибки</a:t>
            </a:r>
            <a:endParaRPr lang="ru-RU" sz="32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9D99B6-627F-4660-956E-0D55804792EE}" type="datetime1">
              <a:rPr lang="ru-RU" smtClean="0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EB6781-08A8-4FDA-B280-D75B24A0397B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pic>
        <p:nvPicPr>
          <p:cNvPr id="9" name="Содержимое 8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96752"/>
            <a:ext cx="1440160" cy="11849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996952"/>
            <a:ext cx="1440160" cy="108012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2924944"/>
            <a:ext cx="1296144" cy="115711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5589240"/>
            <a:ext cx="1296144" cy="110986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5589240"/>
            <a:ext cx="1440160" cy="108012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179512" y="2492896"/>
            <a:ext cx="129614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кислород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987824" y="2492896"/>
            <a:ext cx="129614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угл</a:t>
            </a:r>
            <a:r>
              <a:rPr lang="ru-RU" b="1" dirty="0" smtClean="0"/>
              <a:t>. газ</a:t>
            </a:r>
            <a:endParaRPr lang="ru-RU" b="1" dirty="0"/>
          </a:p>
        </p:txBody>
      </p:sp>
      <p:pic>
        <p:nvPicPr>
          <p:cNvPr id="16" name="Содержимое 8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196752"/>
            <a:ext cx="1440160" cy="11849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4572000" y="2492896"/>
            <a:ext cx="136815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чистая вода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452320" y="2492896"/>
            <a:ext cx="154766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грязная вода</a:t>
            </a:r>
            <a:endParaRPr lang="ru-RU" b="1" dirty="0"/>
          </a:p>
        </p:txBody>
      </p:sp>
      <p:pic>
        <p:nvPicPr>
          <p:cNvPr id="19" name="Рисунок 18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5517232"/>
            <a:ext cx="1224136" cy="115711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Содержимое 8"/>
          <p:cNvPicPr>
            <a:picLocks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79912" y="3717032"/>
            <a:ext cx="1440160" cy="11849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6084168" y="4653136"/>
            <a:ext cx="129614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отходы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619672" y="4653136"/>
            <a:ext cx="136815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пища</a:t>
            </a:r>
            <a:endParaRPr lang="ru-RU" b="1" dirty="0"/>
          </a:p>
        </p:txBody>
      </p:sp>
      <p:sp>
        <p:nvSpPr>
          <p:cNvPr id="23" name="Стрелка вправо 22"/>
          <p:cNvSpPr/>
          <p:nvPr/>
        </p:nvSpPr>
        <p:spPr>
          <a:xfrm rot="2655985">
            <a:off x="2991383" y="1908909"/>
            <a:ext cx="978408" cy="369646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8103095">
            <a:off x="2856399" y="3111415"/>
            <a:ext cx="978408" cy="38426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13395602">
            <a:off x="600479" y="3061361"/>
            <a:ext cx="978408" cy="403479"/>
          </a:xfrm>
          <a:prstGeom prst="rightArrow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19140143">
            <a:off x="616130" y="1831158"/>
            <a:ext cx="978408" cy="379717"/>
          </a:xfrm>
          <a:prstGeom prst="rightArrow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2723684">
            <a:off x="7519970" y="1845979"/>
            <a:ext cx="978408" cy="396986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 rot="8156385">
            <a:off x="7427885" y="3147321"/>
            <a:ext cx="978408" cy="325627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 rot="13447004">
            <a:off x="5059069" y="3144449"/>
            <a:ext cx="978408" cy="347656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 rot="18968899">
            <a:off x="5070445" y="1843056"/>
            <a:ext cx="978408" cy="377630"/>
          </a:xfrm>
          <a:prstGeom prst="rightArrow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 rot="2723429">
            <a:off x="5218452" y="4187471"/>
            <a:ext cx="863940" cy="356760"/>
          </a:xfrm>
          <a:prstGeom prst="rightArrow">
            <a:avLst>
              <a:gd name="adj1" fmla="val 50000"/>
              <a:gd name="adj2" fmla="val 59011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 rot="5400000">
            <a:off x="6550658" y="5122750"/>
            <a:ext cx="431892" cy="356760"/>
          </a:xfrm>
          <a:prstGeom prst="rightArrow">
            <a:avLst>
              <a:gd name="adj1" fmla="val 50000"/>
              <a:gd name="adj2" fmla="val 59011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верх 33"/>
          <p:cNvSpPr/>
          <p:nvPr/>
        </p:nvSpPr>
        <p:spPr>
          <a:xfrm>
            <a:off x="2195736" y="5085184"/>
            <a:ext cx="360040" cy="432048"/>
          </a:xfrm>
          <a:prstGeom prst="upArrow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право 34"/>
          <p:cNvSpPr/>
          <p:nvPr/>
        </p:nvSpPr>
        <p:spPr>
          <a:xfrm rot="19256548">
            <a:off x="2931674" y="4165375"/>
            <a:ext cx="863940" cy="356760"/>
          </a:xfrm>
          <a:prstGeom prst="rightArrow">
            <a:avLst>
              <a:gd name="adj1" fmla="val 50000"/>
              <a:gd name="adj2" fmla="val 59011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148064" y="5877272"/>
            <a:ext cx="792088" cy="21602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2987824" y="5877272"/>
            <a:ext cx="720080" cy="21602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6228184" y="620688"/>
            <a:ext cx="266429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Молодцы!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0024 L 0.48836 -0.00024 " pathEditMode="relative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8.51064E-7 L -0.48819 -8.51064E-7 " pathEditMode="relative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8.73265E-6 L 0.25208 -8.73265E-6 " pathEditMode="relative" ptsTypes="AA">
                                      <p:cBhvr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8.51064E-7 L -0.25191 -8.51064E-7 " pathEditMode="relative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073 0 " pathEditMode="relative" ptsTypes="AA">
                                      <p:cBhvr>
                                        <p:cTn id="2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38" grpId="1" animBg="1"/>
    </p:bldLst>
  </p:timing>
</p:sld>
</file>

<file path=ppt/theme/theme1.xml><?xml version="1.0" encoding="utf-8"?>
<a:theme xmlns:a="http://schemas.openxmlformats.org/drawingml/2006/main" name="нач.школа 10. Природ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нач.школа 10. Природа</Template>
  <TotalTime>658</TotalTime>
  <Words>305</Words>
  <Application>Microsoft Office PowerPoint</Application>
  <PresentationFormat>Экран (4:3)</PresentationFormat>
  <Paragraphs>82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нач.школа 10. Природа</vt:lpstr>
      <vt:lpstr>Окружающий мир  ОС «Школа 2100» Тема: «Большой круговорот веществ»  3 класс</vt:lpstr>
      <vt:lpstr>Вспомните:</vt:lpstr>
      <vt:lpstr>Посмотрим, как поддерживается порядок в доме.</vt:lpstr>
      <vt:lpstr>Как природа поступает с нашими отходами? </vt:lpstr>
      <vt:lpstr>Как очищается вода?</vt:lpstr>
      <vt:lpstr>Как отходы превращаются в продукты?</vt:lpstr>
      <vt:lpstr>Цепочка превращений, которая начинается и заканчивается одним и тем же веществом, называется </vt:lpstr>
      <vt:lpstr>Живые организмы могут перерабатывать мусор природного происхождения.</vt:lpstr>
      <vt:lpstr>Найдите ошибки</vt:lpstr>
      <vt:lpstr>Использованные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Маргаритка</dc:creator>
  <cp:lastModifiedBy>Николай</cp:lastModifiedBy>
  <cp:revision>75</cp:revision>
  <dcterms:created xsi:type="dcterms:W3CDTF">2010-07-21T19:14:12Z</dcterms:created>
  <dcterms:modified xsi:type="dcterms:W3CDTF">2013-01-24T08:37:19Z</dcterms:modified>
</cp:coreProperties>
</file>