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2" r:id="rId2"/>
    <p:sldId id="270" r:id="rId3"/>
    <p:sldId id="262" r:id="rId4"/>
    <p:sldId id="258" r:id="rId5"/>
    <p:sldId id="271" r:id="rId6"/>
    <p:sldId id="261" r:id="rId7"/>
    <p:sldId id="259" r:id="rId8"/>
    <p:sldId id="257" r:id="rId9"/>
    <p:sldId id="265" r:id="rId10"/>
    <p:sldId id="263" r:id="rId11"/>
    <p:sldId id="266" r:id="rId12"/>
    <p:sldId id="260" r:id="rId13"/>
    <p:sldId id="269" r:id="rId14"/>
    <p:sldId id="267" r:id="rId15"/>
    <p:sldId id="268" r:id="rId16"/>
    <p:sldId id="273" r:id="rId17"/>
    <p:sldId id="274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ED703471-5927-4032-A711-2B0A55B386DD}" type="datetimeFigureOut">
              <a:rPr lang="ru-RU" smtClean="0"/>
              <a:pPr/>
              <a:t>10.12.2012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45BFE23-0722-41B5-A865-ECE11F1D9A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i050.radikal.ru/0711/90/dd3e1f63339c.jpg" TargetMode="External"/><Relationship Id="rId2" Type="http://schemas.openxmlformats.org/officeDocument/2006/relationships/hyperlink" Target="http://www.itogi.ru/7days/img/628/cvt58890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news.intv.ua/uploads/posts/2012-04/1333370066_vibori.jpg" TargetMode="External"/><Relationship Id="rId4" Type="http://schemas.openxmlformats.org/officeDocument/2006/relationships/hyperlink" Target="http://www.amic.ru/images/gallery_08-2011/640.567_37.JPG" TargetMode="Externa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lipetskmedia.ru/images/news/7498_s1.jpg" TargetMode="External"/><Relationship Id="rId3" Type="http://schemas.openxmlformats.org/officeDocument/2006/relationships/hyperlink" Target="http://www.nedelia.lt/uploads/posts/2009-07/1247136118_opros.jpg" TargetMode="External"/><Relationship Id="rId7" Type="http://schemas.openxmlformats.org/officeDocument/2006/relationships/hyperlink" Target="http://fr.rian.ru/images/19236/52/192365207.jpg" TargetMode="External"/><Relationship Id="rId2" Type="http://schemas.openxmlformats.org/officeDocument/2006/relationships/hyperlink" Target="http://www.echo.msk.ru/att/element-626287-misc-4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m1.bfm.ru/news/maindocumentphoto/2012/01/18/vybory_1.jpg" TargetMode="External"/><Relationship Id="rId5" Type="http://schemas.openxmlformats.org/officeDocument/2006/relationships/hyperlink" Target="http://nstarikov.ru/new/wp-content/uploads/2011/12/27384.jpg" TargetMode="External"/><Relationship Id="rId4" Type="http://schemas.openxmlformats.org/officeDocument/2006/relationships/hyperlink" Target="http://nimd.akzia.com/multimedia/gallery/647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572428" cy="2868168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«Выборы –доступно и  понятно!»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43240" y="4929198"/>
            <a:ext cx="5429288" cy="106923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МБОУ СОШ с. Октябрьское</a:t>
            </a:r>
          </a:p>
          <a:p>
            <a:r>
              <a:rPr lang="ru-RU" dirty="0" smtClean="0"/>
              <a:t>Ким Галина Александровна</a:t>
            </a:r>
          </a:p>
          <a:p>
            <a:r>
              <a:rPr lang="ru-RU" dirty="0" smtClean="0"/>
              <a:t>учитель истории и обществознания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9438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Члены участковой избирательной  гасят, оставшиеся бюллетени.</a:t>
            </a:r>
            <a:endParaRPr lang="ru-RU" sz="2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714488"/>
            <a:ext cx="6429420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08630"/>
          </a:xfrm>
        </p:spPr>
        <p:txBody>
          <a:bodyPr/>
          <a:lstStyle/>
          <a:p>
            <a:pPr algn="ctr"/>
            <a:r>
              <a:rPr lang="ru-RU" dirty="0" smtClean="0"/>
              <a:t>Извлечение бюллетеней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285860"/>
            <a:ext cx="6715172" cy="4843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pPr algn="ctr"/>
            <a:r>
              <a:rPr lang="ru-RU" dirty="0" smtClean="0"/>
              <a:t>   Подсчёт бюллетеней</a:t>
            </a:r>
            <a:endParaRPr lang="ru-RU" dirty="0"/>
          </a:p>
        </p:txBody>
      </p:sp>
      <p:pic>
        <p:nvPicPr>
          <p:cNvPr id="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928662" y="1428736"/>
            <a:ext cx="6429420" cy="4822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320040"/>
            <a:ext cx="6981852" cy="894382"/>
          </a:xfrm>
        </p:spPr>
        <p:txBody>
          <a:bodyPr/>
          <a:lstStyle/>
          <a:p>
            <a:pPr algn="ctr"/>
            <a:r>
              <a:rPr lang="ru-RU" dirty="0" smtClean="0"/>
              <a:t>Центризбирком России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571612"/>
            <a:ext cx="7297077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Результаты выборов </a:t>
            </a:r>
            <a:br>
              <a:rPr lang="ru-RU" dirty="0" smtClean="0"/>
            </a:br>
            <a:r>
              <a:rPr lang="ru-RU" dirty="0" smtClean="0"/>
              <a:t>4 декабря 2012 года.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sz="3600" dirty="0" smtClean="0"/>
              <a:t>Окончательные данные ЦИК полностью соответствуют предварительным: «Единая Россия» получила 49,3% голосов, КПРФ — 19,2%, «Справедливая Россия» — 13,2%, ЛДПР — 11,7%, «Патриоты России» — 0,97%, «Правое дело» — 0,6% . </a:t>
            </a:r>
          </a:p>
          <a:p>
            <a:r>
              <a:rPr lang="ru-RU" sz="3600" dirty="0" smtClean="0"/>
              <a:t>Таким образом, в Госдуму вновь проходят четыре партии — ЕР, КПРФ, СР и ЛДПР. Партия «Яблоко», перешедшая трехпроцентный барьер, будет получать </a:t>
            </a:r>
            <a:r>
              <a:rPr lang="ru-RU" sz="3600" dirty="0" err="1" smtClean="0"/>
              <a:t>госфинансирование</a:t>
            </a:r>
            <a:r>
              <a:rPr lang="ru-RU" sz="3600" dirty="0" smtClean="0"/>
              <a:t>. </a:t>
            </a:r>
          </a:p>
          <a:p>
            <a:pPr>
              <a:buNone/>
            </a:pP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8945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/>
              <a:t>Председатель избирательной комиссии Липецкой области  Юрий Алтухов озвучил окончательные итоги выборов в Липецкий областной Совет депутатов. </a:t>
            </a:r>
            <a:r>
              <a:rPr lang="ru-RU" dirty="0" smtClean="0"/>
              <a:t> 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2143116"/>
            <a:ext cx="743182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39431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Использованные ресурсы: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928670"/>
            <a:ext cx="7715304" cy="5715040"/>
          </a:xfrm>
        </p:spPr>
        <p:txBody>
          <a:bodyPr>
            <a:normAutofit fontScale="85000" lnSpcReduction="20000"/>
          </a:bodyPr>
          <a:lstStyle/>
          <a:p>
            <a:pPr lvl="0">
              <a:buNone/>
            </a:pPr>
            <a:r>
              <a:rPr lang="ru-RU" dirty="0" smtClean="0"/>
              <a:t>Боголюбов Л.Н. Обществознание. – учеб. для 10 класса </a:t>
            </a:r>
            <a:r>
              <a:rPr lang="ru-RU" dirty="0" err="1" smtClean="0"/>
              <a:t>общеобраз</a:t>
            </a:r>
            <a:r>
              <a:rPr lang="ru-RU" dirty="0" smtClean="0"/>
              <a:t>. </a:t>
            </a:r>
            <a:r>
              <a:rPr lang="ru-RU" dirty="0" err="1" smtClean="0"/>
              <a:t>учрежд</a:t>
            </a:r>
            <a:r>
              <a:rPr lang="ru-RU" dirty="0" smtClean="0"/>
              <a:t>., 4-е изд.- М.: Просвещение, </a:t>
            </a:r>
            <a:r>
              <a:rPr lang="ru-RU" dirty="0" smtClean="0"/>
              <a:t>2008. </a:t>
            </a:r>
            <a:r>
              <a:rPr lang="ru-RU" dirty="0" smtClean="0"/>
              <a:t>– </a:t>
            </a:r>
            <a:r>
              <a:rPr lang="ru-RU" dirty="0" smtClean="0"/>
              <a:t>350с</a:t>
            </a:r>
            <a:r>
              <a:rPr lang="ru-RU" dirty="0" smtClean="0"/>
              <a:t>.: </a:t>
            </a:r>
            <a:r>
              <a:rPr lang="ru-RU" dirty="0" smtClean="0"/>
              <a:t>ил.</a:t>
            </a:r>
          </a:p>
          <a:p>
            <a:pPr lvl="0">
              <a:buNone/>
            </a:pPr>
            <a:r>
              <a:rPr lang="ru-RU" dirty="0" smtClean="0"/>
              <a:t>Кравченко </a:t>
            </a:r>
            <a:r>
              <a:rPr lang="ru-RU" dirty="0" smtClean="0"/>
              <a:t>А.И., Певцова Е.А. Обществознание. – учеб. для 9 класса </a:t>
            </a:r>
            <a:r>
              <a:rPr lang="ru-RU" dirty="0" err="1" smtClean="0"/>
              <a:t>общеобраз</a:t>
            </a:r>
            <a:r>
              <a:rPr lang="ru-RU" dirty="0" smtClean="0"/>
              <a:t>. </a:t>
            </a:r>
            <a:r>
              <a:rPr lang="ru-RU" dirty="0" err="1" smtClean="0"/>
              <a:t>учрежд</a:t>
            </a:r>
            <a:r>
              <a:rPr lang="ru-RU" dirty="0" smtClean="0"/>
              <a:t>., 8-е изд.- М.: Русское слово, 2008. – 221 с.: ил.</a:t>
            </a:r>
          </a:p>
          <a:p>
            <a:pPr>
              <a:buNone/>
            </a:pPr>
            <a:r>
              <a:rPr lang="ru-RU" dirty="0" smtClean="0"/>
              <a:t> 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Изображение «Все на выборы»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www.itogi.ru/7days/img/628/cvt58890.jpg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Изображение  </a:t>
            </a:r>
            <a:r>
              <a:rPr lang="ru-RU" dirty="0" err="1" smtClean="0"/>
              <a:t>Винни-Пух</a:t>
            </a:r>
            <a:r>
              <a:rPr lang="ru-RU" dirty="0" smtClean="0"/>
              <a:t>  </a:t>
            </a:r>
            <a:r>
              <a:rPr lang="en-US" dirty="0" smtClean="0">
                <a:hlinkClick r:id="rId3"/>
              </a:rPr>
              <a:t>http</a:t>
            </a:r>
            <a:r>
              <a:rPr lang="en-US" dirty="0" smtClean="0">
                <a:hlinkClick r:id="rId3"/>
              </a:rPr>
              <a:t>://</a:t>
            </a:r>
            <a:r>
              <a:rPr lang="en-US" dirty="0" smtClean="0">
                <a:hlinkClick r:id="rId3"/>
              </a:rPr>
              <a:t>i050.radikal.ru/0711/90/dd3e1f63339c.jpg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Изображение «Переносные урны» </a:t>
            </a:r>
            <a:r>
              <a:rPr lang="en-US" dirty="0" smtClean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www.amic.ru/images/gallery_08-2011/640.567_37.JPG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Изображение «Образец заполнения бюллетеня» </a:t>
            </a:r>
            <a:r>
              <a:rPr lang="en-US" dirty="0" smtClean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news.intv.ua/uploads/posts/2012-04/1333370066_vibori.jpg</a:t>
            </a:r>
            <a:endParaRPr lang="ru-RU" dirty="0" smtClean="0"/>
          </a:p>
          <a:p>
            <a:pPr>
              <a:buNone/>
            </a:pPr>
            <a:endParaRPr lang="ru-RU" sz="2900" dirty="0" smtClean="0"/>
          </a:p>
          <a:p>
            <a:pPr>
              <a:buNone/>
            </a:pPr>
            <a:endParaRPr lang="ru-RU" sz="2900" dirty="0" smtClean="0"/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71480"/>
            <a:ext cx="7239000" cy="588425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2000" dirty="0" smtClean="0"/>
              <a:t>Изображение «Голосование» </a:t>
            </a:r>
            <a:r>
              <a:rPr lang="en-US" sz="2000" dirty="0" smtClean="0">
                <a:hlinkClick r:id="rId2"/>
              </a:rPr>
              <a:t>http://www.echo.msk.ru/att/element-626287-misc-4.jpg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Изображение «Выбор сделан» </a:t>
            </a:r>
            <a:r>
              <a:rPr lang="en-US" sz="2000" dirty="0" smtClean="0">
                <a:hlinkClick r:id="rId3"/>
              </a:rPr>
              <a:t>http://www.nedelia.lt/uploads/posts/2009-07/1247136118_opros.jpg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Изображение «Погашенные бюллетени» </a:t>
            </a:r>
            <a:r>
              <a:rPr lang="en-US" sz="2000" dirty="0" smtClean="0">
                <a:hlinkClick r:id="rId4"/>
              </a:rPr>
              <a:t>http://</a:t>
            </a:r>
            <a:r>
              <a:rPr lang="en-US" sz="2000" dirty="0" smtClean="0">
                <a:hlinkClick r:id="rId4"/>
              </a:rPr>
              <a:t>nimd.akzia.com/multimedia/gallery/647.jpg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Изображение «Извлечение бюллетеней» </a:t>
            </a:r>
            <a:r>
              <a:rPr lang="en-US" sz="2000" dirty="0" smtClean="0">
                <a:hlinkClick r:id="rId5"/>
              </a:rPr>
              <a:t>http://</a:t>
            </a:r>
            <a:r>
              <a:rPr lang="en-US" sz="2000" dirty="0" smtClean="0">
                <a:hlinkClick r:id="rId5"/>
              </a:rPr>
              <a:t>nstarikov.ru/new/wp-content/uploads/2011/12/27384.jpg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Изображение «Подсчёт бюллетеней» </a:t>
            </a:r>
            <a:r>
              <a:rPr lang="en-US" sz="2000" dirty="0" smtClean="0">
                <a:hlinkClick r:id="rId6"/>
              </a:rPr>
              <a:t>http://</a:t>
            </a:r>
            <a:r>
              <a:rPr lang="en-US" sz="2000" dirty="0" smtClean="0">
                <a:hlinkClick r:id="rId6"/>
              </a:rPr>
              <a:t>m1.bfm.ru/news/maindocumentphoto/2012/01/18/vybory_1.jpg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Изображение «Центризбирком России» </a:t>
            </a:r>
            <a:r>
              <a:rPr lang="en-US" sz="2000" dirty="0" smtClean="0">
                <a:hlinkClick r:id="rId7"/>
              </a:rPr>
              <a:t>http://</a:t>
            </a:r>
            <a:r>
              <a:rPr lang="en-US" sz="2000" dirty="0" smtClean="0">
                <a:hlinkClick r:id="rId7"/>
              </a:rPr>
              <a:t>fr.rian.ru/images/19236/52/192365207.jpg</a:t>
            </a: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Изображение «Председатель избирательной комиссии Липецкой области» </a:t>
            </a:r>
            <a:r>
              <a:rPr lang="en-US" sz="2000" dirty="0" smtClean="0">
                <a:hlinkClick r:id="rId8"/>
              </a:rPr>
              <a:t>http://</a:t>
            </a:r>
            <a:r>
              <a:rPr lang="en-US" sz="2000" dirty="0" smtClean="0">
                <a:hlinkClick r:id="rId8"/>
              </a:rPr>
              <a:t>www.lipetskmedia.ru/images/news/7498_s1.jpg</a:t>
            </a:r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500042"/>
            <a:ext cx="7339042" cy="5955694"/>
          </a:xfrm>
        </p:spPr>
        <p:txBody>
          <a:bodyPr/>
          <a:lstStyle/>
          <a:p>
            <a:pPr algn="ctr">
              <a:buNone/>
            </a:pPr>
            <a:r>
              <a:rPr lang="ru-RU" sz="4800" b="1" i="1" dirty="0" smtClean="0">
                <a:solidFill>
                  <a:srgbClr val="C00000"/>
                </a:solidFill>
              </a:rPr>
              <a:t>Девиз урока: </a:t>
            </a:r>
          </a:p>
          <a:p>
            <a:pPr>
              <a:buNone/>
            </a:pPr>
            <a:r>
              <a:rPr lang="ru-RU" sz="4800" b="1" i="1" dirty="0" smtClean="0"/>
              <a:t>   </a:t>
            </a:r>
            <a:r>
              <a:rPr lang="ru-RU" sz="4800" b="1" i="1" dirty="0" smtClean="0">
                <a:solidFill>
                  <a:srgbClr val="0070C0"/>
                </a:solidFill>
              </a:rPr>
              <a:t>Когда необходимо сделать выбор, а вы его не делаете, </a:t>
            </a:r>
            <a:endParaRPr lang="ru-RU" sz="4800" dirty="0" smtClean="0">
              <a:solidFill>
                <a:srgbClr val="0070C0"/>
              </a:solidFill>
            </a:endParaRPr>
          </a:p>
          <a:p>
            <a:pPr algn="r">
              <a:buNone/>
            </a:pPr>
            <a:r>
              <a:rPr lang="ru-RU" sz="4800" b="1" i="1" dirty="0" smtClean="0">
                <a:solidFill>
                  <a:srgbClr val="0070C0"/>
                </a:solidFill>
              </a:rPr>
              <a:t>- это тоже выбор</a:t>
            </a:r>
            <a:r>
              <a:rPr lang="ru-RU" sz="4800" b="1" i="1" dirty="0" smtClean="0"/>
              <a:t>.                                    </a:t>
            </a:r>
            <a:r>
              <a:rPr lang="ru-RU" sz="4800" b="1" i="1" dirty="0" smtClean="0">
                <a:solidFill>
                  <a:srgbClr val="002060"/>
                </a:solidFill>
              </a:rPr>
              <a:t>/ У. Джеймс /</a:t>
            </a:r>
            <a:endParaRPr lang="ru-RU" sz="48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/>
          <a:lstStyle/>
          <a:p>
            <a:pPr algn="ctr"/>
            <a:r>
              <a:rPr lang="ru-RU" dirty="0" smtClean="0"/>
              <a:t>Обращение к гражданам</a:t>
            </a:r>
            <a:endParaRPr lang="ru-RU" dirty="0"/>
          </a:p>
        </p:txBody>
      </p:sp>
      <p:pic>
        <p:nvPicPr>
          <p:cNvPr id="6146" name="Picture 2" descr="F:\Documents and Settings\User\Рабочий стол\wahl-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428736"/>
            <a:ext cx="7092069" cy="514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F:\Documents and Settings\User\Рабочий стол\navyborynl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7215238" cy="63332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822944"/>
          </a:xfrm>
        </p:spPr>
        <p:txBody>
          <a:bodyPr/>
          <a:lstStyle/>
          <a:p>
            <a:pPr algn="ctr"/>
            <a:r>
              <a:rPr lang="ru-RU" dirty="0" smtClean="0"/>
              <a:t>Процедура голосования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>
                <a:solidFill>
                  <a:srgbClr val="C00000"/>
                </a:solidFill>
              </a:rPr>
              <a:t>Составление списков избирателей.  (Ст.16 Закона Лип. обл. от 2.06. 2006 № 298- ОЗ  с изменениями от15.10. 2009 №316 – ОЗ)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Ознакомление избирателей со списками избирателей.  (Ст.18)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Список кандидатов. (Ст. 47)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Присутствие наблюдателей, доверенных лиц.  (Ст. 48)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Тайное голосование;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Подсчет бюллетеней, голосов;</a:t>
            </a:r>
          </a:p>
          <a:p>
            <a:pPr lvl="0"/>
            <a:r>
              <a:rPr lang="ru-RU" dirty="0" smtClean="0">
                <a:solidFill>
                  <a:srgbClr val="C00000"/>
                </a:solidFill>
              </a:rPr>
              <a:t>Официальное опубликование результатов выборов.</a:t>
            </a:r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Урны для голосования вне помещения готовы.</a:t>
            </a:r>
            <a:endParaRPr lang="ru-RU" dirty="0"/>
          </a:p>
        </p:txBody>
      </p:sp>
      <p:pic>
        <p:nvPicPr>
          <p:cNvPr id="4098" name="Picture 2" descr="F:\Documents and Settings\User\Рабочий стол\640_01_12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47551" y="1609725"/>
            <a:ext cx="6058298" cy="4846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6186502" cy="82294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Образец заполнения бюллетеня </a:t>
            </a:r>
            <a:endParaRPr lang="ru-RU" dirty="0"/>
          </a:p>
        </p:txBody>
      </p:sp>
      <p:pic>
        <p:nvPicPr>
          <p:cNvPr id="3074" name="Picture 2" descr="F:\Documents and Settings\User\Рабочий стол\iCAL647Y1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28708"/>
            <a:ext cx="7358114" cy="5372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                                                  Голосование</a:t>
            </a:r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857364"/>
            <a:ext cx="5827837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239000" cy="928694"/>
          </a:xfrm>
        </p:spPr>
        <p:txBody>
          <a:bodyPr/>
          <a:lstStyle/>
          <a:p>
            <a:pPr algn="ctr"/>
            <a:r>
              <a:rPr lang="ru-RU" dirty="0" smtClean="0"/>
              <a:t>Выбор сделан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00232" y="1285860"/>
            <a:ext cx="4235641" cy="52519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212</TotalTime>
  <Words>356</Words>
  <Application>Microsoft Office PowerPoint</Application>
  <PresentationFormat>Экран (4:3)</PresentationFormat>
  <Paragraphs>48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Изящная</vt:lpstr>
      <vt:lpstr> «Выборы –доступно и  понятно!»</vt:lpstr>
      <vt:lpstr>Слайд 2</vt:lpstr>
      <vt:lpstr>Обращение к гражданам</vt:lpstr>
      <vt:lpstr>Слайд 4</vt:lpstr>
      <vt:lpstr>Процедура голосования</vt:lpstr>
      <vt:lpstr>Урны для голосования вне помещения готовы.</vt:lpstr>
      <vt:lpstr> Образец заполнения бюллетеня </vt:lpstr>
      <vt:lpstr>                                                       Голосование</vt:lpstr>
      <vt:lpstr>Выбор сделан</vt:lpstr>
      <vt:lpstr>Члены участковой избирательной  гасят, оставшиеся бюллетени.</vt:lpstr>
      <vt:lpstr>Извлечение бюллетеней</vt:lpstr>
      <vt:lpstr>   Подсчёт бюллетеней</vt:lpstr>
      <vt:lpstr>Центризбирком России</vt:lpstr>
      <vt:lpstr>Результаты выборов  4 декабря 2012 года.</vt:lpstr>
      <vt:lpstr>Председатель избирательной комиссии Липецкой области  Юрий Алтухов озвучил окончательные итоги выборов в Липецкий областной Совет депутатов.    </vt:lpstr>
      <vt:lpstr>Использованные ресурсы: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– путешествие: «Выборы –доступно и  понятно!»</dc:title>
  <dc:creator>Admin</dc:creator>
  <cp:lastModifiedBy>Admin</cp:lastModifiedBy>
  <cp:revision>24</cp:revision>
  <dcterms:created xsi:type="dcterms:W3CDTF">2012-01-07T15:08:53Z</dcterms:created>
  <dcterms:modified xsi:type="dcterms:W3CDTF">2012-12-10T15:11:56Z</dcterms:modified>
</cp:coreProperties>
</file>