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59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FEC4AC3-8D00-4C10-A2F3-D6AE432FDC72}" type="datetimeFigureOut">
              <a:rPr lang="ru-RU" smtClean="0"/>
              <a:pPr/>
              <a:t>24.03.2014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8DAFA4C-619E-4882-B01B-7732994F291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100receptov.virtbox.ru/worldnews/gpage_1148.html" TargetMode="External"/><Relationship Id="rId13" Type="http://schemas.openxmlformats.org/officeDocument/2006/relationships/hyperlink" Target="http://www.liveinternet.ru/users/kumushki/post252683896/" TargetMode="External"/><Relationship Id="rId18" Type="http://schemas.openxmlformats.org/officeDocument/2006/relationships/hyperlink" Target="http://www.votpusk.ru/country/dostoprim_info.asp?ID=14606" TargetMode="External"/><Relationship Id="rId3" Type="http://schemas.openxmlformats.org/officeDocument/2006/relationships/hyperlink" Target="http://a-lapin.narod.ru/tula08-2.htm" TargetMode="External"/><Relationship Id="rId7" Type="http://schemas.openxmlformats.org/officeDocument/2006/relationships/hyperlink" Target="http://muchnoe.ucoz.ru/photo/tulskij_prjanik_s_fruktovoj_nachinkoj_500x338www_uniconf/1-0-196" TargetMode="External"/><Relationship Id="rId12" Type="http://schemas.openxmlformats.org/officeDocument/2006/relationships/hyperlink" Target="http://busido-ru.livejournal.com/1091.html" TargetMode="External"/><Relationship Id="rId17" Type="http://schemas.openxmlformats.org/officeDocument/2006/relationships/hyperlink" Target="http://travel.imhonet.ru/place/861297/neighboures/" TargetMode="External"/><Relationship Id="rId2" Type="http://schemas.openxmlformats.org/officeDocument/2006/relationships/hyperlink" Target="http://projekty.zseis.zgora.pl/files/%D1%82%D1%83%D0%BB%D1%8C%D1%81%D0%BA%D0%B8%D0%B5-%D0%BF%D1%80%D1%8F%D0%BD%D0%B8%D0%BA%D0%B8" TargetMode="External"/><Relationship Id="rId16" Type="http://schemas.openxmlformats.org/officeDocument/2006/relationships/hyperlink" Target="http://www.showbell.ru/goroda/index.php?st=tula1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ocrecepty.ru/recepty/4298-.html" TargetMode="External"/><Relationship Id="rId11" Type="http://schemas.openxmlformats.org/officeDocument/2006/relationships/hyperlink" Target="http://retsepty-s-foto.ru/856-rozhdestvenskij-recept-russkix-pryanikov.html" TargetMode="External"/><Relationship Id="rId5" Type="http://schemas.openxmlformats.org/officeDocument/2006/relationships/hyperlink" Target="http://club.weekend.ru/?action=pv&amp;id=407836&amp;page=0" TargetMode="External"/><Relationship Id="rId15" Type="http://schemas.openxmlformats.org/officeDocument/2006/relationships/hyperlink" Target="http://www.runav.ru/news_419.html" TargetMode="External"/><Relationship Id="rId10" Type="http://schemas.openxmlformats.org/officeDocument/2006/relationships/hyperlink" Target="http://www.museum.ru/N24613" TargetMode="External"/><Relationship Id="rId4" Type="http://schemas.openxmlformats.org/officeDocument/2006/relationships/hyperlink" Target="http://zlngrd.ru/clauses/35805.html" TargetMode="External"/><Relationship Id="rId9" Type="http://schemas.openxmlformats.org/officeDocument/2006/relationships/hyperlink" Target="http://www.tkf.uniconf.ru/ru/news_release/?nid=4781" TargetMode="External"/><Relationship Id="rId14" Type="http://schemas.openxmlformats.org/officeDocument/2006/relationships/hyperlink" Target="http://www.liveinternet.ru/users/ka82/rubric/1014734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gif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7554" y="714356"/>
            <a:ext cx="5105400" cy="2071702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  </a:t>
            </a:r>
            <a:r>
              <a:rPr lang="ru-RU" sz="6000" u="sng" dirty="0" smtClean="0"/>
              <a:t>Тульский пряник</a:t>
            </a:r>
            <a:endParaRPr lang="ru-RU" sz="6000" u="sng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4442" y="5429264"/>
            <a:ext cx="5114778" cy="1143008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Золотарева Наталья Владимировна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учитель биологии и начальных классов</a:t>
            </a:r>
          </a:p>
          <a:p>
            <a:r>
              <a:rPr lang="ru-RU" sz="2000" dirty="0" smtClean="0">
                <a:solidFill>
                  <a:schemeClr val="accent1">
                    <a:lumMod val="50000"/>
                  </a:schemeClr>
                </a:solidFill>
              </a:rPr>
              <a:t>МКОУ «Кукуйская ООШ №25»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42" name="Picture 2" descr="C:\Users\user\Desktop\6810845c5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85848" y="357166"/>
            <a:ext cx="2360812" cy="3929066"/>
          </a:xfrm>
          <a:prstGeom prst="rect">
            <a:avLst/>
          </a:prstGeom>
          <a:noFill/>
        </p:spPr>
      </p:pic>
      <p:pic>
        <p:nvPicPr>
          <p:cNvPr id="10243" name="Picture 3" descr="C:\Users\user\Desktop\thum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29058" y="2928934"/>
            <a:ext cx="4143404" cy="2361389"/>
          </a:xfrm>
          <a:prstGeom prst="rect">
            <a:avLst/>
          </a:prstGeom>
          <a:noFill/>
        </p:spPr>
      </p:pic>
      <p:pic>
        <p:nvPicPr>
          <p:cNvPr id="10244" name="Picture 4" descr="C:\Users\user\Desktop\0_8165c_8ca87217_L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4643446"/>
            <a:ext cx="1991929" cy="18684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751506"/>
          </a:xfrm>
        </p:spPr>
        <p:txBody>
          <a:bodyPr/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    Источники: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71546"/>
            <a:ext cx="7239000" cy="5572164"/>
          </a:xfrm>
        </p:spPr>
        <p:txBody>
          <a:bodyPr>
            <a:normAutofit lnSpcReduction="10000"/>
          </a:bodyPr>
          <a:lstStyle/>
          <a:p>
            <a:r>
              <a:rPr lang="en-US" sz="1400" dirty="0" smtClean="0">
                <a:hlinkClick r:id="rId2"/>
              </a:rPr>
              <a:t>http://projekty.zseis.zgora.pl/files/%D1%82%D1%83%D0%BB%D1%8C%D1%81%D0%BA%D0%B8%D0%B5-%D0%BF%D1%80%D1%8F%D0%BD%D0%B8%D0%BA%D0%B8</a:t>
            </a:r>
            <a:endParaRPr lang="ru-RU" sz="1400" dirty="0" smtClean="0"/>
          </a:p>
          <a:p>
            <a:r>
              <a:rPr lang="en-US" sz="1400" dirty="0" smtClean="0">
                <a:hlinkClick r:id="rId3"/>
              </a:rPr>
              <a:t>http://a-lapin.narod.ru/tula08-2.htm</a:t>
            </a:r>
            <a:endParaRPr lang="ru-RU" sz="1400" dirty="0" smtClean="0"/>
          </a:p>
          <a:p>
            <a:r>
              <a:rPr lang="en-US" sz="1400" dirty="0" smtClean="0">
                <a:hlinkClick r:id="rId4"/>
              </a:rPr>
              <a:t>http://zlngrd.ru/clauses/35805.html</a:t>
            </a:r>
            <a:endParaRPr lang="ru-RU" sz="1400" dirty="0" smtClean="0"/>
          </a:p>
          <a:p>
            <a:r>
              <a:rPr lang="en-US" sz="1400" dirty="0" smtClean="0">
                <a:hlinkClick r:id="rId5"/>
              </a:rPr>
              <a:t>http://club.weekend.ru/?action=pv&amp;id=407836&amp;page=0</a:t>
            </a:r>
            <a:endParaRPr lang="ru-RU" sz="1400" dirty="0" smtClean="0"/>
          </a:p>
          <a:p>
            <a:r>
              <a:rPr lang="en-US" sz="1400" dirty="0" smtClean="0">
                <a:hlinkClick r:id="rId6"/>
              </a:rPr>
              <a:t>http://socrecepty.ru/recepty/4298-.html</a:t>
            </a:r>
            <a:endParaRPr lang="ru-RU" sz="1400" dirty="0" smtClean="0"/>
          </a:p>
          <a:p>
            <a:r>
              <a:rPr lang="en-US" sz="1400" dirty="0" smtClean="0">
                <a:hlinkClick r:id="rId7"/>
              </a:rPr>
              <a:t>http://muchnoe.ucoz.ru/photo/tulskij_prjanik_s_fruktovoj_nachinkoj_500x338www_uniconf/1-0-196</a:t>
            </a:r>
            <a:endParaRPr lang="ru-RU" sz="1400" dirty="0" smtClean="0"/>
          </a:p>
          <a:p>
            <a:r>
              <a:rPr lang="en-US" sz="1400" dirty="0" smtClean="0">
                <a:hlinkClick r:id="rId8"/>
              </a:rPr>
              <a:t>http://100receptov.virtbox.ru/worldnews/gpage_1148.html</a:t>
            </a:r>
            <a:endParaRPr lang="ru-RU" sz="1400" dirty="0" smtClean="0"/>
          </a:p>
          <a:p>
            <a:r>
              <a:rPr lang="en-US" sz="1400" dirty="0" smtClean="0">
                <a:hlinkClick r:id="rId9"/>
              </a:rPr>
              <a:t>http://www.tkf.uniconf.ru/ru/news_release/?nid=4781</a:t>
            </a:r>
            <a:endParaRPr lang="ru-RU" sz="1400" dirty="0" smtClean="0"/>
          </a:p>
          <a:p>
            <a:r>
              <a:rPr lang="en-US" sz="1400" dirty="0" smtClean="0">
                <a:hlinkClick r:id="rId10"/>
              </a:rPr>
              <a:t>http://www.museum.ru/N24613</a:t>
            </a:r>
            <a:endParaRPr lang="ru-RU" sz="1400" dirty="0" smtClean="0"/>
          </a:p>
          <a:p>
            <a:r>
              <a:rPr lang="en-US" sz="1400" dirty="0" smtClean="0">
                <a:hlinkClick r:id="rId11"/>
              </a:rPr>
              <a:t>http://retsepty-s-foto.ru/856-rozhdestvenskij-recept-russkix-pryanikov.html</a:t>
            </a:r>
            <a:endParaRPr lang="ru-RU" sz="1400" dirty="0" smtClean="0"/>
          </a:p>
          <a:p>
            <a:r>
              <a:rPr lang="en-US" sz="1400" dirty="0" smtClean="0">
                <a:hlinkClick r:id="rId12"/>
              </a:rPr>
              <a:t>http://busido-ru.livejournal.com/1091.html</a:t>
            </a:r>
            <a:endParaRPr lang="ru-RU" sz="1400" dirty="0" smtClean="0"/>
          </a:p>
          <a:p>
            <a:r>
              <a:rPr lang="en-US" sz="1400" dirty="0" smtClean="0">
                <a:hlinkClick r:id="rId13"/>
              </a:rPr>
              <a:t>http://www.liveinternet.ru/users/kumushki/post252683896/</a:t>
            </a:r>
            <a:endParaRPr lang="ru-RU" sz="1400" dirty="0" smtClean="0"/>
          </a:p>
          <a:p>
            <a:r>
              <a:rPr lang="en-US" sz="1400" dirty="0" smtClean="0">
                <a:hlinkClick r:id="rId14"/>
              </a:rPr>
              <a:t>http://www.liveinternet.ru/users/ka82/rubric/1014734/</a:t>
            </a:r>
            <a:endParaRPr lang="ru-RU" sz="1400" dirty="0" smtClean="0"/>
          </a:p>
          <a:p>
            <a:r>
              <a:rPr lang="en-US" sz="1600" dirty="0" smtClean="0">
                <a:hlinkClick r:id="rId15"/>
              </a:rPr>
              <a:t>http://www.runav.ru/news_419.html</a:t>
            </a:r>
            <a:endParaRPr lang="ru-RU" sz="1600" dirty="0" smtClean="0"/>
          </a:p>
          <a:p>
            <a:r>
              <a:rPr lang="en-US" sz="1600" dirty="0" smtClean="0">
                <a:hlinkClick r:id="rId16"/>
              </a:rPr>
              <a:t>http://www.showbell.ru/goroda/index.php?st=tula1</a:t>
            </a:r>
            <a:endParaRPr lang="ru-RU" sz="1600" dirty="0" smtClean="0"/>
          </a:p>
          <a:p>
            <a:r>
              <a:rPr lang="en-US" sz="1600" dirty="0" smtClean="0">
                <a:hlinkClick r:id="rId17"/>
              </a:rPr>
              <a:t>http://travel.imhonet.ru/place/861297/neighboures/</a:t>
            </a:r>
            <a:endParaRPr lang="ru-RU" sz="1600" dirty="0" smtClean="0"/>
          </a:p>
          <a:p>
            <a:r>
              <a:rPr lang="en-US" sz="1600" dirty="0" smtClean="0">
                <a:hlinkClick r:id="rId18"/>
              </a:rPr>
              <a:t>http://www.votpusk.ru/country/dostoprim_info.asp?ID=14606</a:t>
            </a:r>
            <a:endParaRPr lang="ru-RU" sz="1600" dirty="0" smtClean="0"/>
          </a:p>
          <a:p>
            <a:r>
              <a:rPr lang="en-US" sz="1600" dirty="0" smtClean="0">
                <a:hlinkClick r:id="rId3"/>
              </a:rPr>
              <a:t>http://a-lapin.narod.ru/tula08-2.htm</a:t>
            </a:r>
            <a:endParaRPr lang="ru-RU" sz="1600" dirty="0" smtClean="0"/>
          </a:p>
          <a:p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86050" y="1643050"/>
            <a:ext cx="3071834" cy="1285884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34" y="4500570"/>
            <a:ext cx="7053290" cy="195516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Печатный пряник – самый популярный гостинец из Тулы.</a:t>
            </a:r>
          </a:p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Со сладким красивым сувениром едут туляки к друзьям в другие города и страны.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7" name="Picture 3" descr="C:\Users\user\Desktop\84579_or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00100" y="357166"/>
            <a:ext cx="6072230" cy="397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1000108"/>
            <a:ext cx="1714512" cy="1928826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357686" y="500042"/>
            <a:ext cx="3338514" cy="3643338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Первое упоминание о пряничном ремесле в старинных писцовых книгах датировано 1685 годом.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075" name="Picture 3" descr="C:\Users\user\Desktop\392474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8" y="428604"/>
            <a:ext cx="3929090" cy="3169002"/>
          </a:xfrm>
          <a:prstGeom prst="rect">
            <a:avLst/>
          </a:prstGeom>
          <a:noFill/>
        </p:spPr>
      </p:pic>
      <p:pic>
        <p:nvPicPr>
          <p:cNvPr id="3076" name="Picture 4" descr="C:\Users\user\Desktop\1314299317_64396465_32_188_big (1)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57620" y="3857628"/>
            <a:ext cx="4081460" cy="2720973"/>
          </a:xfrm>
          <a:prstGeom prst="rect">
            <a:avLst/>
          </a:prstGeom>
          <a:noFill/>
        </p:spPr>
      </p:pic>
      <p:pic>
        <p:nvPicPr>
          <p:cNvPr id="3077" name="Picture 5" descr="C:\Users\user\Desktop\DSC20730-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85720" y="4039628"/>
            <a:ext cx="3429024" cy="2293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4071942"/>
            <a:ext cx="2214578" cy="228601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357166"/>
            <a:ext cx="4000528" cy="609857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Именно тульские умельцы придумали вырезать из дерева специальные формы – «пряничные доски», с помощью которых создавались на выпечке затейливые узоры, слова, символические изображения.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4098" name="Picture 2" descr="C:\Users\user\Desktop\DSC20719-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3857628"/>
            <a:ext cx="4167190" cy="2786808"/>
          </a:xfrm>
          <a:prstGeom prst="rect">
            <a:avLst/>
          </a:prstGeom>
          <a:noFill/>
        </p:spPr>
      </p:pic>
      <p:pic>
        <p:nvPicPr>
          <p:cNvPr id="4099" name="Picture 3" descr="C:\Users\user\Desktop\e4c726da445a999567c1e99a088d5a6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76208"/>
            <a:ext cx="3929090" cy="2619393"/>
          </a:xfrm>
          <a:prstGeom prst="rect">
            <a:avLst/>
          </a:prstGeom>
          <a:noFill/>
        </p:spPr>
      </p:pic>
      <p:pic>
        <p:nvPicPr>
          <p:cNvPr id="4100" name="Picture 4" descr="C:\Users\user\Desktop\5e2bb26fdee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2" y="4791830"/>
            <a:ext cx="2000264" cy="19042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572008"/>
            <a:ext cx="3114668" cy="178595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85728"/>
            <a:ext cx="7196166" cy="171451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 У пряников особая рецептура и технология изготовления. Мед в них – и сладость, и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ароматизатор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природный консервант.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122" name="Picture 2" descr="C:\Users\user\Desktop\1333617919_recepty-pryanikov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20" y="4153520"/>
            <a:ext cx="4214841" cy="2490189"/>
          </a:xfrm>
          <a:prstGeom prst="rect">
            <a:avLst/>
          </a:prstGeom>
          <a:noFill/>
        </p:spPr>
      </p:pic>
      <p:pic>
        <p:nvPicPr>
          <p:cNvPr id="5123" name="Picture 3" descr="C:\Users\user\Desktop\101355431_large_3171a4d9c3eb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86248" y="1928802"/>
            <a:ext cx="3500462" cy="2323075"/>
          </a:xfrm>
          <a:prstGeom prst="rect">
            <a:avLst/>
          </a:prstGeom>
          <a:noFill/>
        </p:spPr>
      </p:pic>
      <p:pic>
        <p:nvPicPr>
          <p:cNvPr id="5125" name="Picture 5" descr="C:\Users\user\Desktop\pryanik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7158" y="2000240"/>
            <a:ext cx="3500462" cy="2071702"/>
          </a:xfrm>
          <a:prstGeom prst="rect">
            <a:avLst/>
          </a:prstGeom>
          <a:noFill/>
        </p:spPr>
      </p:pic>
      <p:pic>
        <p:nvPicPr>
          <p:cNvPr id="5126" name="Picture 6" descr="C:\Users\user\Desktop\prjanik-valentinka.g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714876" y="4325570"/>
            <a:ext cx="2857488" cy="25324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500570"/>
            <a:ext cx="2143140" cy="1714512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7239000" cy="178595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Уже в конце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</a:rPr>
              <a:t>XIX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тульские пряники получили всемирное признание, они экспонировались на международных выставках.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146" name="Picture 2" descr="C:\Users\user\Desktop\fcb72e3361e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4000504"/>
            <a:ext cx="3107553" cy="2486042"/>
          </a:xfrm>
          <a:prstGeom prst="rect">
            <a:avLst/>
          </a:prstGeom>
          <a:noFill/>
        </p:spPr>
      </p:pic>
      <p:pic>
        <p:nvPicPr>
          <p:cNvPr id="6147" name="Picture 3" descr="C:\Users\user\Desktop\tula-vistavka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071934" y="4143380"/>
            <a:ext cx="3338508" cy="2507874"/>
          </a:xfrm>
          <a:prstGeom prst="rect">
            <a:avLst/>
          </a:prstGeom>
          <a:noFill/>
        </p:spPr>
      </p:pic>
      <p:pic>
        <p:nvPicPr>
          <p:cNvPr id="6148" name="Picture 4" descr="C:\Users\user\Desktop\imgB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214810" y="214290"/>
            <a:ext cx="3357586" cy="2317084"/>
          </a:xfrm>
          <a:prstGeom prst="rect">
            <a:avLst/>
          </a:prstGeom>
          <a:noFill/>
        </p:spPr>
      </p:pic>
      <p:pic>
        <p:nvPicPr>
          <p:cNvPr id="6149" name="Picture 5" descr="C:\Users\user\Desktop\739342.jpe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500034" y="214290"/>
            <a:ext cx="3071834" cy="21788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85794"/>
            <a:ext cx="2571768" cy="250033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86182" y="428604"/>
            <a:ext cx="3929090" cy="542928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В 1899 и 1900 годах в Париже сладкие шедевры кондитеров </a:t>
            </a:r>
            <a:r>
              <a:rPr lang="ru-RU" dirty="0" err="1" smtClean="0">
                <a:solidFill>
                  <a:schemeClr val="accent1">
                    <a:lumMod val="50000"/>
                  </a:schemeClr>
                </a:solidFill>
              </a:rPr>
              <a:t>Гречихиных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отмечены высшей наградой «Гран-при» и золотыми медалями. Экспозиция из Тулы была оформлена в виде торгового павильона с пряничной крышей.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170" name="Picture 2" descr="C:\Users\user\Desktop\i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43504" y="5286388"/>
            <a:ext cx="1643074" cy="1378062"/>
          </a:xfrm>
          <a:prstGeom prst="rect">
            <a:avLst/>
          </a:prstGeom>
          <a:noFill/>
        </p:spPr>
      </p:pic>
      <p:pic>
        <p:nvPicPr>
          <p:cNvPr id="7172" name="Picture 4" descr="C:\Users\user\Desktop\121211170422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57166"/>
            <a:ext cx="3857651" cy="3376558"/>
          </a:xfrm>
          <a:prstGeom prst="rect">
            <a:avLst/>
          </a:prstGeom>
          <a:noFill/>
        </p:spPr>
      </p:pic>
      <p:pic>
        <p:nvPicPr>
          <p:cNvPr id="7173" name="Picture 5" descr="C:\Users\user\Desktop\0daa0bbbf70f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42910" y="3929066"/>
            <a:ext cx="3214690" cy="2732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42918"/>
            <a:ext cx="2328850" cy="1643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636"/>
            <a:ext cx="7239000" cy="1571636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И сейчас пряники в Туле выпекают по старинным рецептам. Пряники бывают юбилейными, именными, визитными, фигурными. 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8194" name="Picture 2" descr="C:\Users\user\Desktop\8432546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214810" y="214290"/>
            <a:ext cx="3722010" cy="2366966"/>
          </a:xfrm>
          <a:prstGeom prst="rect">
            <a:avLst/>
          </a:prstGeom>
          <a:noFill/>
        </p:spPr>
      </p:pic>
      <p:pic>
        <p:nvPicPr>
          <p:cNvPr id="8195" name="Picture 3" descr="C:\Users\user\Desktop\pryan-museum-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357166"/>
            <a:ext cx="3810000" cy="2012950"/>
          </a:xfrm>
          <a:prstGeom prst="rect">
            <a:avLst/>
          </a:prstGeom>
          <a:noFill/>
        </p:spPr>
      </p:pic>
      <p:pic>
        <p:nvPicPr>
          <p:cNvPr id="8196" name="Picture 4" descr="C:\Users\user\Desktop\tul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1071538" y="2714620"/>
            <a:ext cx="5857916" cy="21145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4857760"/>
            <a:ext cx="3071834" cy="157163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357166"/>
            <a:ext cx="7124728" cy="2428892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Значительная коллекция представлена в музее «Тульский пряник». Здесь есть и малютка размером с полтинник, и            50-килограмовый великан, и пряники, изготовленные в честь знаменательных событий.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218" name="Picture 2" descr="C:\Users\user\Desktop\1314299360_64396417_26_908_bi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28662" y="2714620"/>
            <a:ext cx="6286544" cy="38576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Другая 4">
      <a:dk1>
        <a:srgbClr val="CEB966"/>
      </a:dk1>
      <a:lt1>
        <a:srgbClr val="EBE3C1"/>
      </a:lt1>
      <a:dk2>
        <a:srgbClr val="EBE3C1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143</TotalTime>
  <Words>274</Words>
  <Application>Microsoft Office PowerPoint</Application>
  <PresentationFormat>Экран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Изящная</vt:lpstr>
      <vt:lpstr>  Тульский пряник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      Источники: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16</cp:revision>
  <dcterms:created xsi:type="dcterms:W3CDTF">2014-03-24T17:37:28Z</dcterms:created>
  <dcterms:modified xsi:type="dcterms:W3CDTF">2014-03-24T20:02:17Z</dcterms:modified>
</cp:coreProperties>
</file>