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84" r:id="rId3"/>
    <p:sldId id="270" r:id="rId4"/>
    <p:sldId id="271" r:id="rId5"/>
    <p:sldId id="273" r:id="rId6"/>
    <p:sldId id="274" r:id="rId7"/>
    <p:sldId id="275" r:id="rId8"/>
    <p:sldId id="276" r:id="rId9"/>
    <p:sldId id="277" r:id="rId10"/>
    <p:sldId id="282" r:id="rId11"/>
    <p:sldId id="283" r:id="rId12"/>
    <p:sldId id="292" r:id="rId13"/>
    <p:sldId id="291" r:id="rId14"/>
    <p:sldId id="278" r:id="rId15"/>
    <p:sldId id="280" r:id="rId16"/>
    <p:sldId id="281" r:id="rId17"/>
    <p:sldId id="285" r:id="rId18"/>
    <p:sldId id="286" r:id="rId19"/>
    <p:sldId id="287" r:id="rId20"/>
    <p:sldId id="288" r:id="rId21"/>
    <p:sldId id="289" r:id="rId22"/>
    <p:sldId id="290" r:id="rId23"/>
    <p:sldId id="262" r:id="rId24"/>
    <p:sldId id="263" r:id="rId25"/>
    <p:sldId id="264" r:id="rId26"/>
    <p:sldId id="261" r:id="rId27"/>
    <p:sldId id="269" r:id="rId28"/>
    <p:sldId id="258" r:id="rId29"/>
    <p:sldId id="293" r:id="rId30"/>
    <p:sldId id="26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image" Target="../media/image55.emf"/><Relationship Id="rId1" Type="http://schemas.openxmlformats.org/officeDocument/2006/relationships/image" Target="NULL"/></Relationships>
</file>

<file path=ppt/drawings/_rels/vmlDrawing1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image" Target="NULL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9.emf"/><Relationship Id="rId1" Type="http://schemas.openxmlformats.org/officeDocument/2006/relationships/image" Target="NULL"/></Relationships>
</file>

<file path=ppt/drawings/_rels/vmlDrawing1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1.wmf"/><Relationship Id="rId1" Type="http://schemas.openxmlformats.org/officeDocument/2006/relationships/image" Target="../media/image60.wmf"/></Relationships>
</file>

<file path=ppt/drawings/_rels/vmlDrawing1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5.wmf"/><Relationship Id="rId2" Type="http://schemas.openxmlformats.org/officeDocument/2006/relationships/image" Target="../media/image64.wmf"/><Relationship Id="rId1" Type="http://schemas.openxmlformats.org/officeDocument/2006/relationships/image" Target="../media/image63.wmf"/><Relationship Id="rId4" Type="http://schemas.openxmlformats.org/officeDocument/2006/relationships/image" Target="../media/image6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7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Relationship Id="rId4" Type="http://schemas.openxmlformats.org/officeDocument/2006/relationships/image" Target="../media/image73.w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6.wmf"/><Relationship Id="rId2" Type="http://schemas.openxmlformats.org/officeDocument/2006/relationships/image" Target="../media/image75.wmf"/><Relationship Id="rId1" Type="http://schemas.openxmlformats.org/officeDocument/2006/relationships/image" Target="../media/image74.wmf"/><Relationship Id="rId4" Type="http://schemas.openxmlformats.org/officeDocument/2006/relationships/image" Target="../media/image77.wmf"/></Relationships>
</file>

<file path=ppt/drawings/_rels/vmlDrawing19.vml.rels><?xml version="1.0" encoding="UTF-8" standalone="yes"?>
<Relationships xmlns="http://schemas.openxmlformats.org/package/2006/relationships"><Relationship Id="rId3" Type="http://schemas.openxmlformats.org/officeDocument/2006/relationships/image" Target="../media/image80.wmf"/><Relationship Id="rId2" Type="http://schemas.openxmlformats.org/officeDocument/2006/relationships/image" Target="../media/image79.wmf"/><Relationship Id="rId1" Type="http://schemas.openxmlformats.org/officeDocument/2006/relationships/image" Target="../media/image78.wmf"/><Relationship Id="rId5" Type="http://schemas.openxmlformats.org/officeDocument/2006/relationships/image" Target="../media/image82.wmf"/><Relationship Id="rId4" Type="http://schemas.openxmlformats.org/officeDocument/2006/relationships/image" Target="../media/image8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5.wmf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7" Type="http://schemas.openxmlformats.org/officeDocument/2006/relationships/image" Target="../media/image45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NULL"/><Relationship Id="rId5" Type="http://schemas.openxmlformats.org/officeDocument/2006/relationships/image" Target="../media/image44.wmf"/><Relationship Id="rId4" Type="http://schemas.openxmlformats.org/officeDocument/2006/relationships/image" Target="../media/image43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wmf"/><Relationship Id="rId2" Type="http://schemas.openxmlformats.org/officeDocument/2006/relationships/image" Target="../media/image41.wmf"/><Relationship Id="rId1" Type="http://schemas.openxmlformats.org/officeDocument/2006/relationships/image" Target="../media/image40.wmf"/><Relationship Id="rId6" Type="http://schemas.openxmlformats.org/officeDocument/2006/relationships/image" Target="../media/image48.wmf"/><Relationship Id="rId5" Type="http://schemas.openxmlformats.org/officeDocument/2006/relationships/image" Target="../media/image47.wmf"/><Relationship Id="rId4" Type="http://schemas.openxmlformats.org/officeDocument/2006/relationships/image" Target="../media/image46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50.wmf"/><Relationship Id="rId2" Type="http://schemas.openxmlformats.org/officeDocument/2006/relationships/image" Target="../media/image49.wmf"/><Relationship Id="rId1" Type="http://schemas.openxmlformats.org/officeDocument/2006/relationships/image" Target="../media/image44.wmf"/><Relationship Id="rId6" Type="http://schemas.openxmlformats.org/officeDocument/2006/relationships/image" Target="../media/image52.wmf"/><Relationship Id="rId5" Type="http://schemas.openxmlformats.org/officeDocument/2006/relationships/image" Target="../media/image45.wmf"/><Relationship Id="rId4" Type="http://schemas.openxmlformats.org/officeDocument/2006/relationships/image" Target="../media/image5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image" Target="../media/image53.wmf"/><Relationship Id="rId1" Type="http://schemas.openxmlformats.org/officeDocument/2006/relationships/image" Target="NUL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026313-9D6E-4723-8D19-1651CDE5D3F1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735BC9-B8FB-4526-8944-863F6112D38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008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При щелчке по управляющей кнопке ПРАВИЛО 1 демонстрируется правило «Из двух дробей с одинаковыми знаменателями больше та, числитель которой больше». При щелчке по кнопке ПРАВИЛО 2 демонстрируется второй вариант правила. </a:t>
            </a:r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79008FE-03D4-4843-933A-CCE772893C21}" type="slidenum">
              <a:rPr lang="ru-RU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демонстрации решения необходимого последовательно выполнить серию щелчков по управляющей кнопке РЕШЕНИЕ.</a:t>
            </a:r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3709CED-3DE8-4272-957C-6E6DDA37595F}" type="slidenum">
              <a:rPr lang="ru-RU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При щелчке по управляющей кнопке ПРАВИЛО 1 демонстрируется правило «Из двух дробей с одинаковыми числителями больше та, у которой знаменатель меньше». При щелчке по кнопке ПРАВИЛО 2 демонстрируется второй вариант правила. 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7F527F6-F6F9-42D8-B127-30130E01E651}" type="slidenum">
              <a:rPr lang="ru-RU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демонстрации решения необходимого последовательно выполнить серию щелчков по управляющей кнопке РЕШЕНИЕ.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1788625-D854-4B78-A1B9-6B0335B81D62}" type="slidenum">
              <a:rPr lang="ru-RU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демонстрации решения необходимого последовательно выполнить серию щелчков по управляющей кнопке РЕШЕНИЕ.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C5DED8-EEB1-4183-AC1B-03225062DC95}" type="slidenum">
              <a:rPr lang="ru-RU"/>
              <a:pPr/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демонстрации решения необходимого последовательно выполнить серию щелчков по управляющей кнопке РЕШЕНИЕ.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1795D47-8917-459B-B6B4-493CA71BB886}" type="slidenum">
              <a:rPr lang="ru-RU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Для демонстрации решения необходимого последовательно выполнить серию щелчков по управляющей кнопке РЕШЕНИЕ.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9E79C3D-6921-4BEF-8A45-CAC3CAE9B462}" type="slidenum">
              <a:rPr lang="ru-RU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A32C19-2449-4D7E-9897-6BE3AF9405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A10D1C8-7F4C-49F8-91CD-10E32FCD2CB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032250" y="1598613"/>
            <a:ext cx="3617913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032250" y="3922713"/>
            <a:ext cx="3617913" cy="21732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301625" y="6242050"/>
            <a:ext cx="1782763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257425" y="6248400"/>
            <a:ext cx="3455988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5867400" y="6248400"/>
            <a:ext cx="1755775" cy="474663"/>
          </a:xfrm>
        </p:spPr>
        <p:txBody>
          <a:bodyPr/>
          <a:lstStyle>
            <a:lvl1pPr>
              <a:defRPr/>
            </a:lvl1pPr>
          </a:lstStyle>
          <a:p>
            <a:fld id="{ADDCC53B-038D-4587-8442-409FB3154B9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DDCC2C-7515-4895-936A-6EA237787B90}" type="datetimeFigureOut">
              <a:rPr lang="ru-RU" smtClean="0"/>
              <a:pPr/>
              <a:t>25.01.2012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20077-E8AB-4552-A16A-301E9271E2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16.bin"/><Relationship Id="rId3" Type="http://schemas.openxmlformats.org/officeDocument/2006/relationships/oleObject" Target="../embeddings/oleObject11.bin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44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45.wmf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47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0" Type="http://schemas.openxmlformats.org/officeDocument/2006/relationships/image" Target="../media/image46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4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wmf"/><Relationship Id="rId13" Type="http://schemas.openxmlformats.org/officeDocument/2006/relationships/oleObject" Target="../embeddings/oleObject29.bin"/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6.bin"/><Relationship Id="rId12" Type="http://schemas.openxmlformats.org/officeDocument/2006/relationships/image" Target="../media/image45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9.wmf"/><Relationship Id="rId11" Type="http://schemas.openxmlformats.org/officeDocument/2006/relationships/oleObject" Target="../embeddings/oleObject28.bin"/><Relationship Id="rId5" Type="http://schemas.openxmlformats.org/officeDocument/2006/relationships/oleObject" Target="../embeddings/oleObject25.bin"/><Relationship Id="rId10" Type="http://schemas.openxmlformats.org/officeDocument/2006/relationships/image" Target="../media/image51.wmf"/><Relationship Id="rId4" Type="http://schemas.openxmlformats.org/officeDocument/2006/relationships/image" Target="../media/image44.wmf"/><Relationship Id="rId9" Type="http://schemas.openxmlformats.org/officeDocument/2006/relationships/oleObject" Target="../embeddings/oleObject27.bin"/><Relationship Id="rId14" Type="http://schemas.openxmlformats.org/officeDocument/2006/relationships/image" Target="../media/image5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7" Type="http://schemas.openxmlformats.org/officeDocument/2006/relationships/image" Target="../media/image54.emf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32.bin"/><Relationship Id="rId5" Type="http://schemas.openxmlformats.org/officeDocument/2006/relationships/image" Target="../media/image53.wmf"/><Relationship Id="rId4" Type="http://schemas.openxmlformats.org/officeDocument/2006/relationships/oleObject" Target="../embeddings/oleObject31.bin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oleObject" Target="../embeddings/oleObject33.bin"/><Relationship Id="rId7" Type="http://schemas.openxmlformats.org/officeDocument/2006/relationships/oleObject" Target="../embeddings/oleObject36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35.bin"/><Relationship Id="rId4" Type="http://schemas.openxmlformats.org/officeDocument/2006/relationships/oleObject" Target="../embeddings/oleObject34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emf"/><Relationship Id="rId3" Type="http://schemas.openxmlformats.org/officeDocument/2006/relationships/oleObject" Target="../embeddings/oleObject37.bin"/><Relationship Id="rId7" Type="http://schemas.openxmlformats.org/officeDocument/2006/relationships/oleObject" Target="../embeddings/oleObject40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57.emf"/><Relationship Id="rId5" Type="http://schemas.openxmlformats.org/officeDocument/2006/relationships/oleObject" Target="../embeddings/oleObject39.bin"/><Relationship Id="rId4" Type="http://schemas.openxmlformats.org/officeDocument/2006/relationships/oleObject" Target="../embeddings/oleObject38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59.emf"/><Relationship Id="rId5" Type="http://schemas.openxmlformats.org/officeDocument/2006/relationships/oleObject" Target="../embeddings/oleObject43.bin"/><Relationship Id="rId4" Type="http://schemas.openxmlformats.org/officeDocument/2006/relationships/oleObject" Target="../embeddings/oleObject42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6.bin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oleObject" Target="../embeddings/oleObject45.bin"/><Relationship Id="rId5" Type="http://schemas.openxmlformats.org/officeDocument/2006/relationships/image" Target="../media/image60.wmf"/><Relationship Id="rId10" Type="http://schemas.openxmlformats.org/officeDocument/2006/relationships/image" Target="../media/image62.png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7.bin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49.bin"/><Relationship Id="rId11" Type="http://schemas.openxmlformats.org/officeDocument/2006/relationships/image" Target="../media/image66.wmf"/><Relationship Id="rId5" Type="http://schemas.openxmlformats.org/officeDocument/2006/relationships/image" Target="../media/image63.wmf"/><Relationship Id="rId10" Type="http://schemas.openxmlformats.org/officeDocument/2006/relationships/oleObject" Target="../embeddings/oleObject51.bin"/><Relationship Id="rId4" Type="http://schemas.openxmlformats.org/officeDocument/2006/relationships/oleObject" Target="../embeddings/oleObject48.bin"/><Relationship Id="rId9" Type="http://schemas.openxmlformats.org/officeDocument/2006/relationships/image" Target="../media/image6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67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68.w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7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1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6" Type="http://schemas.openxmlformats.org/officeDocument/2006/relationships/oleObject" Target="../embeddings/oleObject56.bin"/><Relationship Id="rId11" Type="http://schemas.openxmlformats.org/officeDocument/2006/relationships/image" Target="../media/image73.wmf"/><Relationship Id="rId5" Type="http://schemas.openxmlformats.org/officeDocument/2006/relationships/image" Target="../media/image70.wmf"/><Relationship Id="rId10" Type="http://schemas.openxmlformats.org/officeDocument/2006/relationships/oleObject" Target="../embeddings/oleObject58.bin"/><Relationship Id="rId4" Type="http://schemas.openxmlformats.org/officeDocument/2006/relationships/oleObject" Target="../embeddings/oleObject55.bin"/><Relationship Id="rId9" Type="http://schemas.openxmlformats.org/officeDocument/2006/relationships/image" Target="../media/image72.w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1.bin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7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60.bin"/><Relationship Id="rId11" Type="http://schemas.openxmlformats.org/officeDocument/2006/relationships/image" Target="../media/image77.wmf"/><Relationship Id="rId5" Type="http://schemas.openxmlformats.org/officeDocument/2006/relationships/image" Target="../media/image74.wmf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9.bin"/><Relationship Id="rId9" Type="http://schemas.openxmlformats.org/officeDocument/2006/relationships/image" Target="../media/image76.w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5.bin"/><Relationship Id="rId13" Type="http://schemas.openxmlformats.org/officeDocument/2006/relationships/image" Target="../media/image82.wmf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79.wmf"/><Relationship Id="rId12" Type="http://schemas.openxmlformats.org/officeDocument/2006/relationships/oleObject" Target="../embeddings/oleObject6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64.bin"/><Relationship Id="rId11" Type="http://schemas.openxmlformats.org/officeDocument/2006/relationships/image" Target="../media/image81.wmf"/><Relationship Id="rId5" Type="http://schemas.openxmlformats.org/officeDocument/2006/relationships/image" Target="../media/image78.wmf"/><Relationship Id="rId10" Type="http://schemas.openxmlformats.org/officeDocument/2006/relationships/oleObject" Target="../embeddings/oleObject66.bin"/><Relationship Id="rId4" Type="http://schemas.openxmlformats.org/officeDocument/2006/relationships/oleObject" Target="../embeddings/oleObject63.bin"/><Relationship Id="rId9" Type="http://schemas.openxmlformats.org/officeDocument/2006/relationships/image" Target="../media/image80.w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F:\&#1055;&#1040;&#1050;%20&#1076;&#1083;&#1103;%20&#1040;&#1055;&#1055;&#1054;\&#1042;&#1099;&#1089;&#1086;&#1094;&#1082;&#1080;&#1081;.%20&#1047;&#1072;&#1088;&#1103;&#1076;&#1082;&#1072;.mp3" TargetMode="External"/><Relationship Id="rId4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13" Type="http://schemas.openxmlformats.org/officeDocument/2006/relationships/image" Target="../media/image12.png"/><Relationship Id="rId3" Type="http://schemas.openxmlformats.org/officeDocument/2006/relationships/oleObject" Target="../embeddings/oleObject1.bin"/><Relationship Id="rId7" Type="http://schemas.openxmlformats.org/officeDocument/2006/relationships/image" Target="../media/image6.emf"/><Relationship Id="rId12" Type="http://schemas.openxmlformats.org/officeDocument/2006/relationships/image" Target="../media/image1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emf"/><Relationship Id="rId11" Type="http://schemas.openxmlformats.org/officeDocument/2006/relationships/image" Target="../media/image10.emf"/><Relationship Id="rId5" Type="http://schemas.openxmlformats.org/officeDocument/2006/relationships/image" Target="../media/image4.emf"/><Relationship Id="rId10" Type="http://schemas.openxmlformats.org/officeDocument/2006/relationships/image" Target="../media/image9.emf"/><Relationship Id="rId4" Type="http://schemas.openxmlformats.org/officeDocument/2006/relationships/image" Target="../media/image3.emf"/><Relationship Id="rId9" Type="http://schemas.openxmlformats.org/officeDocument/2006/relationships/image" Target="../media/image8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oleObject" Target="../embeddings/oleObject2.bin"/><Relationship Id="rId7" Type="http://schemas.openxmlformats.org/officeDocument/2006/relationships/image" Target="../media/image16.emf"/><Relationship Id="rId12" Type="http://schemas.openxmlformats.org/officeDocument/2006/relationships/image" Target="../media/image21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5.emf"/><Relationship Id="rId11" Type="http://schemas.openxmlformats.org/officeDocument/2006/relationships/image" Target="../media/image20.emf"/><Relationship Id="rId5" Type="http://schemas.openxmlformats.org/officeDocument/2006/relationships/image" Target="../media/image14.emf"/><Relationship Id="rId10" Type="http://schemas.openxmlformats.org/officeDocument/2006/relationships/image" Target="../media/image19.emf"/><Relationship Id="rId4" Type="http://schemas.openxmlformats.org/officeDocument/2006/relationships/image" Target="../media/image13.emf"/><Relationship Id="rId9" Type="http://schemas.openxmlformats.org/officeDocument/2006/relationships/image" Target="../media/image18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emf"/><Relationship Id="rId3" Type="http://schemas.openxmlformats.org/officeDocument/2006/relationships/oleObject" Target="../embeddings/oleObject3.bin"/><Relationship Id="rId7" Type="http://schemas.openxmlformats.org/officeDocument/2006/relationships/image" Target="../media/image25.emf"/><Relationship Id="rId12" Type="http://schemas.openxmlformats.org/officeDocument/2006/relationships/image" Target="../media/image30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emf"/><Relationship Id="rId11" Type="http://schemas.openxmlformats.org/officeDocument/2006/relationships/image" Target="../media/image29.emf"/><Relationship Id="rId5" Type="http://schemas.openxmlformats.org/officeDocument/2006/relationships/image" Target="../media/image23.emf"/><Relationship Id="rId10" Type="http://schemas.openxmlformats.org/officeDocument/2006/relationships/image" Target="../media/image28.emf"/><Relationship Id="rId4" Type="http://schemas.openxmlformats.org/officeDocument/2006/relationships/image" Target="../media/image22.emf"/><Relationship Id="rId9" Type="http://schemas.openxmlformats.org/officeDocument/2006/relationships/image" Target="../media/image27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emf"/><Relationship Id="rId3" Type="http://schemas.openxmlformats.org/officeDocument/2006/relationships/oleObject" Target="../embeddings/oleObject4.bin"/><Relationship Id="rId7" Type="http://schemas.openxmlformats.org/officeDocument/2006/relationships/image" Target="../media/image34.emf"/><Relationship Id="rId12" Type="http://schemas.openxmlformats.org/officeDocument/2006/relationships/image" Target="../media/image39.e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emf"/><Relationship Id="rId11" Type="http://schemas.openxmlformats.org/officeDocument/2006/relationships/image" Target="../media/image38.emf"/><Relationship Id="rId5" Type="http://schemas.openxmlformats.org/officeDocument/2006/relationships/image" Target="../media/image32.emf"/><Relationship Id="rId10" Type="http://schemas.openxmlformats.org/officeDocument/2006/relationships/image" Target="../media/image37.emf"/><Relationship Id="rId4" Type="http://schemas.openxmlformats.org/officeDocument/2006/relationships/image" Target="../media/image31.emf"/><Relationship Id="rId9" Type="http://schemas.openxmlformats.org/officeDocument/2006/relationships/image" Target="../media/image36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wmf"/><Relationship Id="rId13" Type="http://schemas.openxmlformats.org/officeDocument/2006/relationships/oleObject" Target="../embeddings/oleObject10.bin"/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7.bin"/><Relationship Id="rId12" Type="http://schemas.openxmlformats.org/officeDocument/2006/relationships/image" Target="../media/image44.w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41.wmf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6.bin"/><Relationship Id="rId10" Type="http://schemas.openxmlformats.org/officeDocument/2006/relationships/image" Target="../media/image43.wmf"/><Relationship Id="rId4" Type="http://schemas.openxmlformats.org/officeDocument/2006/relationships/image" Target="../media/image40.wmf"/><Relationship Id="rId9" Type="http://schemas.openxmlformats.org/officeDocument/2006/relationships/oleObject" Target="../embeddings/oleObject8.bin"/><Relationship Id="rId14" Type="http://schemas.openxmlformats.org/officeDocument/2006/relationships/image" Target="../media/image45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14290"/>
            <a:ext cx="7772400" cy="178595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Сравнение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десятичных дробей.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28860" y="1857364"/>
            <a:ext cx="6400800" cy="1752600"/>
          </a:xfrm>
        </p:spPr>
        <p:txBody>
          <a:bodyPr>
            <a:normAutofit fontScale="47500" lnSpcReduction="20000"/>
          </a:bodyPr>
          <a:lstStyle/>
          <a:p>
            <a:r>
              <a:rPr lang="ru-RU" sz="4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5 класс</a:t>
            </a:r>
          </a:p>
          <a:p>
            <a:r>
              <a:rPr lang="ru-RU" sz="4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Учитель математики лицея № 179 </a:t>
            </a:r>
          </a:p>
          <a:p>
            <a:r>
              <a:rPr lang="ru-RU" sz="4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г.Санкт-Петербург</a:t>
            </a:r>
          </a:p>
          <a:p>
            <a:r>
              <a:rPr lang="ru-RU" sz="4600" b="1" cap="all" dirty="0" smtClean="0">
                <a:ln/>
                <a:solidFill>
                  <a:srgbClr val="0070C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ПАК НАТАЛЬЯ НИКОЛАЕВНА</a:t>
            </a:r>
          </a:p>
          <a:p>
            <a:endParaRPr lang="ru-RU" dirty="0"/>
          </a:p>
        </p:txBody>
      </p:sp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62232"/>
            <a:ext cx="2932848" cy="4195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4" name="Rectangle 14"/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Представьте  в  виде  десятичной  дроби:</a:t>
            </a:r>
          </a:p>
        </p:txBody>
      </p:sp>
      <p:graphicFrame>
        <p:nvGraphicFramePr>
          <p:cNvPr id="10244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2362200" y="1828800"/>
          <a:ext cx="16002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Формула" r:id="rId3" imgW="291960" imgH="393480" progId="Equation.3">
                  <p:embed/>
                </p:oleObj>
              </mc:Choice>
              <mc:Fallback>
                <p:oleObj name="Формула" r:id="rId3" imgW="2919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1828800"/>
                        <a:ext cx="16002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7" name="Object 7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057400" y="3505200"/>
          <a:ext cx="19050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5" name="Формула" r:id="rId5" imgW="457200" imgH="393480" progId="Equation.3">
                  <p:embed/>
                </p:oleObj>
              </mc:Choice>
              <mc:Fallback>
                <p:oleObj name="Формула" r:id="rId5" imgW="4572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505200"/>
                        <a:ext cx="19050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0" name="Object 10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362200" y="5029200"/>
          <a:ext cx="1752600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6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5029200"/>
                        <a:ext cx="1752600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3" name="Object 13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5638800" y="3810000"/>
          <a:ext cx="1752600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7" name="Формула" r:id="rId9" imgW="444240" imgH="393480" progId="Equation.3">
                  <p:embed/>
                </p:oleObj>
              </mc:Choice>
              <mc:Fallback>
                <p:oleObj name="Формула" r:id="rId9" imgW="44424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38800" y="3810000"/>
                        <a:ext cx="1752600" cy="115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6" name="Object 16"/>
          <p:cNvGraphicFramePr>
            <a:graphicFrameLocks noChangeAspect="1"/>
          </p:cNvGraphicFramePr>
          <p:nvPr/>
        </p:nvGraphicFramePr>
        <p:xfrm>
          <a:off x="5562600" y="1981200"/>
          <a:ext cx="1752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8" name="Формула" r:id="rId11" imgW="444240" imgH="393480" progId="Equation.3">
                  <p:embed/>
                </p:oleObj>
              </mc:Choice>
              <mc:Fallback>
                <p:oleObj name="Формула" r:id="rId11" imgW="44424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981200"/>
                        <a:ext cx="17526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57" name="Rectangle 17"/>
          <p:cNvGraphicFramePr>
            <a:graphicFrameLocks/>
          </p:cNvGraphicFramePr>
          <p:nvPr/>
        </p:nvGraphicFramePr>
        <p:xfrm>
          <a:off x="1524000" y="1397000"/>
          <a:ext cx="60960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9" name="Формула" r:id="rId13" imgW="0" imgH="0" progId="Equation.3">
                  <p:embed/>
                </p:oleObj>
              </mc:Choice>
              <mc:Fallback>
                <p:oleObj name="Формула" r:id="rId13" imgW="0" imgH="0" progId="Equation.3">
                  <p:embed/>
                  <p:pic>
                    <p:nvPicPr>
                      <p:cNvPr id="0" name="Rectangle 7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397000"/>
                        <a:ext cx="60960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5652120" y="5229200"/>
          <a:ext cx="1828800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90" name="Формула" r:id="rId14" imgW="533160" imgH="393480" progId="Equation.3">
                  <p:embed/>
                </p:oleObj>
              </mc:Choice>
              <mc:Fallback>
                <p:oleObj name="Формула" r:id="rId14" imgW="533160" imgH="393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52120" y="5229200"/>
                        <a:ext cx="1828800" cy="134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152400"/>
            <a:ext cx="6870700" cy="914400"/>
          </a:xfrm>
        </p:spPr>
        <p:txBody>
          <a:bodyPr/>
          <a:lstStyle/>
          <a:p>
            <a:r>
              <a:rPr lang="ru-RU">
                <a:solidFill>
                  <a:srgbClr val="0000FF"/>
                </a:solidFill>
              </a:rPr>
              <a:t>Проверь себя:</a:t>
            </a:r>
          </a:p>
        </p:txBody>
      </p:sp>
      <p:graphicFrame>
        <p:nvGraphicFramePr>
          <p:cNvPr id="11268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3276600" y="1295400"/>
          <a:ext cx="1447800" cy="1143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Формула" r:id="rId3" imgW="291960" imgH="393480" progId="Equation.3">
                  <p:embed/>
                </p:oleObj>
              </mc:Choice>
              <mc:Fallback>
                <p:oleObj name="Формула" r:id="rId3" imgW="2919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295400"/>
                        <a:ext cx="1447800" cy="1143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0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048000" y="2819400"/>
          <a:ext cx="1828800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7" name="Формула" r:id="rId5" imgW="457200" imgH="393480" progId="Equation.3">
                  <p:embed/>
                </p:oleObj>
              </mc:Choice>
              <mc:Fallback>
                <p:oleObj name="Формула" r:id="rId5" imgW="4572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2819400"/>
                        <a:ext cx="1828800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2" name="Object 8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505200" y="4724400"/>
          <a:ext cx="1447800" cy="1384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8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4724400"/>
                        <a:ext cx="1447800" cy="1384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8" name="Object 14"/>
          <p:cNvGraphicFramePr>
            <a:graphicFrameLocks noChangeAspect="1"/>
          </p:cNvGraphicFramePr>
          <p:nvPr/>
        </p:nvGraphicFramePr>
        <p:xfrm>
          <a:off x="4876800" y="1295400"/>
          <a:ext cx="14478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9" name="Формула" r:id="rId9" imgW="355320" imgH="203040" progId="Equation.3">
                  <p:embed/>
                </p:oleObj>
              </mc:Choice>
              <mc:Fallback>
                <p:oleObj name="Формула" r:id="rId9" imgW="35532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1295400"/>
                        <a:ext cx="14478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79" name="Object 15"/>
          <p:cNvGraphicFramePr>
            <a:graphicFrameLocks noChangeAspect="1"/>
          </p:cNvGraphicFramePr>
          <p:nvPr/>
        </p:nvGraphicFramePr>
        <p:xfrm>
          <a:off x="4953000" y="3048000"/>
          <a:ext cx="243840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0" name="Формула" r:id="rId11" imgW="507960" imgH="203040" progId="Equation.3">
                  <p:embed/>
                </p:oleObj>
              </mc:Choice>
              <mc:Fallback>
                <p:oleObj name="Формула" r:id="rId11" imgW="507960" imgH="20304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048000"/>
                        <a:ext cx="243840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281" name="Object 17"/>
          <p:cNvGraphicFramePr>
            <a:graphicFrameLocks noChangeAspect="1"/>
          </p:cNvGraphicFramePr>
          <p:nvPr/>
        </p:nvGraphicFramePr>
        <p:xfrm>
          <a:off x="5029200" y="4953000"/>
          <a:ext cx="17526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11" name="Формула" r:id="rId13" imgW="393480" imgH="203040" progId="Equation.3">
                  <p:embed/>
                </p:oleObj>
              </mc:Choice>
              <mc:Fallback>
                <p:oleObj name="Формула" r:id="rId13" imgW="39348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9200" y="4953000"/>
                        <a:ext cx="17526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532" name="Object 4"/>
          <p:cNvGraphicFramePr>
            <a:graphicFrameLocks noGrp="1" noChangeAspect="1"/>
          </p:cNvGraphicFramePr>
          <p:nvPr>
            <p:ph sz="quarter" idx="1"/>
          </p:nvPr>
        </p:nvGraphicFramePr>
        <p:xfrm>
          <a:off x="1066800" y="685800"/>
          <a:ext cx="2425700" cy="167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8" name="Формула" r:id="rId3" imgW="444240" imgH="393480" progId="Equation.3">
                  <p:embed/>
                </p:oleObj>
              </mc:Choice>
              <mc:Fallback>
                <p:oleObj name="Формула" r:id="rId3" imgW="44424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685800"/>
                        <a:ext cx="2425700" cy="1676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38" name="Object 10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143000" y="3048000"/>
          <a:ext cx="22098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19" name="Формула" r:id="rId5" imgW="444240" imgH="393480" progId="Equation.3">
                  <p:embed/>
                </p:oleObj>
              </mc:Choice>
              <mc:Fallback>
                <p:oleObj name="Формула" r:id="rId5" imgW="44424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048000"/>
                        <a:ext cx="22098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41" name="Object 1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3429000" y="1066800"/>
          <a:ext cx="3352800" cy="965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0" name="Формула" r:id="rId7" imgW="482400" imgH="203040" progId="Equation.3">
                  <p:embed/>
                </p:oleObj>
              </mc:Choice>
              <mc:Fallback>
                <p:oleObj name="Формула" r:id="rId7" imgW="4824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1066800"/>
                        <a:ext cx="3352800" cy="965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0544" name="Object 16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3505200" y="3276600"/>
          <a:ext cx="2743200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1" name="Формула" r:id="rId9" imgW="495000" imgH="203040" progId="Equation.3">
                  <p:embed/>
                </p:oleObj>
              </mc:Choice>
              <mc:Fallback>
                <p:oleObj name="Формула" r:id="rId9" imgW="49500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5200" y="3276600"/>
                        <a:ext cx="2743200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0" name="Object 6"/>
          <p:cNvGraphicFramePr>
            <a:graphicFrameLocks noChangeAspect="1"/>
          </p:cNvGraphicFramePr>
          <p:nvPr/>
        </p:nvGraphicFramePr>
        <p:xfrm>
          <a:off x="1050925" y="5153025"/>
          <a:ext cx="1828800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2" name="Формула" r:id="rId11" imgW="533160" imgH="393480" progId="Equation.3">
                  <p:embed/>
                </p:oleObj>
              </mc:Choice>
              <mc:Fallback>
                <p:oleObj name="Формула" r:id="rId11" imgW="53316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50925" y="5153025"/>
                        <a:ext cx="1828800" cy="134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2711" name="Object 7"/>
          <p:cNvGraphicFramePr>
            <a:graphicFrameLocks noChangeAspect="1"/>
          </p:cNvGraphicFramePr>
          <p:nvPr/>
        </p:nvGraphicFramePr>
        <p:xfrm>
          <a:off x="2670175" y="5300663"/>
          <a:ext cx="323532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723" name="Формула" r:id="rId13" imgW="583920" imgH="203040" progId="Equation.3">
                  <p:embed/>
                </p:oleObj>
              </mc:Choice>
              <mc:Fallback>
                <p:oleObj name="Формула" r:id="rId13" imgW="583920" imgH="20304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70175" y="5300663"/>
                        <a:ext cx="323532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>
                <a:latin typeface="Cooper Black" pitchFamily="18" charset="0"/>
              </a:rPr>
              <a:t>АЛГОРИТМ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3525" y="1598613"/>
            <a:ext cx="7127875" cy="2592387"/>
          </a:xfrm>
        </p:spPr>
        <p:txBody>
          <a:bodyPr/>
          <a:lstStyle/>
          <a:p>
            <a:pPr marL="609600" indent="-609600">
              <a:buFontTx/>
              <a:buAutoNum type="arabicPeriod"/>
            </a:pPr>
            <a:r>
              <a:rPr lang="ru-RU" sz="4400">
                <a:solidFill>
                  <a:srgbClr val="0000FF"/>
                </a:solidFill>
              </a:rPr>
              <a:t>Записываем целую часть числа  и  ставим  запятую</a:t>
            </a:r>
          </a:p>
        </p:txBody>
      </p:sp>
      <p:graphicFrame>
        <p:nvGraphicFramePr>
          <p:cNvPr id="9220" name="Rectangle 4"/>
          <p:cNvGraphicFramePr>
            <a:graphicFrameLocks noGrp="1"/>
          </p:cNvGraphicFramePr>
          <p:nvPr>
            <p:ph sz="quarter" idx="2"/>
          </p:nvPr>
        </p:nvGraphicFramePr>
        <p:xfrm>
          <a:off x="4211638" y="1598613"/>
          <a:ext cx="325755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8" name="Формула" r:id="rId3" imgW="0" imgH="0" progId="Equation.3">
                  <p:embed/>
                </p:oleObj>
              </mc:Choice>
              <mc:Fallback>
                <p:oleObj name="Формула" r:id="rId3" imgW="0" imgH="0" progId="Equation.3">
                  <p:embed/>
                  <p:pic>
                    <p:nvPicPr>
                      <p:cNvPr id="0" name="Rectangle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1598613"/>
                        <a:ext cx="3257550" cy="217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5" name="Object 9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85800" y="3962400"/>
          <a:ext cx="3276600" cy="1992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89" name="Формула" r:id="rId4" imgW="647640" imgH="393480" progId="Equation.3">
                  <p:embed/>
                </p:oleObj>
              </mc:Choice>
              <mc:Fallback>
                <p:oleObj name="Формула" r:id="rId4" imgW="647640" imgH="393480" progId="Equation.3">
                  <p:embed/>
                  <p:pic>
                    <p:nvPicPr>
                      <p:cNvPr id="0" name="Picture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3962400"/>
                        <a:ext cx="3276600" cy="1992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226" name="Object 10"/>
          <p:cNvGraphicFramePr>
            <a:graphicFrameLocks noChangeAspect="1"/>
          </p:cNvGraphicFramePr>
          <p:nvPr/>
        </p:nvGraphicFramePr>
        <p:xfrm>
          <a:off x="4038600" y="4038600"/>
          <a:ext cx="1527175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0" name="Формула" r:id="rId6" imgW="164880" imgH="203040" progId="Equation.3">
                  <p:embed/>
                </p:oleObj>
              </mc:Choice>
              <mc:Fallback>
                <p:oleObj name="Формула" r:id="rId6" imgW="16488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38600" y="4038600"/>
                        <a:ext cx="1527175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>
                <a:latin typeface="Cooper Black" pitchFamily="18" charset="0"/>
              </a:rPr>
              <a:t>АЛГОРИТМ</a:t>
            </a:r>
          </a:p>
        </p:txBody>
      </p:sp>
      <p:sp>
        <p:nvSpPr>
          <p:cNvPr id="133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63525" y="1598613"/>
            <a:ext cx="7127875" cy="2592387"/>
          </a:xfrm>
        </p:spPr>
        <p:txBody>
          <a:bodyPr/>
          <a:lstStyle/>
          <a:p>
            <a:pPr marL="609600" indent="-609600">
              <a:buFontTx/>
              <a:buAutoNum type="arabicPeriod" startAt="2"/>
            </a:pPr>
            <a:r>
              <a:rPr lang="ru-RU" sz="4000" dirty="0">
                <a:solidFill>
                  <a:srgbClr val="0000FF"/>
                </a:solidFill>
              </a:rPr>
              <a:t>После запятой  </a:t>
            </a:r>
            <a:r>
              <a:rPr lang="ru-RU" sz="4000" dirty="0" smtClean="0">
                <a:solidFill>
                  <a:srgbClr val="0000FF"/>
                </a:solidFill>
              </a:rPr>
              <a:t>поставим  </a:t>
            </a:r>
            <a:r>
              <a:rPr lang="ru-RU" sz="4000" dirty="0">
                <a:solidFill>
                  <a:srgbClr val="0000FF"/>
                </a:solidFill>
              </a:rPr>
              <a:t>столько  точек,  сколько  нулей  в </a:t>
            </a:r>
            <a:r>
              <a:rPr lang="ru-RU" sz="4000" dirty="0" smtClean="0">
                <a:solidFill>
                  <a:srgbClr val="0000FF"/>
                </a:solidFill>
              </a:rPr>
              <a:t>знаменателе  </a:t>
            </a:r>
            <a:r>
              <a:rPr lang="ru-RU" sz="4000" dirty="0">
                <a:solidFill>
                  <a:srgbClr val="0000FF"/>
                </a:solidFill>
              </a:rPr>
              <a:t>дробной  части</a:t>
            </a:r>
          </a:p>
        </p:txBody>
      </p:sp>
      <p:graphicFrame>
        <p:nvGraphicFramePr>
          <p:cNvPr id="133124" name="Rectangle 4"/>
          <p:cNvGraphicFramePr>
            <a:graphicFrameLocks noGrp="1"/>
          </p:cNvGraphicFramePr>
          <p:nvPr>
            <p:ph sz="quarter" idx="2"/>
          </p:nvPr>
        </p:nvGraphicFramePr>
        <p:xfrm>
          <a:off x="4211638" y="1598613"/>
          <a:ext cx="325755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2" name="Формула" r:id="rId3" imgW="0" imgH="0" progId="Equation.3">
                  <p:embed/>
                </p:oleObj>
              </mc:Choice>
              <mc:Fallback>
                <p:oleObj name="Формула" r:id="rId3" imgW="0" imgH="0" progId="Equation.3">
                  <p:embed/>
                  <p:pic>
                    <p:nvPicPr>
                      <p:cNvPr id="0" name="Rectangle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1598613"/>
                        <a:ext cx="3257550" cy="217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27" name="Rectangle 7"/>
          <p:cNvGraphicFramePr>
            <a:graphicFrameLocks noGrp="1"/>
          </p:cNvGraphicFramePr>
          <p:nvPr>
            <p:ph sz="quarter" idx="3"/>
          </p:nvPr>
        </p:nvGraphicFramePr>
        <p:xfrm>
          <a:off x="4210050" y="3922713"/>
          <a:ext cx="3260725" cy="217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3" name="Формула" r:id="rId4" imgW="0" imgH="0" progId="Equation.3">
                  <p:embed/>
                </p:oleObj>
              </mc:Choice>
              <mc:Fallback>
                <p:oleObj name="Формула" r:id="rId4" imgW="0" imgH="0" progId="Equation.3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0050" y="3922713"/>
                        <a:ext cx="3260725" cy="217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0" name="Object 10"/>
          <p:cNvGraphicFramePr>
            <a:graphicFrameLocks noChangeAspect="1"/>
          </p:cNvGraphicFramePr>
          <p:nvPr/>
        </p:nvGraphicFramePr>
        <p:xfrm>
          <a:off x="1371600" y="4191000"/>
          <a:ext cx="2362200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4" name="Формула" r:id="rId5" imgW="647640" imgH="393480" progId="Equation.3">
                  <p:embed/>
                </p:oleObj>
              </mc:Choice>
              <mc:Fallback>
                <p:oleObj name="Формула" r:id="rId5" imgW="6476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4191000"/>
                        <a:ext cx="2362200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3131" name="Object 11"/>
          <p:cNvGraphicFramePr>
            <a:graphicFrameLocks noChangeAspect="1"/>
          </p:cNvGraphicFramePr>
          <p:nvPr/>
        </p:nvGraphicFramePr>
        <p:xfrm>
          <a:off x="3810000" y="4343400"/>
          <a:ext cx="2819400" cy="187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5" name="Формула" r:id="rId7" imgW="304560" imgH="203040" progId="Equation.3">
                  <p:embed/>
                </p:oleObj>
              </mc:Choice>
              <mc:Fallback>
                <p:oleObj name="Формула" r:id="rId7" imgW="30456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4343400"/>
                        <a:ext cx="2819400" cy="187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3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b="1" i="1">
                <a:latin typeface="Cooper Black" pitchFamily="18" charset="0"/>
              </a:rPr>
              <a:t>АЛГОРИТМ</a:t>
            </a:r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371600"/>
            <a:ext cx="7737475" cy="1449388"/>
          </a:xfrm>
        </p:spPr>
        <p:txBody>
          <a:bodyPr/>
          <a:lstStyle/>
          <a:p>
            <a:pPr marL="609600" indent="-609600">
              <a:buFontTx/>
              <a:buAutoNum type="arabicPeriod" startAt="4"/>
            </a:pPr>
            <a:r>
              <a:rPr lang="ru-RU" sz="4400">
                <a:solidFill>
                  <a:srgbClr val="0000FF"/>
                </a:solidFill>
              </a:rPr>
              <a:t>В  пустые  места записываем  нули.</a:t>
            </a:r>
          </a:p>
        </p:txBody>
      </p:sp>
      <p:graphicFrame>
        <p:nvGraphicFramePr>
          <p:cNvPr id="135172" name="Rectangle 4"/>
          <p:cNvGraphicFramePr>
            <a:graphicFrameLocks noGrp="1"/>
          </p:cNvGraphicFramePr>
          <p:nvPr>
            <p:ph sz="quarter" idx="2"/>
          </p:nvPr>
        </p:nvGraphicFramePr>
        <p:xfrm>
          <a:off x="4211638" y="1598613"/>
          <a:ext cx="325755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0" name="Формула" r:id="rId3" imgW="0" imgH="0" progId="Equation.3">
                  <p:embed/>
                </p:oleObj>
              </mc:Choice>
              <mc:Fallback>
                <p:oleObj name="Формула" r:id="rId3" imgW="0" imgH="0" progId="Equation.3">
                  <p:embed/>
                  <p:pic>
                    <p:nvPicPr>
                      <p:cNvPr id="0" name="Rectangle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1598613"/>
                        <a:ext cx="3257550" cy="217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73" name="Rectangle 5"/>
          <p:cNvGraphicFramePr>
            <a:graphicFrameLocks noGrp="1"/>
          </p:cNvGraphicFramePr>
          <p:nvPr>
            <p:ph sz="quarter" idx="3"/>
          </p:nvPr>
        </p:nvGraphicFramePr>
        <p:xfrm>
          <a:off x="4210050" y="3922713"/>
          <a:ext cx="3260725" cy="217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1" name="Формула" r:id="rId4" imgW="0" imgH="0" progId="Equation.3">
                  <p:embed/>
                </p:oleObj>
              </mc:Choice>
              <mc:Fallback>
                <p:oleObj name="Формула" r:id="rId4" imgW="0" imgH="0" progId="Equation.3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0050" y="3922713"/>
                        <a:ext cx="3260725" cy="217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74" name="Object 6"/>
          <p:cNvGraphicFramePr>
            <a:graphicFrameLocks noChangeAspect="1"/>
          </p:cNvGraphicFramePr>
          <p:nvPr/>
        </p:nvGraphicFramePr>
        <p:xfrm>
          <a:off x="762000" y="2971800"/>
          <a:ext cx="2362200" cy="1993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2" name="Формула" r:id="rId5" imgW="647640" imgH="393480" progId="Equation.3">
                  <p:embed/>
                </p:oleObj>
              </mc:Choice>
              <mc:Fallback>
                <p:oleObj name="Формула" r:id="rId5" imgW="64764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971800"/>
                        <a:ext cx="2362200" cy="1993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5177" name="Object 9"/>
          <p:cNvGraphicFramePr>
            <a:graphicFrameLocks noChangeAspect="1"/>
          </p:cNvGraphicFramePr>
          <p:nvPr/>
        </p:nvGraphicFramePr>
        <p:xfrm>
          <a:off x="3124200" y="3200400"/>
          <a:ext cx="411480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3" name="Формула" r:id="rId7" imgW="469800" imgH="203040" progId="Equation.3">
                  <p:embed/>
                </p:oleObj>
              </mc:Choice>
              <mc:Fallback>
                <p:oleObj name="Формула" r:id="rId7" imgW="469800" imgH="20304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200400"/>
                        <a:ext cx="4114800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5178" name="Text Box 10"/>
          <p:cNvSpPr txBox="1">
            <a:spLocks noChangeArrowheads="1"/>
          </p:cNvSpPr>
          <p:nvPr/>
        </p:nvSpPr>
        <p:spPr bwMode="auto">
          <a:xfrm>
            <a:off x="304800" y="4876800"/>
            <a:ext cx="71628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/>
              <a:t>   </a:t>
            </a:r>
            <a:r>
              <a:rPr lang="ru-RU" sz="3600">
                <a:solidFill>
                  <a:srgbClr val="0000FF"/>
                </a:solidFill>
              </a:rPr>
              <a:t>Так  как  эти числа  равны, то десятичную  дробь  читают  аналогично.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5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17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1" grpId="0" build="p"/>
      <p:bldP spid="13517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2743200"/>
            <a:ext cx="7162800" cy="2286000"/>
          </a:xfrm>
        </p:spPr>
        <p:txBody>
          <a:bodyPr>
            <a:normAutofit fontScale="92500" lnSpcReduction="10000"/>
          </a:bodyPr>
          <a:lstStyle/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5400">
                <a:solidFill>
                  <a:srgbClr val="0000FF"/>
                </a:solidFill>
              </a:rPr>
              <a:t>семь  целых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5400">
                <a:solidFill>
                  <a:srgbClr val="0000FF"/>
                </a:solidFill>
              </a:rPr>
              <a:t>тридцать четыре</a:t>
            </a:r>
          </a:p>
          <a:p>
            <a:pPr marL="609600" indent="-609600" algn="ctr">
              <a:lnSpc>
                <a:spcPct val="90000"/>
              </a:lnSpc>
              <a:buFontTx/>
              <a:buNone/>
            </a:pPr>
            <a:r>
              <a:rPr lang="ru-RU" sz="5400">
                <a:solidFill>
                  <a:srgbClr val="0000FF"/>
                </a:solidFill>
              </a:rPr>
              <a:t>десятитысячных</a:t>
            </a:r>
          </a:p>
        </p:txBody>
      </p:sp>
      <p:graphicFrame>
        <p:nvGraphicFramePr>
          <p:cNvPr id="136196" name="Rectangle 4"/>
          <p:cNvGraphicFramePr>
            <a:graphicFrameLocks noGrp="1"/>
          </p:cNvGraphicFramePr>
          <p:nvPr>
            <p:ph sz="quarter" idx="2"/>
          </p:nvPr>
        </p:nvGraphicFramePr>
        <p:xfrm>
          <a:off x="4211638" y="1598613"/>
          <a:ext cx="3257550" cy="2171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2" name="Формула" r:id="rId3" imgW="0" imgH="0" progId="Equation.3">
                  <p:embed/>
                </p:oleObj>
              </mc:Choice>
              <mc:Fallback>
                <p:oleObj name="Формула" r:id="rId3" imgW="0" imgH="0" progId="Equation.3">
                  <p:embed/>
                  <p:pic>
                    <p:nvPicPr>
                      <p:cNvPr id="0" name="Rectangle 2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638" y="1598613"/>
                        <a:ext cx="3257550" cy="2171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6197" name="Rectangle 5"/>
          <p:cNvGraphicFramePr>
            <a:graphicFrameLocks noGrp="1"/>
          </p:cNvGraphicFramePr>
          <p:nvPr>
            <p:ph sz="quarter" idx="3"/>
          </p:nvPr>
        </p:nvGraphicFramePr>
        <p:xfrm>
          <a:off x="4210050" y="3922713"/>
          <a:ext cx="3260725" cy="2173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3" name="Формула" r:id="rId4" imgW="0" imgH="0" progId="Equation.3">
                  <p:embed/>
                </p:oleObj>
              </mc:Choice>
              <mc:Fallback>
                <p:oleObj name="Формула" r:id="rId4" imgW="0" imgH="0" progId="Equation.3">
                  <p:embed/>
                  <p:pic>
                    <p:nvPicPr>
                      <p:cNvPr id="0" name="Rectangle 3"/>
                      <p:cNvPicPr preferRelativeResize="0"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0050" y="3922713"/>
                        <a:ext cx="3260725" cy="21732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6199" name="Object 7"/>
          <p:cNvGraphicFramePr>
            <a:graphicFrameLocks noChangeAspect="1"/>
          </p:cNvGraphicFramePr>
          <p:nvPr/>
        </p:nvGraphicFramePr>
        <p:xfrm>
          <a:off x="1828800" y="609600"/>
          <a:ext cx="3581400" cy="1781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4" name="Формула" r:id="rId5" imgW="469800" imgH="203040" progId="Equation.3">
                  <p:embed/>
                </p:oleObj>
              </mc:Choice>
              <mc:Fallback>
                <p:oleObj name="Формула" r:id="rId5" imgW="469800" imgH="20304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609600"/>
                        <a:ext cx="3581400" cy="1781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066800" y="3352800"/>
            <a:ext cx="6858000" cy="1981200"/>
          </a:xfrm>
          <a:prstGeom prst="round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85786" y="1071546"/>
            <a:ext cx="73152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Правило сравнения обыкновенных дробей</a:t>
            </a:r>
          </a:p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одинаковыми знаменателями</a:t>
            </a:r>
          </a:p>
        </p:txBody>
      </p:sp>
      <p:sp>
        <p:nvSpPr>
          <p:cNvPr id="11270" name="TextBox 4"/>
          <p:cNvSpPr txBox="1">
            <a:spLocks noChangeArrowheads="1"/>
          </p:cNvSpPr>
          <p:nvPr/>
        </p:nvSpPr>
        <p:spPr bwMode="auto">
          <a:xfrm>
            <a:off x="1219200" y="3886200"/>
            <a:ext cx="12954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больше</a:t>
            </a:r>
          </a:p>
          <a:p>
            <a:pPr>
              <a:defRPr/>
            </a:pPr>
            <a:r>
              <a:rPr lang="ru-RU" sz="2400" dirty="0">
                <a:latin typeface="Times New Roman" charset="0"/>
                <a:cs typeface="Times New Roman" charset="0"/>
              </a:rPr>
              <a:t>----------</a:t>
            </a:r>
          </a:p>
        </p:txBody>
      </p:sp>
      <p:sp>
        <p:nvSpPr>
          <p:cNvPr id="11271" name="Прямоугольник 5"/>
          <p:cNvSpPr>
            <a:spLocks noChangeArrowheads="1"/>
          </p:cNvSpPr>
          <p:nvPr/>
        </p:nvSpPr>
        <p:spPr bwMode="auto">
          <a:xfrm>
            <a:off x="2819400" y="4267200"/>
            <a:ext cx="3200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 charset="0"/>
                <a:cs typeface="Times New Roman" charset="0"/>
              </a:rPr>
              <a:t>та, числитель которой </a:t>
            </a:r>
          </a:p>
        </p:txBody>
      </p:sp>
      <p:sp>
        <p:nvSpPr>
          <p:cNvPr id="11272" name="TextBox 6"/>
          <p:cNvSpPr txBox="1">
            <a:spLocks noChangeArrowheads="1"/>
          </p:cNvSpPr>
          <p:nvPr/>
        </p:nvSpPr>
        <p:spPr bwMode="auto">
          <a:xfrm>
            <a:off x="6248400" y="3919538"/>
            <a:ext cx="12954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больше</a:t>
            </a:r>
          </a:p>
          <a:p>
            <a:pPr>
              <a:defRPr/>
            </a:pPr>
            <a:r>
              <a:rPr lang="ru-RU" sz="2400" dirty="0">
                <a:latin typeface="Times New Roman" charset="0"/>
                <a:cs typeface="Times New Roman" charset="0"/>
              </a:rPr>
              <a:t>----------</a:t>
            </a:r>
          </a:p>
        </p:txBody>
      </p:sp>
      <p:sp>
        <p:nvSpPr>
          <p:cNvPr id="11273" name="Прямоугольник 7"/>
          <p:cNvSpPr>
            <a:spLocks noChangeArrowheads="1"/>
          </p:cNvSpPr>
          <p:nvPr/>
        </p:nvSpPr>
        <p:spPr bwMode="auto">
          <a:xfrm>
            <a:off x="1295400" y="3429000"/>
            <a:ext cx="7086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charset="0"/>
                <a:cs typeface="Times New Roman" charset="0"/>
              </a:rPr>
              <a:t>Из двух дробей с одинаковыми знаменателями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6248400" y="4594225"/>
            <a:ext cx="12954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меньше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482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ПРАВИЛО 1</a:t>
            </a: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1222375" y="4605338"/>
            <a:ext cx="12954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меньше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781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ПРАВИЛО 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1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33CC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1270" grpId="0" build="allAtOnce"/>
      <p:bldP spid="16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9" name="Object 3"/>
          <p:cNvGraphicFramePr>
            <a:graphicFrameLocks noChangeAspect="1"/>
          </p:cNvGraphicFramePr>
          <p:nvPr/>
        </p:nvGraphicFramePr>
        <p:xfrm>
          <a:off x="1066800" y="3733800"/>
          <a:ext cx="685800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8" name="Equation" r:id="rId4" imgW="203040" imgH="393480" progId="">
                  <p:embed/>
                </p:oleObj>
              </mc:Choice>
              <mc:Fallback>
                <p:oleObj name="Equation" r:id="rId4" imgW="203040" imgH="3934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3733800"/>
                        <a:ext cx="685800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667000" y="3733800"/>
          <a:ext cx="685800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9" name="Equation" r:id="rId6" imgW="203040" imgH="393480" progId="">
                  <p:embed/>
                </p:oleObj>
              </mc:Choice>
              <mc:Fallback>
                <p:oleObj name="Equation" r:id="rId6" imgW="203040" imgH="393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3733800"/>
                        <a:ext cx="685800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33800" y="3962400"/>
            <a:ext cx="24384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charset="0"/>
                <a:cs typeface="Times New Roman" charset="0"/>
              </a:rPr>
              <a:t>(6 </a:t>
            </a:r>
            <a:r>
              <a:rPr lang="en-US" sz="5400">
                <a:latin typeface="Times New Roman" charset="0"/>
                <a:cs typeface="Times New Roman" charset="0"/>
              </a:rPr>
              <a:t>&lt; 11</a:t>
            </a:r>
            <a:r>
              <a:rPr lang="ru-RU" sz="5400">
                <a:latin typeface="Times New Roman" charset="0"/>
                <a:cs typeface="Times New Roman" charset="0"/>
              </a:rPr>
              <a:t>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1905000"/>
            <a:ext cx="441147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6800" y="3733800"/>
            <a:ext cx="685800" cy="685800"/>
          </a:xfrm>
          <a:prstGeom prst="round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2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РЕШЕНИЕ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05000" y="40386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Times New Roman" charset="0"/>
                <a:cs typeface="Times New Roman" charset="0"/>
              </a:rPr>
              <a:t>&lt;</a:t>
            </a:r>
            <a:endParaRPr lang="ru-RU" sz="5400" b="1">
              <a:latin typeface="Times New Roman" charset="0"/>
              <a:cs typeface="Times New Roman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000" y="3733800"/>
            <a:ext cx="685800" cy="685800"/>
          </a:xfrm>
          <a:prstGeom prst="round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" name="Object 5"/>
          <p:cNvGraphicFramePr>
            <a:graphicFrameLocks noChangeAspect="1"/>
          </p:cNvGraphicFramePr>
          <p:nvPr/>
        </p:nvGraphicFramePr>
        <p:xfrm>
          <a:off x="1066800" y="1981200"/>
          <a:ext cx="685800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0" name="Equation" r:id="rId8" imgW="203040" imgH="393480" progId="">
                  <p:embed/>
                </p:oleObj>
              </mc:Choice>
              <mc:Fallback>
                <p:oleObj name="Equation" r:id="rId8" imgW="203040" imgH="3934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981200"/>
                        <a:ext cx="685800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2667000" y="1981200"/>
          <a:ext cx="685800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81" name="Equation" r:id="rId9" imgW="203040" imgH="393480" progId="">
                  <p:embed/>
                </p:oleObj>
              </mc:Choice>
              <mc:Fallback>
                <p:oleObj name="Equation" r:id="rId9" imgW="203040" imgH="393480" progId="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1981200"/>
                        <a:ext cx="685800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8" name="TextBox 19"/>
          <p:cNvSpPr txBox="1">
            <a:spLocks noChangeArrowheads="1"/>
          </p:cNvSpPr>
          <p:nvPr/>
        </p:nvSpPr>
        <p:spPr bwMode="auto">
          <a:xfrm>
            <a:off x="1905000" y="22098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charset="0"/>
                <a:cs typeface="Times New Roman" charset="0"/>
              </a:rPr>
              <a:t>и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457200" y="914400"/>
            <a:ext cx="8382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err="1" smtClean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Сравнени</a:t>
            </a:r>
            <a:r>
              <a:rPr lang="ru-RU" sz="2800" b="1" dirty="0" smtClean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дроби</a:t>
            </a:r>
            <a:endParaRPr lang="ru-RU" sz="2800" b="1" dirty="0">
              <a:ln w="11430"/>
              <a:solidFill>
                <a:srgbClr val="33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3"/>
          <p:cNvSpPr txBox="1">
            <a:spLocks noChangeArrowheads="1"/>
          </p:cNvSpPr>
          <p:nvPr/>
        </p:nvSpPr>
        <p:spPr bwMode="auto">
          <a:xfrm>
            <a:off x="457200" y="457200"/>
            <a:ext cx="38100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endParaRPr lang="ru-RU" sz="2800" kern="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  <a:defRPr/>
            </a:pPr>
            <a:endParaRPr lang="ru-RU" sz="2400" kern="0" dirty="0">
              <a:latin typeface="+mn-lt"/>
            </a:endParaRP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2000240"/>
            <a:ext cx="2643206" cy="133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9" grpId="1" animBg="1"/>
      <p:bldP spid="13" grpId="0"/>
      <p:bldP spid="16" grpId="0" animBg="1"/>
      <p:bldP spid="16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1066800" y="3352800"/>
            <a:ext cx="6858000" cy="1981200"/>
          </a:xfrm>
          <a:prstGeom prst="round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714348" y="642918"/>
            <a:ext cx="73152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Правило сравнения обыкновенных дробей</a:t>
            </a:r>
          </a:p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 одинаковыми числителями</a:t>
            </a:r>
          </a:p>
        </p:txBody>
      </p:sp>
      <p:sp>
        <p:nvSpPr>
          <p:cNvPr id="12294" name="TextBox 4"/>
          <p:cNvSpPr txBox="1">
            <a:spLocks noChangeArrowheads="1"/>
          </p:cNvSpPr>
          <p:nvPr/>
        </p:nvSpPr>
        <p:spPr bwMode="auto">
          <a:xfrm>
            <a:off x="1219200" y="3886200"/>
            <a:ext cx="129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больше</a:t>
            </a:r>
          </a:p>
          <a:p>
            <a:pPr>
              <a:defRPr/>
            </a:pPr>
            <a:r>
              <a:rPr lang="ru-RU" sz="2400" dirty="0">
                <a:latin typeface="Times New Roman" charset="0"/>
                <a:cs typeface="Times New Roman" charset="0"/>
              </a:rPr>
              <a:t>----------</a:t>
            </a:r>
          </a:p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меньше</a:t>
            </a:r>
          </a:p>
        </p:txBody>
      </p:sp>
      <p:sp>
        <p:nvSpPr>
          <p:cNvPr id="12295" name="Прямоугольник 5"/>
          <p:cNvSpPr>
            <a:spLocks noChangeArrowheads="1"/>
          </p:cNvSpPr>
          <p:nvPr/>
        </p:nvSpPr>
        <p:spPr bwMode="auto">
          <a:xfrm>
            <a:off x="2590800" y="4267200"/>
            <a:ext cx="3657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rgbClr val="000000"/>
                </a:solidFill>
                <a:latin typeface="Times New Roman" charset="0"/>
                <a:cs typeface="Times New Roman" charset="0"/>
              </a:rPr>
              <a:t>та, у которой знаменатель</a:t>
            </a:r>
          </a:p>
        </p:txBody>
      </p:sp>
      <p:sp>
        <p:nvSpPr>
          <p:cNvPr id="12296" name="TextBox 6"/>
          <p:cNvSpPr txBox="1">
            <a:spLocks noChangeArrowheads="1"/>
          </p:cNvSpPr>
          <p:nvPr/>
        </p:nvSpPr>
        <p:spPr bwMode="auto">
          <a:xfrm>
            <a:off x="6248400" y="3962400"/>
            <a:ext cx="1295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больше</a:t>
            </a:r>
          </a:p>
          <a:p>
            <a:pPr>
              <a:defRPr/>
            </a:pPr>
            <a:r>
              <a:rPr lang="ru-RU" sz="2400" dirty="0">
                <a:latin typeface="Times New Roman" charset="0"/>
                <a:cs typeface="Times New Roman" charset="0"/>
              </a:rPr>
              <a:t>----------</a:t>
            </a:r>
          </a:p>
          <a:p>
            <a:pPr>
              <a:defRPr/>
            </a:pPr>
            <a:r>
              <a:rPr lang="ru-RU" sz="2400" b="1" dirty="0">
                <a:solidFill>
                  <a:schemeClr val="bg1">
                    <a:lumMod val="95000"/>
                  </a:schemeClr>
                </a:solidFill>
                <a:latin typeface="Times New Roman" charset="0"/>
                <a:cs typeface="Times New Roman" charset="0"/>
              </a:rPr>
              <a:t>меньше</a:t>
            </a:r>
          </a:p>
        </p:txBody>
      </p:sp>
      <p:sp>
        <p:nvSpPr>
          <p:cNvPr id="12297" name="Прямоугольник 7"/>
          <p:cNvSpPr>
            <a:spLocks noChangeArrowheads="1"/>
          </p:cNvSpPr>
          <p:nvPr/>
        </p:nvSpPr>
        <p:spPr bwMode="auto">
          <a:xfrm>
            <a:off x="1295400" y="3429000"/>
            <a:ext cx="70866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000000"/>
                </a:solidFill>
                <a:latin typeface="Times New Roman" charset="0"/>
                <a:cs typeface="Times New Roman" charset="0"/>
              </a:rPr>
              <a:t>Из двух дробей с одинаковыми числителями</a:t>
            </a: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Управляющая кнопка: назад 12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6482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ПРАВИЛО 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781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ПРАВИЛО 2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000" fill="hold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8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122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1229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122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33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" dur="2000" fill="hold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339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67544" y="2276872"/>
            <a:ext cx="7477125" cy="161781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Сравнение 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десятичных дробей.</a:t>
            </a:r>
            <a:b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1560" y="764704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dirty="0" smtClean="0"/>
              <a:t>Классная работа.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9" name="Object 3"/>
          <p:cNvGraphicFramePr>
            <a:graphicFrameLocks noChangeAspect="1"/>
          </p:cNvGraphicFramePr>
          <p:nvPr/>
        </p:nvGraphicFramePr>
        <p:xfrm>
          <a:off x="1046163" y="3733800"/>
          <a:ext cx="728662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2" name="Equation" r:id="rId4" imgW="215640" imgH="393480" progId="">
                  <p:embed/>
                </p:oleObj>
              </mc:Choice>
              <mc:Fallback>
                <p:oleObj name="Equation" r:id="rId4" imgW="215640" imgH="39348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6163" y="3733800"/>
                        <a:ext cx="728662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2646363" y="3733800"/>
          <a:ext cx="728662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3" name="Equation" r:id="rId6" imgW="215640" imgH="393480" progId="">
                  <p:embed/>
                </p:oleObj>
              </mc:Choice>
              <mc:Fallback>
                <p:oleObj name="Equation" r:id="rId6" imgW="215640" imgH="39348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363" y="3733800"/>
                        <a:ext cx="728662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733800" y="3962400"/>
            <a:ext cx="33528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charset="0"/>
                <a:cs typeface="Times New Roman" charset="0"/>
              </a:rPr>
              <a:t>(33 </a:t>
            </a:r>
            <a:r>
              <a:rPr lang="en-US" sz="5400">
                <a:latin typeface="Times New Roman" charset="0"/>
                <a:cs typeface="Times New Roman" charset="0"/>
              </a:rPr>
              <a:t>&lt; </a:t>
            </a:r>
            <a:r>
              <a:rPr lang="ru-RU" sz="5400">
                <a:latin typeface="Times New Roman" charset="0"/>
                <a:cs typeface="Times New Roman" charset="0"/>
              </a:rPr>
              <a:t>45)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1905000"/>
            <a:ext cx="441147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066800" y="4572000"/>
            <a:ext cx="685800" cy="685800"/>
          </a:xfrm>
          <a:prstGeom prst="round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2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РЕШЕНИЕ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1905000" y="40386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Times New Roman" charset="0"/>
                <a:cs typeface="Times New Roman" charset="0"/>
              </a:rPr>
              <a:t>&gt;</a:t>
            </a:r>
            <a:endParaRPr lang="ru-RU" sz="5400" b="1">
              <a:latin typeface="Times New Roman" charset="0"/>
              <a:cs typeface="Times New Roman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667000" y="4572000"/>
            <a:ext cx="685800" cy="685800"/>
          </a:xfrm>
          <a:prstGeom prst="roundRect">
            <a:avLst/>
          </a:prstGeom>
          <a:noFill/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1046163" y="1981200"/>
          <a:ext cx="728662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4" name="Equation" r:id="rId8" imgW="215640" imgH="393480" progId="">
                  <p:embed/>
                </p:oleObj>
              </mc:Choice>
              <mc:Fallback>
                <p:oleObj name="Equation" r:id="rId8" imgW="215640" imgH="39348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6163" y="1981200"/>
                        <a:ext cx="728662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2646363" y="1981200"/>
          <a:ext cx="728662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405" name="Equation" r:id="rId10" imgW="215640" imgH="393480" progId="">
                  <p:embed/>
                </p:oleObj>
              </mc:Choice>
              <mc:Fallback>
                <p:oleObj name="Equation" r:id="rId10" imgW="215640" imgH="39348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46363" y="1981200"/>
                        <a:ext cx="728662" cy="150653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62" name="TextBox 19"/>
          <p:cNvSpPr txBox="1">
            <a:spLocks noChangeArrowheads="1"/>
          </p:cNvSpPr>
          <p:nvPr/>
        </p:nvSpPr>
        <p:spPr bwMode="auto">
          <a:xfrm>
            <a:off x="1905000" y="22098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charset="0"/>
                <a:cs typeface="Times New Roman" charset="0"/>
              </a:rPr>
              <a:t>и</a:t>
            </a:r>
          </a:p>
        </p:txBody>
      </p:sp>
      <p:sp>
        <p:nvSpPr>
          <p:cNvPr id="18" name="Управляющая кнопка: далее 17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Управляющая кнопка: назад 18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7" grpId="0"/>
      <p:bldP spid="9" grpId="0" animBg="1"/>
      <p:bldP spid="9" grpId="1" animBg="1"/>
      <p:bldP spid="13" grpId="0"/>
      <p:bldP spid="16" grpId="0" animBg="1"/>
      <p:bldP spid="1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285852" y="0"/>
            <a:ext cx="6858000" cy="1981200"/>
          </a:xfrm>
          <a:prstGeom prst="round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Любая правильная дробь меньше единицы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143108" y="2000240"/>
          <a:ext cx="834211" cy="21550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0420" name="Формула" r:id="rId3" imgW="152280" imgH="393480" progId="Equation.3">
                  <p:embed/>
                </p:oleObj>
              </mc:Choice>
              <mc:Fallback>
                <p:oleObj name="Формула" r:id="rId3" imgW="1522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3108" y="2000240"/>
                        <a:ext cx="834211" cy="215504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500430" y="2643182"/>
            <a:ext cx="51439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/>
              <a:t>&lt;</a:t>
            </a:r>
            <a:endParaRPr lang="ru-RU" sz="6600" dirty="0"/>
          </a:p>
        </p:txBody>
      </p:sp>
      <p:sp>
        <p:nvSpPr>
          <p:cNvPr id="8" name="TextBox 7"/>
          <p:cNvSpPr txBox="1"/>
          <p:nvPr/>
        </p:nvSpPr>
        <p:spPr>
          <a:xfrm>
            <a:off x="4643438" y="2643182"/>
            <a:ext cx="8572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1</a:t>
            </a:r>
            <a:endParaRPr lang="ru-RU" sz="7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1071538" y="142852"/>
            <a:ext cx="6858000" cy="1981200"/>
          </a:xfrm>
          <a:prstGeom prst="round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Любая неправильная дробь больше или равна единицы</a:t>
            </a:r>
            <a:endParaRPr lang="ru-RU" sz="3600" dirty="0">
              <a:solidFill>
                <a:srgbClr val="00206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1714480" y="2357430"/>
          <a:ext cx="428628" cy="12079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6" name="Формула" r:id="rId3" imgW="139680" imgH="393480" progId="Equation.3">
                  <p:embed/>
                </p:oleObj>
              </mc:Choice>
              <mc:Fallback>
                <p:oleObj name="Формула" r:id="rId3" imgW="1396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4480" y="2357430"/>
                        <a:ext cx="428628" cy="12079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28860" y="2500306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&gt;</a:t>
            </a:r>
            <a:endParaRPr lang="ru-RU" sz="4800" dirty="0"/>
          </a:p>
        </p:txBody>
      </p:sp>
      <p:sp>
        <p:nvSpPr>
          <p:cNvPr id="5" name="TextBox 4"/>
          <p:cNvSpPr txBox="1"/>
          <p:nvPr/>
        </p:nvSpPr>
        <p:spPr>
          <a:xfrm>
            <a:off x="3071802" y="2500306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1</a:t>
            </a:r>
            <a:endParaRPr lang="ru-RU" sz="4800" dirty="0"/>
          </a:p>
        </p:txBody>
      </p:sp>
      <p:sp>
        <p:nvSpPr>
          <p:cNvPr id="6" name="TextBox 5"/>
          <p:cNvSpPr txBox="1"/>
          <p:nvPr/>
        </p:nvSpPr>
        <p:spPr>
          <a:xfrm>
            <a:off x="6929454" y="2643182"/>
            <a:ext cx="4972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1</a:t>
            </a:r>
            <a:endParaRPr lang="ru-RU" sz="4800" dirty="0"/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715008" y="2357430"/>
          <a:ext cx="442455" cy="11430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7" name="Формула" r:id="rId5" imgW="152280" imgH="393480" progId="Equation.3">
                  <p:embed/>
                </p:oleObj>
              </mc:Choice>
              <mc:Fallback>
                <p:oleObj name="Формула" r:id="rId5" imgW="15228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15008" y="2357430"/>
                        <a:ext cx="442455" cy="114300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357950" y="2643182"/>
            <a:ext cx="46519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=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9" name="Object 3"/>
          <p:cNvGraphicFramePr>
            <a:graphicFrameLocks noChangeAspect="1"/>
          </p:cNvGraphicFramePr>
          <p:nvPr/>
        </p:nvGraphicFramePr>
        <p:xfrm>
          <a:off x="2057400" y="3657600"/>
          <a:ext cx="14573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Equation" r:id="rId4" imgW="431640" imgH="203040" progId="">
                  <p:embed/>
                </p:oleObj>
              </mc:Choice>
              <mc:Fallback>
                <p:oleObj name="Equation" r:id="rId4" imgW="43164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657600"/>
                        <a:ext cx="1457325" cy="77628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4267200" y="3657600"/>
          <a:ext cx="15430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Equation" r:id="rId6" imgW="457200" imgH="203040" progId="">
                  <p:embed/>
                </p:oleObj>
              </mc:Choice>
              <mc:Fallback>
                <p:oleObj name="Equation" r:id="rId6" imgW="45720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3657600"/>
                        <a:ext cx="1543050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Полилиния 8"/>
          <p:cNvSpPr/>
          <p:nvPr/>
        </p:nvSpPr>
        <p:spPr>
          <a:xfrm>
            <a:off x="2209800" y="4114800"/>
            <a:ext cx="457200" cy="381000"/>
          </a:xfrm>
          <a:custGeom>
            <a:avLst/>
            <a:gdLst>
              <a:gd name="connsiteX0" fmla="*/ 90903 w 685800"/>
              <a:gd name="connsiteY0" fmla="*/ 262250 h 685800"/>
              <a:gd name="connsiteX1" fmla="*/ 594897 w 685800"/>
              <a:gd name="connsiteY1" fmla="*/ 262250 h 685800"/>
              <a:gd name="connsiteX2" fmla="*/ 594897 w 685800"/>
              <a:gd name="connsiteY2" fmla="*/ 423550 h 685800"/>
              <a:gd name="connsiteX3" fmla="*/ 90903 w 685800"/>
              <a:gd name="connsiteY3" fmla="*/ 423550 h 685800"/>
              <a:gd name="connsiteX4" fmla="*/ 90903 w 685800"/>
              <a:gd name="connsiteY4" fmla="*/ 2622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90903" y="262250"/>
                </a:moveTo>
                <a:lnTo>
                  <a:pt x="594897" y="262250"/>
                </a:lnTo>
                <a:lnTo>
                  <a:pt x="594897" y="423550"/>
                </a:lnTo>
                <a:lnTo>
                  <a:pt x="90903" y="423550"/>
                </a:lnTo>
                <a:lnTo>
                  <a:pt x="90903" y="262250"/>
                </a:lnTo>
                <a:close/>
              </a:path>
            </a:pathLst>
          </a:custGeom>
          <a:solidFill>
            <a:srgbClr val="C000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2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РЕШЕНИЕ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81400" y="35052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5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4495800" y="4114800"/>
            <a:ext cx="457200" cy="381000"/>
          </a:xfrm>
          <a:custGeom>
            <a:avLst/>
            <a:gdLst>
              <a:gd name="connsiteX0" fmla="*/ 90903 w 685800"/>
              <a:gd name="connsiteY0" fmla="*/ 262250 h 685800"/>
              <a:gd name="connsiteX1" fmla="*/ 594897 w 685800"/>
              <a:gd name="connsiteY1" fmla="*/ 262250 h 685800"/>
              <a:gd name="connsiteX2" fmla="*/ 594897 w 685800"/>
              <a:gd name="connsiteY2" fmla="*/ 423550 h 685800"/>
              <a:gd name="connsiteX3" fmla="*/ 90903 w 685800"/>
              <a:gd name="connsiteY3" fmla="*/ 423550 h 685800"/>
              <a:gd name="connsiteX4" fmla="*/ 90903 w 685800"/>
              <a:gd name="connsiteY4" fmla="*/ 2622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90903" y="262250"/>
                </a:moveTo>
                <a:lnTo>
                  <a:pt x="594897" y="262250"/>
                </a:lnTo>
                <a:lnTo>
                  <a:pt x="594897" y="423550"/>
                </a:lnTo>
                <a:lnTo>
                  <a:pt x="90903" y="423550"/>
                </a:lnTo>
                <a:lnTo>
                  <a:pt x="90903" y="262250"/>
                </a:lnTo>
                <a:close/>
              </a:path>
            </a:pathLst>
          </a:custGeom>
          <a:solidFill>
            <a:srgbClr val="C000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2057400" y="2286000"/>
          <a:ext cx="14573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Equation" r:id="rId8" imgW="431640" imgH="203040" progId="">
                  <p:embed/>
                </p:oleObj>
              </mc:Choice>
              <mc:Fallback>
                <p:oleObj name="Equation" r:id="rId8" imgW="43164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2286000"/>
                        <a:ext cx="1457325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4267200" y="2286000"/>
          <a:ext cx="1543050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Equation" r:id="rId10" imgW="457200" imgH="203040" progId="">
                  <p:embed/>
                </p:oleObj>
              </mc:Choice>
              <mc:Fallback>
                <p:oleObj name="Equation" r:id="rId10" imgW="45720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286000"/>
                        <a:ext cx="1543050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9" name="TextBox 19"/>
          <p:cNvSpPr txBox="1">
            <a:spLocks noChangeArrowheads="1"/>
          </p:cNvSpPr>
          <p:nvPr/>
        </p:nvSpPr>
        <p:spPr bwMode="auto">
          <a:xfrm>
            <a:off x="3657600" y="21336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57200" y="914400"/>
            <a:ext cx="8382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smtClean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Сравнить десятичные дроби</a:t>
            </a:r>
            <a:endParaRPr lang="ru-RU" sz="2800" b="1" dirty="0">
              <a:ln w="11430"/>
              <a:solidFill>
                <a:srgbClr val="33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85800" y="2286000"/>
            <a:ext cx="441147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 smtClean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n w="11430"/>
              <a:solidFill>
                <a:srgbClr val="FF33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9" name="Object 3"/>
          <p:cNvGraphicFramePr>
            <a:graphicFrameLocks noChangeAspect="1"/>
          </p:cNvGraphicFramePr>
          <p:nvPr/>
        </p:nvGraphicFramePr>
        <p:xfrm>
          <a:off x="4114800" y="3581400"/>
          <a:ext cx="14573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Equation" r:id="rId4" imgW="431640" imgH="203040" progId="">
                  <p:embed/>
                </p:oleObj>
              </mc:Choice>
              <mc:Fallback>
                <p:oleObj name="Equation" r:id="rId4" imgW="43164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3581400"/>
                        <a:ext cx="1457325" cy="77628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905000" y="3581400"/>
          <a:ext cx="132873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6" imgW="393480" imgH="203040" progId="">
                  <p:embed/>
                </p:oleObj>
              </mc:Choice>
              <mc:Fallback>
                <p:oleObj name="Equation" r:id="rId6" imgW="39348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3581400"/>
                        <a:ext cx="1328738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85800" y="2286000"/>
            <a:ext cx="441147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2819400" y="4038600"/>
            <a:ext cx="457200" cy="381000"/>
          </a:xfrm>
          <a:custGeom>
            <a:avLst/>
            <a:gdLst>
              <a:gd name="connsiteX0" fmla="*/ 90903 w 685800"/>
              <a:gd name="connsiteY0" fmla="*/ 262250 h 685800"/>
              <a:gd name="connsiteX1" fmla="*/ 594897 w 685800"/>
              <a:gd name="connsiteY1" fmla="*/ 262250 h 685800"/>
              <a:gd name="connsiteX2" fmla="*/ 594897 w 685800"/>
              <a:gd name="connsiteY2" fmla="*/ 423550 h 685800"/>
              <a:gd name="connsiteX3" fmla="*/ 90903 w 685800"/>
              <a:gd name="connsiteY3" fmla="*/ 423550 h 685800"/>
              <a:gd name="connsiteX4" fmla="*/ 90903 w 685800"/>
              <a:gd name="connsiteY4" fmla="*/ 2622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90903" y="262250"/>
                </a:moveTo>
                <a:lnTo>
                  <a:pt x="594897" y="262250"/>
                </a:lnTo>
                <a:lnTo>
                  <a:pt x="594897" y="423550"/>
                </a:lnTo>
                <a:lnTo>
                  <a:pt x="90903" y="423550"/>
                </a:lnTo>
                <a:lnTo>
                  <a:pt x="90903" y="262250"/>
                </a:lnTo>
                <a:close/>
              </a:path>
            </a:pathLst>
          </a:custGeom>
          <a:solidFill>
            <a:srgbClr val="C000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2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РЕШЕНИЕ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352800" y="35052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Times New Roman" pitchFamily="18" charset="0"/>
                <a:cs typeface="Times New Roman" pitchFamily="18" charset="0"/>
              </a:rPr>
              <a:t>&gt;</a:t>
            </a:r>
            <a:endParaRPr lang="ru-RU" sz="54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5029200" y="4038600"/>
            <a:ext cx="457200" cy="381000"/>
          </a:xfrm>
          <a:custGeom>
            <a:avLst/>
            <a:gdLst>
              <a:gd name="connsiteX0" fmla="*/ 90903 w 685800"/>
              <a:gd name="connsiteY0" fmla="*/ 262250 h 685800"/>
              <a:gd name="connsiteX1" fmla="*/ 594897 w 685800"/>
              <a:gd name="connsiteY1" fmla="*/ 262250 h 685800"/>
              <a:gd name="connsiteX2" fmla="*/ 594897 w 685800"/>
              <a:gd name="connsiteY2" fmla="*/ 423550 h 685800"/>
              <a:gd name="connsiteX3" fmla="*/ 90903 w 685800"/>
              <a:gd name="connsiteY3" fmla="*/ 423550 h 685800"/>
              <a:gd name="connsiteX4" fmla="*/ 90903 w 685800"/>
              <a:gd name="connsiteY4" fmla="*/ 2622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90903" y="262250"/>
                </a:moveTo>
                <a:lnTo>
                  <a:pt x="594897" y="262250"/>
                </a:lnTo>
                <a:lnTo>
                  <a:pt x="594897" y="423550"/>
                </a:lnTo>
                <a:lnTo>
                  <a:pt x="90903" y="423550"/>
                </a:lnTo>
                <a:lnTo>
                  <a:pt x="90903" y="262250"/>
                </a:lnTo>
                <a:close/>
              </a:path>
            </a:pathLst>
          </a:custGeom>
          <a:solidFill>
            <a:srgbClr val="C000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114800" y="2286000"/>
          <a:ext cx="14573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Equation" r:id="rId8" imgW="431640" imgH="203040" progId="">
                  <p:embed/>
                </p:oleObj>
              </mc:Choice>
              <mc:Fallback>
                <p:oleObj name="Equation" r:id="rId8" imgW="43164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286000"/>
                        <a:ext cx="1457325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1828800" y="2286000"/>
          <a:ext cx="132873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Equation" r:id="rId10" imgW="393480" imgH="203040" progId="">
                  <p:embed/>
                </p:oleObj>
              </mc:Choice>
              <mc:Fallback>
                <p:oleObj name="Equation" r:id="rId10" imgW="39348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2286000"/>
                        <a:ext cx="1328738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33" name="TextBox 19"/>
          <p:cNvSpPr txBox="1">
            <a:spLocks noChangeArrowheads="1"/>
          </p:cNvSpPr>
          <p:nvPr/>
        </p:nvSpPr>
        <p:spPr bwMode="auto">
          <a:xfrm>
            <a:off x="3429000" y="21336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533400" y="914400"/>
            <a:ext cx="8382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smtClean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Сравнить десятичные дроби</a:t>
            </a:r>
            <a:endParaRPr lang="ru-RU" sz="2800" b="1" dirty="0">
              <a:ln w="11430"/>
              <a:solidFill>
                <a:srgbClr val="33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Управляющая кнопка: назад 14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49" name="Object 3"/>
          <p:cNvGraphicFramePr>
            <a:graphicFrameLocks noChangeAspect="1"/>
          </p:cNvGraphicFramePr>
          <p:nvPr/>
        </p:nvGraphicFramePr>
        <p:xfrm>
          <a:off x="4295775" y="3581400"/>
          <a:ext cx="1114425" cy="776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4" name="Equation" r:id="rId4" imgW="330120" imgH="203040" progId="">
                  <p:embed/>
                </p:oleObj>
              </mc:Choice>
              <mc:Fallback>
                <p:oleObj name="Equation" r:id="rId4" imgW="330120" imgH="20304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775" y="3581400"/>
                        <a:ext cx="1114425" cy="776288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4"/>
          <p:cNvGraphicFramePr>
            <a:graphicFrameLocks noChangeAspect="1"/>
          </p:cNvGraphicFramePr>
          <p:nvPr/>
        </p:nvGraphicFramePr>
        <p:xfrm>
          <a:off x="1828800" y="3581400"/>
          <a:ext cx="15001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5" name="Equation" r:id="rId6" imgW="444240" imgH="203040" progId="">
                  <p:embed/>
                </p:oleObj>
              </mc:Choice>
              <mc:Fallback>
                <p:oleObj name="Equation" r:id="rId6" imgW="444240" imgH="203040" progId="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581400"/>
                        <a:ext cx="1500188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09600" y="2286000"/>
            <a:ext cx="441147" cy="707886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dirty="0">
                <a:ln w="11430"/>
                <a:solidFill>
                  <a:srgbClr val="FF33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9" name="Полилиния 8"/>
          <p:cNvSpPr/>
          <p:nvPr/>
        </p:nvSpPr>
        <p:spPr>
          <a:xfrm>
            <a:off x="2524125" y="4038600"/>
            <a:ext cx="457200" cy="381000"/>
          </a:xfrm>
          <a:custGeom>
            <a:avLst/>
            <a:gdLst>
              <a:gd name="connsiteX0" fmla="*/ 90903 w 685800"/>
              <a:gd name="connsiteY0" fmla="*/ 262250 h 685800"/>
              <a:gd name="connsiteX1" fmla="*/ 594897 w 685800"/>
              <a:gd name="connsiteY1" fmla="*/ 262250 h 685800"/>
              <a:gd name="connsiteX2" fmla="*/ 594897 w 685800"/>
              <a:gd name="connsiteY2" fmla="*/ 423550 h 685800"/>
              <a:gd name="connsiteX3" fmla="*/ 90903 w 685800"/>
              <a:gd name="connsiteY3" fmla="*/ 423550 h 685800"/>
              <a:gd name="connsiteX4" fmla="*/ 90903 w 685800"/>
              <a:gd name="connsiteY4" fmla="*/ 2622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90903" y="262250"/>
                </a:moveTo>
                <a:lnTo>
                  <a:pt x="594897" y="262250"/>
                </a:lnTo>
                <a:lnTo>
                  <a:pt x="594897" y="423550"/>
                </a:lnTo>
                <a:lnTo>
                  <a:pt x="90903" y="423550"/>
                </a:lnTo>
                <a:lnTo>
                  <a:pt x="90903" y="262250"/>
                </a:lnTo>
                <a:close/>
              </a:path>
            </a:pathLst>
          </a:custGeom>
          <a:solidFill>
            <a:srgbClr val="C000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162800" y="6324600"/>
            <a:ext cx="1828800" cy="381000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РЕШЕНИЕ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514725" y="35052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>
                <a:latin typeface="Times New Roman" pitchFamily="18" charset="0"/>
                <a:cs typeface="Times New Roman" pitchFamily="18" charset="0"/>
              </a:rPr>
              <a:t>&lt;</a:t>
            </a:r>
            <a:endParaRPr lang="ru-RU" sz="5400" b="1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4295775" y="2286000"/>
          <a:ext cx="1114425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Equation" r:id="rId8" imgW="330120" imgH="203040" progId="">
                  <p:embed/>
                </p:oleObj>
              </mc:Choice>
              <mc:Fallback>
                <p:oleObj name="Equation" r:id="rId8" imgW="330120" imgH="203040" progId="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95775" y="2286000"/>
                        <a:ext cx="1114425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5"/>
          <p:cNvGraphicFramePr>
            <a:graphicFrameLocks noChangeAspect="1"/>
          </p:cNvGraphicFramePr>
          <p:nvPr/>
        </p:nvGraphicFramePr>
        <p:xfrm>
          <a:off x="1752600" y="2286000"/>
          <a:ext cx="15001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Equation" r:id="rId10" imgW="444240" imgH="203040" progId="">
                  <p:embed/>
                </p:oleObj>
              </mc:Choice>
              <mc:Fallback>
                <p:oleObj name="Equation" r:id="rId10" imgW="444240" imgH="203040" progId="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2286000"/>
                        <a:ext cx="1500188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7" name="TextBox 19"/>
          <p:cNvSpPr txBox="1">
            <a:spLocks noChangeArrowheads="1"/>
          </p:cNvSpPr>
          <p:nvPr/>
        </p:nvSpPr>
        <p:spPr bwMode="auto">
          <a:xfrm>
            <a:off x="3438525" y="2133600"/>
            <a:ext cx="6096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latin typeface="Times New Roman" pitchFamily="18" charset="0"/>
                <a:cs typeface="Times New Roman" pitchFamily="18" charset="0"/>
              </a:rPr>
              <a:t>и</a:t>
            </a:r>
          </a:p>
        </p:txBody>
      </p:sp>
      <p:graphicFrame>
        <p:nvGraphicFramePr>
          <p:cNvPr id="14" name="Object 6"/>
          <p:cNvGraphicFramePr>
            <a:graphicFrameLocks noChangeAspect="1"/>
          </p:cNvGraphicFramePr>
          <p:nvPr/>
        </p:nvGraphicFramePr>
        <p:xfrm>
          <a:off x="4276725" y="3581400"/>
          <a:ext cx="1500188" cy="77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8" name="Equation" r:id="rId12" imgW="444240" imgH="203040" progId="">
                  <p:embed/>
                </p:oleObj>
              </mc:Choice>
              <mc:Fallback>
                <p:oleObj name="Equation" r:id="rId12" imgW="444240" imgH="203040" progId="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76725" y="3581400"/>
                        <a:ext cx="1500188" cy="777875"/>
                      </a:xfrm>
                      <a:prstGeom prst="rect">
                        <a:avLst/>
                      </a:prstGeom>
                      <a:solidFill>
                        <a:srgbClr val="F2F2F2"/>
                      </a:solidFill>
                      <a:ln w="9525">
                        <a:solidFill>
                          <a:schemeClr val="bg2"/>
                        </a:solidFill>
                        <a:miter lim="800000"/>
                        <a:headEnd/>
                        <a:tailEnd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олилиния 15"/>
          <p:cNvSpPr/>
          <p:nvPr/>
        </p:nvSpPr>
        <p:spPr>
          <a:xfrm>
            <a:off x="4962525" y="4038600"/>
            <a:ext cx="457200" cy="381000"/>
          </a:xfrm>
          <a:custGeom>
            <a:avLst/>
            <a:gdLst>
              <a:gd name="connsiteX0" fmla="*/ 90903 w 685800"/>
              <a:gd name="connsiteY0" fmla="*/ 262250 h 685800"/>
              <a:gd name="connsiteX1" fmla="*/ 594897 w 685800"/>
              <a:gd name="connsiteY1" fmla="*/ 262250 h 685800"/>
              <a:gd name="connsiteX2" fmla="*/ 594897 w 685800"/>
              <a:gd name="connsiteY2" fmla="*/ 423550 h 685800"/>
              <a:gd name="connsiteX3" fmla="*/ 90903 w 685800"/>
              <a:gd name="connsiteY3" fmla="*/ 423550 h 685800"/>
              <a:gd name="connsiteX4" fmla="*/ 90903 w 685800"/>
              <a:gd name="connsiteY4" fmla="*/ 262250 h 68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5800" h="685800">
                <a:moveTo>
                  <a:pt x="90903" y="262250"/>
                </a:moveTo>
                <a:lnTo>
                  <a:pt x="594897" y="262250"/>
                </a:lnTo>
                <a:lnTo>
                  <a:pt x="594897" y="423550"/>
                </a:lnTo>
                <a:lnTo>
                  <a:pt x="90903" y="423550"/>
                </a:lnTo>
                <a:lnTo>
                  <a:pt x="90903" y="262250"/>
                </a:lnTo>
                <a:close/>
              </a:path>
            </a:pathLst>
          </a:custGeom>
          <a:solidFill>
            <a:srgbClr val="C00000"/>
          </a:solidFill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533400" y="914400"/>
            <a:ext cx="8382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 smtClean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Сравнить десятичные дроби:</a:t>
            </a:r>
            <a:endParaRPr lang="ru-RU" sz="2800" b="1" dirty="0">
              <a:ln w="11430"/>
              <a:solidFill>
                <a:srgbClr val="333399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Управляющая кнопка: далее 19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Управляющая кнопка: назад 22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/>
        </p:nvSpPr>
        <p:spPr>
          <a:xfrm>
            <a:off x="785786" y="2428868"/>
            <a:ext cx="6858000" cy="1981200"/>
          </a:xfrm>
          <a:prstGeom prst="roundRect">
            <a:avLst/>
          </a:prstGeom>
          <a:ln w="38100">
            <a:solidFill>
              <a:schemeClr val="accent5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914400"/>
            <a:ext cx="8382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Сравнение </a:t>
            </a:r>
            <a:r>
              <a:rPr lang="ru-RU" sz="2800" b="1" dirty="0" smtClean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n w="11430"/>
                <a:solidFill>
                  <a:srgbClr val="333399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десятичных дробей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85786" y="1571612"/>
            <a:ext cx="7315200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Правило сравнения десятичных дробей</a:t>
            </a:r>
          </a:p>
        </p:txBody>
      </p:sp>
      <p:sp>
        <p:nvSpPr>
          <p:cNvPr id="14342" name="Прямоугольник 7"/>
          <p:cNvSpPr>
            <a:spLocks noChangeArrowheads="1"/>
          </p:cNvSpPr>
          <p:nvPr/>
        </p:nvSpPr>
        <p:spPr bwMode="auto">
          <a:xfrm>
            <a:off x="857224" y="2786058"/>
            <a:ext cx="6629400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Десятичные дроби сравнивают поразрядно, начиная со старшего разряда.</a:t>
            </a: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382000" y="152400"/>
            <a:ext cx="609600" cy="381000"/>
          </a:xfrm>
          <a:prstGeom prst="actionButtonForwardNex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7620000" y="152400"/>
            <a:ext cx="609600" cy="381000"/>
          </a:xfrm>
          <a:prstGeom prst="actionButtonBackPrevious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428604"/>
            <a:ext cx="59190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B050"/>
                </a:solidFill>
              </a:rPr>
              <a:t>ФИЗКУЛЬТМИНУТКА</a:t>
            </a:r>
            <a:endParaRPr lang="ru-RU" sz="4400" dirty="0">
              <a:solidFill>
                <a:srgbClr val="00B050"/>
              </a:solidFill>
            </a:endParaRPr>
          </a:p>
        </p:txBody>
      </p:sp>
      <p:pic>
        <p:nvPicPr>
          <p:cNvPr id="5" name="Высоцкий. Заряд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39552" y="548680"/>
            <a:ext cx="304800" cy="304800"/>
          </a:xfrm>
          <a:prstGeom prst="rect">
            <a:avLst/>
          </a:prstGeom>
        </p:spPr>
      </p:pic>
      <p:pic>
        <p:nvPicPr>
          <p:cNvPr id="860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8926" y="1714488"/>
            <a:ext cx="2563944" cy="3010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33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87338" y="428604"/>
            <a:ext cx="8856662" cy="1571646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  <a:defRPr/>
            </a:pP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Найдите координаты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точек 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А, В, С, </a:t>
            </a:r>
            <a:r>
              <a:rPr lang="en-US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D</a:t>
            </a:r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, Е.</a:t>
            </a:r>
          </a:p>
        </p:txBody>
      </p:sp>
      <p:sp>
        <p:nvSpPr>
          <p:cNvPr id="21507" name="Line 4"/>
          <p:cNvSpPr>
            <a:spLocks noChangeShapeType="1"/>
          </p:cNvSpPr>
          <p:nvPr/>
        </p:nvSpPr>
        <p:spPr bwMode="auto">
          <a:xfrm>
            <a:off x="827088" y="4076700"/>
            <a:ext cx="7416800" cy="0"/>
          </a:xfrm>
          <a:prstGeom prst="line">
            <a:avLst/>
          </a:prstGeom>
          <a:noFill/>
          <a:ln w="57150">
            <a:solidFill>
              <a:srgbClr val="00B0F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1508" name="Text Box 10"/>
          <p:cNvSpPr txBox="1">
            <a:spLocks noChangeArrowheads="1"/>
          </p:cNvSpPr>
          <p:nvPr/>
        </p:nvSpPr>
        <p:spPr bwMode="auto">
          <a:xfrm>
            <a:off x="8101013" y="4076700"/>
            <a:ext cx="5762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/>
              <a:t>х</a:t>
            </a:r>
          </a:p>
        </p:txBody>
      </p:sp>
      <p:sp>
        <p:nvSpPr>
          <p:cNvPr id="21509" name="Text Box 17"/>
          <p:cNvSpPr txBox="1">
            <a:spLocks noChangeArrowheads="1"/>
          </p:cNvSpPr>
          <p:nvPr/>
        </p:nvSpPr>
        <p:spPr bwMode="auto">
          <a:xfrm>
            <a:off x="1331913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0" name="Text Box 18"/>
          <p:cNvSpPr txBox="1">
            <a:spLocks noChangeArrowheads="1"/>
          </p:cNvSpPr>
          <p:nvPr/>
        </p:nvSpPr>
        <p:spPr bwMode="auto">
          <a:xfrm>
            <a:off x="2339975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rgbClr val="FF0066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1" name="Text Box 19"/>
          <p:cNvSpPr txBox="1">
            <a:spLocks noChangeArrowheads="1"/>
          </p:cNvSpPr>
          <p:nvPr/>
        </p:nvSpPr>
        <p:spPr bwMode="auto">
          <a:xfrm>
            <a:off x="2843213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2" name="Text Box 20"/>
          <p:cNvSpPr txBox="1">
            <a:spLocks noChangeArrowheads="1"/>
          </p:cNvSpPr>
          <p:nvPr/>
        </p:nvSpPr>
        <p:spPr bwMode="auto">
          <a:xfrm>
            <a:off x="3348038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3" name="Text Box 22"/>
          <p:cNvSpPr txBox="1">
            <a:spLocks noChangeArrowheads="1"/>
          </p:cNvSpPr>
          <p:nvPr/>
        </p:nvSpPr>
        <p:spPr bwMode="auto">
          <a:xfrm>
            <a:off x="3851275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>
                <a:solidFill>
                  <a:srgbClr val="FF0066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4" name="Text Box 23"/>
          <p:cNvSpPr txBox="1">
            <a:spLocks noChangeArrowheads="1"/>
          </p:cNvSpPr>
          <p:nvPr/>
        </p:nvSpPr>
        <p:spPr bwMode="auto">
          <a:xfrm>
            <a:off x="4356100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5" name="Text Box 24"/>
          <p:cNvSpPr txBox="1">
            <a:spLocks noChangeArrowheads="1"/>
          </p:cNvSpPr>
          <p:nvPr/>
        </p:nvSpPr>
        <p:spPr bwMode="auto">
          <a:xfrm>
            <a:off x="4932363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6" name="Text Box 25"/>
          <p:cNvSpPr txBox="1">
            <a:spLocks noChangeArrowheads="1"/>
          </p:cNvSpPr>
          <p:nvPr/>
        </p:nvSpPr>
        <p:spPr bwMode="auto">
          <a:xfrm>
            <a:off x="5435600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7" name="Text Box 26"/>
          <p:cNvSpPr txBox="1">
            <a:spLocks noChangeArrowheads="1"/>
          </p:cNvSpPr>
          <p:nvPr/>
        </p:nvSpPr>
        <p:spPr bwMode="auto">
          <a:xfrm>
            <a:off x="5940425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8" name="Text Box 27"/>
          <p:cNvSpPr txBox="1">
            <a:spLocks noChangeArrowheads="1"/>
          </p:cNvSpPr>
          <p:nvPr/>
        </p:nvSpPr>
        <p:spPr bwMode="auto">
          <a:xfrm>
            <a:off x="827088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1">
                    <a:lumMod val="95000"/>
                    <a:lumOff val="5000"/>
                  </a:schemeClr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19" name="Text Box 28"/>
          <p:cNvSpPr txBox="1">
            <a:spLocks noChangeArrowheads="1"/>
          </p:cNvSpPr>
          <p:nvPr/>
        </p:nvSpPr>
        <p:spPr bwMode="auto">
          <a:xfrm>
            <a:off x="4643438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rgbClr val="FF0066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20" name="Text Box 30"/>
          <p:cNvSpPr txBox="1">
            <a:spLocks noChangeArrowheads="1"/>
          </p:cNvSpPr>
          <p:nvPr/>
        </p:nvSpPr>
        <p:spPr bwMode="auto">
          <a:xfrm>
            <a:off x="1835150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21" name="Text Box 31"/>
          <p:cNvSpPr txBox="1">
            <a:spLocks noChangeArrowheads="1"/>
          </p:cNvSpPr>
          <p:nvPr/>
        </p:nvSpPr>
        <p:spPr bwMode="auto">
          <a:xfrm>
            <a:off x="6443663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22" name="Text Box 32"/>
          <p:cNvSpPr txBox="1">
            <a:spLocks noChangeArrowheads="1"/>
          </p:cNvSpPr>
          <p:nvPr/>
        </p:nvSpPr>
        <p:spPr bwMode="auto">
          <a:xfrm>
            <a:off x="7524750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>
                <a:solidFill>
                  <a:srgbClr val="FF0066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23" name="Text Box 33"/>
          <p:cNvSpPr txBox="1">
            <a:spLocks noChangeArrowheads="1"/>
          </p:cNvSpPr>
          <p:nvPr/>
        </p:nvSpPr>
        <p:spPr bwMode="auto">
          <a:xfrm>
            <a:off x="6732588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>
                <a:solidFill>
                  <a:srgbClr val="FF0066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1524" name="Text Box 34"/>
          <p:cNvSpPr txBox="1">
            <a:spLocks noChangeArrowheads="1"/>
          </p:cNvSpPr>
          <p:nvPr/>
        </p:nvSpPr>
        <p:spPr bwMode="auto">
          <a:xfrm>
            <a:off x="827088" y="4149725"/>
            <a:ext cx="433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00FF"/>
                </a:solidFill>
              </a:rPr>
              <a:t>5</a:t>
            </a:r>
          </a:p>
        </p:txBody>
      </p:sp>
      <p:sp>
        <p:nvSpPr>
          <p:cNvPr id="21525" name="Text Box 35"/>
          <p:cNvSpPr txBox="1">
            <a:spLocks noChangeArrowheads="1"/>
          </p:cNvSpPr>
          <p:nvPr/>
        </p:nvSpPr>
        <p:spPr bwMode="auto">
          <a:xfrm>
            <a:off x="5929322" y="4071942"/>
            <a:ext cx="574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 i="1">
                <a:solidFill>
                  <a:srgbClr val="0000FF"/>
                </a:solidFill>
              </a:rPr>
              <a:t>6</a:t>
            </a:r>
          </a:p>
        </p:txBody>
      </p:sp>
      <p:sp>
        <p:nvSpPr>
          <p:cNvPr id="36900" name="Text Box 36"/>
          <p:cNvSpPr txBox="1">
            <a:spLocks noChangeArrowheads="1"/>
          </p:cNvSpPr>
          <p:nvPr/>
        </p:nvSpPr>
        <p:spPr bwMode="auto">
          <a:xfrm>
            <a:off x="7596188" y="3429000"/>
            <a:ext cx="4333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Е</a:t>
            </a:r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2339975" y="342900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А</a:t>
            </a:r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3851275" y="3429000"/>
            <a:ext cx="5048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В</a:t>
            </a:r>
          </a:p>
        </p:txBody>
      </p:sp>
      <p:sp>
        <p:nvSpPr>
          <p:cNvPr id="21529" name="Text Box 39"/>
          <p:cNvSpPr txBox="1">
            <a:spLocks noChangeArrowheads="1"/>
          </p:cNvSpPr>
          <p:nvPr/>
        </p:nvSpPr>
        <p:spPr bwMode="auto">
          <a:xfrm>
            <a:off x="7019925" y="3068638"/>
            <a:ext cx="574675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8000" dirty="0">
                <a:solidFill>
                  <a:schemeClr val="tx2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36904" name="Text Box 40"/>
          <p:cNvSpPr txBox="1">
            <a:spLocks noChangeArrowheads="1"/>
          </p:cNvSpPr>
          <p:nvPr/>
        </p:nvSpPr>
        <p:spPr bwMode="auto">
          <a:xfrm>
            <a:off x="4643438" y="3429000"/>
            <a:ext cx="5762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i="1" dirty="0">
                <a:solidFill>
                  <a:schemeClr val="tx2"/>
                </a:solidFill>
                <a:latin typeface="Comic Sans MS" pitchFamily="66" charset="0"/>
              </a:rPr>
              <a:t>D</a:t>
            </a:r>
            <a:endParaRPr lang="ru-RU" sz="3200" b="1" i="1" dirty="0">
              <a:solidFill>
                <a:schemeClr val="tx2"/>
              </a:solidFill>
              <a:latin typeface="Comic Sans MS" pitchFamily="66" charset="0"/>
            </a:endParaRPr>
          </a:p>
        </p:txBody>
      </p:sp>
      <p:sp>
        <p:nvSpPr>
          <p:cNvPr id="36905" name="Text Box 41"/>
          <p:cNvSpPr txBox="1">
            <a:spLocks noChangeArrowheads="1"/>
          </p:cNvSpPr>
          <p:nvPr/>
        </p:nvSpPr>
        <p:spPr bwMode="auto">
          <a:xfrm>
            <a:off x="6732588" y="3429000"/>
            <a:ext cx="431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 i="1" dirty="0">
                <a:solidFill>
                  <a:schemeClr val="accent1">
                    <a:lumMod val="75000"/>
                  </a:schemeClr>
                </a:solidFill>
                <a:latin typeface="Comic Sans MS" pitchFamily="66" charset="0"/>
              </a:rPr>
              <a:t>C</a:t>
            </a:r>
            <a:endParaRPr lang="ru-RU" sz="3200" b="1" i="1" dirty="0">
              <a:solidFill>
                <a:schemeClr val="accent1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1532" name="Содержимое 29"/>
          <p:cNvSpPr>
            <a:spLocks noGrp="1"/>
          </p:cNvSpPr>
          <p:nvPr>
            <p:ph sz="half" idx="2"/>
          </p:nvPr>
        </p:nvSpPr>
        <p:spPr>
          <a:xfrm flipV="1">
            <a:off x="9715500" y="1214438"/>
            <a:ext cx="71438" cy="71437"/>
          </a:xfrm>
        </p:spPr>
        <p:txBody>
          <a:bodyPr>
            <a:normAutofit fontScale="25000" lnSpcReduction="20000"/>
          </a:bodyPr>
          <a:lstStyle/>
          <a:p>
            <a:pPr eaLnBrk="1" hangingPunct="1"/>
            <a:endParaRPr lang="ru-RU" smtClean="0"/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2286000" y="4286250"/>
            <a:ext cx="692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Comic Sans MS" pitchFamily="66" charset="0"/>
              </a:rPr>
              <a:t>5,3</a:t>
            </a:r>
            <a:endParaRPr lang="ru-RU" sz="2400"/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3714750" y="4286250"/>
            <a:ext cx="6921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Comic Sans MS" pitchFamily="66" charset="0"/>
              </a:rPr>
              <a:t>5</a:t>
            </a:r>
            <a:r>
              <a:rPr lang="ru-RU" sz="2400" b="1">
                <a:solidFill>
                  <a:srgbClr val="0070C0"/>
                </a:solidFill>
                <a:latin typeface="Comic Sans MS" pitchFamily="66" charset="0"/>
              </a:rPr>
              <a:t>,6</a:t>
            </a:r>
            <a:endParaRPr lang="ru-RU" sz="2400"/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4572000" y="4286250"/>
            <a:ext cx="881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Comic Sans MS" pitchFamily="66" charset="0"/>
              </a:rPr>
              <a:t>5</a:t>
            </a:r>
            <a:r>
              <a:rPr lang="ru-RU" sz="2400" b="1">
                <a:solidFill>
                  <a:srgbClr val="0070C0"/>
                </a:solidFill>
                <a:latin typeface="Comic Sans MS" pitchFamily="66" charset="0"/>
              </a:rPr>
              <a:t>,75</a:t>
            </a:r>
            <a:endParaRPr lang="ru-RU" sz="2400"/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6572250" y="4214813"/>
            <a:ext cx="8810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70C0"/>
                </a:solidFill>
                <a:latin typeface="Comic Sans MS" pitchFamily="66" charset="0"/>
              </a:rPr>
              <a:t>6,15</a:t>
            </a:r>
            <a:endParaRPr lang="ru-RU" sz="2400"/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7500938" y="4214813"/>
            <a:ext cx="6921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>
                <a:solidFill>
                  <a:srgbClr val="0070C0"/>
                </a:solidFill>
                <a:latin typeface="Comic Sans MS" pitchFamily="66" charset="0"/>
              </a:rPr>
              <a:t>6</a:t>
            </a:r>
            <a:r>
              <a:rPr lang="ru-RU" sz="2400" b="1">
                <a:solidFill>
                  <a:srgbClr val="0070C0"/>
                </a:solidFill>
                <a:latin typeface="Comic Sans MS" pitchFamily="66" charset="0"/>
              </a:rPr>
              <a:t>,3</a:t>
            </a:r>
            <a:endParaRPr lang="ru-RU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/>
      <p:bldP spid="34" grpId="0" build="p"/>
      <p:bldP spid="35" grpId="0" build="p"/>
      <p:bldP spid="36" grpId="0" build="p"/>
      <p:bldP spid="3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6828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rgbClr val="0070C0"/>
                </a:solidFill>
              </a:rPr>
              <a:t/>
            </a:r>
            <a:br>
              <a:rPr lang="ru-RU" sz="5400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C00000"/>
                </a:solidFill>
              </a:rPr>
              <a:t>Сравнить числа: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4786314" y="2428868"/>
            <a:ext cx="544513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dirty="0"/>
              <a:t>&gt;</a:t>
            </a:r>
            <a:endParaRPr lang="ru-RU" sz="4800" b="1" dirty="0"/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4786314" y="1571612"/>
            <a:ext cx="544513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800" b="1" dirty="0"/>
              <a:t>&lt;</a:t>
            </a:r>
            <a:endParaRPr lang="ru-RU" sz="4800" b="1" dirty="0"/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4214810" y="3357562"/>
            <a:ext cx="6969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dirty="0"/>
              <a:t>&gt;</a:t>
            </a:r>
            <a:endParaRPr lang="ru-RU" sz="4800" b="1" dirty="0"/>
          </a:p>
        </p:txBody>
      </p:sp>
      <p:sp>
        <p:nvSpPr>
          <p:cNvPr id="30" name="Прямоугольник 29"/>
          <p:cNvSpPr>
            <a:spLocks noChangeArrowheads="1"/>
          </p:cNvSpPr>
          <p:nvPr/>
        </p:nvSpPr>
        <p:spPr bwMode="auto">
          <a:xfrm>
            <a:off x="4214810" y="4143380"/>
            <a:ext cx="5175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800" b="1" dirty="0" smtClean="0"/>
              <a:t>&lt;</a:t>
            </a:r>
            <a:endParaRPr lang="ru-RU" sz="4800" b="1" dirty="0"/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5143504" y="4929198"/>
            <a:ext cx="428625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/>
              <a:t> </a:t>
            </a:r>
            <a:r>
              <a:rPr lang="en-US" sz="4800" b="1" dirty="0"/>
              <a:t>&gt;</a:t>
            </a:r>
            <a:endParaRPr lang="ru-RU" sz="4800" b="1" dirty="0"/>
          </a:p>
        </p:txBody>
      </p:sp>
      <p:pic>
        <p:nvPicPr>
          <p:cNvPr id="3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785926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1785926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1857364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72330" y="1857364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714620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2714620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2643182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2643182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571876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4286256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286256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4286256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68" y="4357694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15206" y="5286388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5286388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5286388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5286388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TextBox 51"/>
          <p:cNvSpPr txBox="1"/>
          <p:nvPr/>
        </p:nvSpPr>
        <p:spPr>
          <a:xfrm>
            <a:off x="2143108" y="4286256"/>
            <a:ext cx="500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dirty="0" smtClean="0"/>
              <a:t>,</a:t>
            </a:r>
            <a:endParaRPr lang="ru-RU" sz="4200" dirty="0"/>
          </a:p>
        </p:txBody>
      </p:sp>
      <p:sp>
        <p:nvSpPr>
          <p:cNvPr id="53" name="TextBox 52"/>
          <p:cNvSpPr txBox="1"/>
          <p:nvPr/>
        </p:nvSpPr>
        <p:spPr>
          <a:xfrm>
            <a:off x="6143636" y="4357694"/>
            <a:ext cx="50006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200" dirty="0" smtClean="0"/>
              <a:t>,</a:t>
            </a:r>
            <a:endParaRPr lang="ru-RU" sz="4200" dirty="0"/>
          </a:p>
        </p:txBody>
      </p:sp>
      <p:pic>
        <p:nvPicPr>
          <p:cNvPr id="54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4357694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357694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4357694"/>
            <a:ext cx="556208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" name="TextBox 44"/>
          <p:cNvSpPr txBox="1"/>
          <p:nvPr/>
        </p:nvSpPr>
        <p:spPr>
          <a:xfrm>
            <a:off x="2714612" y="1643050"/>
            <a:ext cx="15431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4,3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5500694" y="1643050"/>
            <a:ext cx="10647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4,7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14678" y="2571744"/>
            <a:ext cx="14734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,</a:t>
            </a:r>
            <a:r>
              <a:rPr lang="ru-RU" sz="4800" dirty="0" smtClean="0">
                <a:latin typeface="Bookman Old Style" pitchFamily="18" charset="0"/>
              </a:rPr>
              <a:t>412</a:t>
            </a:r>
            <a:endParaRPr lang="ru-RU" sz="4800" dirty="0">
              <a:latin typeface="Bookman Old Style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857884" y="2571744"/>
            <a:ext cx="7152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,9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4714876" y="3429000"/>
            <a:ext cx="17636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0,741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500298" y="3429000"/>
            <a:ext cx="17636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0,742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571736" y="5143512"/>
            <a:ext cx="106471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95,</a:t>
            </a:r>
            <a:endParaRPr lang="ru-RU" sz="4400" dirty="0">
              <a:latin typeface="Bookman Old Style" pitchFamily="18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929322" y="5143512"/>
            <a:ext cx="7152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latin typeface="Bookman Old Style" pitchFamily="18" charset="0"/>
              </a:rPr>
              <a:t>4,</a:t>
            </a:r>
            <a:endParaRPr lang="ru-RU" sz="4400" dirty="0"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uild="p"/>
      <p:bldP spid="28" grpId="0" build="p"/>
      <p:bldP spid="29" grpId="0" build="p"/>
      <p:bldP spid="30" grpId="0" build="p"/>
      <p:bldP spid="32" grpId="0" build="p"/>
      <p:bldP spid="52" grpId="0"/>
      <p:bldP spid="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3124200" y="304800"/>
            <a:ext cx="4038600" cy="2438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000" b="1" dirty="0">
                <a:solidFill>
                  <a:srgbClr val="C00000"/>
                </a:solidFill>
              </a:rPr>
              <a:t>Из  чисел: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 </a:t>
            </a:r>
          </a:p>
        </p:txBody>
      </p:sp>
      <p:sp>
        <p:nvSpPr>
          <p:cNvPr id="5164" name="Rectangle 44"/>
          <p:cNvSpPr>
            <a:spLocks noGrp="1" noChangeArrowheads="1"/>
          </p:cNvSpPr>
          <p:nvPr>
            <p:ph type="body" sz="half" idx="2"/>
          </p:nvPr>
        </p:nvSpPr>
        <p:spPr>
          <a:xfrm>
            <a:off x="460375" y="4876800"/>
            <a:ext cx="8077200" cy="144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rgbClr val="C00000"/>
                </a:solidFill>
              </a:rPr>
              <a:t>  </a:t>
            </a:r>
            <a:r>
              <a:rPr lang="ru-RU" sz="3200" b="1" dirty="0">
                <a:solidFill>
                  <a:srgbClr val="C00000"/>
                </a:solidFill>
              </a:rPr>
              <a:t>Назовите  </a:t>
            </a:r>
            <a:endParaRPr lang="ru-RU" sz="3200" b="1" dirty="0" smtClean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None/>
            </a:pPr>
            <a:r>
              <a:rPr lang="ru-RU" b="1" dirty="0" smtClean="0">
                <a:solidFill>
                  <a:srgbClr val="C00000"/>
                </a:solidFill>
              </a:rPr>
              <a:t> </a:t>
            </a:r>
            <a:r>
              <a:rPr lang="ru-RU" sz="3600" b="1" dirty="0">
                <a:solidFill>
                  <a:srgbClr val="C00000"/>
                </a:solidFill>
              </a:rPr>
              <a:t>НАТУРАЛЬНЫЕ  ЧИСЛА.</a:t>
            </a:r>
          </a:p>
        </p:txBody>
      </p:sp>
      <p:graphicFrame>
        <p:nvGraphicFramePr>
          <p:cNvPr id="5145" name="Object 25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28600" y="1143000"/>
          <a:ext cx="1052513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4" name="Формула" r:id="rId3" imgW="164880" imgH="203040" progId="Equation.3">
                  <p:embed/>
                </p:oleObj>
              </mc:Choice>
              <mc:Fallback>
                <p:oleObj name="Формула" r:id="rId3" imgW="1648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143000"/>
                        <a:ext cx="1052513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148" name="Picture 2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838200"/>
            <a:ext cx="205105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49" name="Picture 2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2971800"/>
            <a:ext cx="15240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50" name="Picture 3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914400"/>
            <a:ext cx="1447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51" name="Picture 3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1219200"/>
            <a:ext cx="1143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52" name="Picture 3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2743200"/>
            <a:ext cx="11795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59" name="Picture 3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9200" y="2590800"/>
            <a:ext cx="14446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60" name="Picture 4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52600" y="2971800"/>
            <a:ext cx="2971800" cy="140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61" name="Picture 4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57600" y="1143000"/>
            <a:ext cx="14859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286512" y="4643446"/>
            <a:ext cx="2672961" cy="1970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1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64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П.31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№1200, №1201, №1203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(Учебник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Виленкина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Н.Я. 5 класс, стр. 190)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124200" y="304800"/>
            <a:ext cx="4038600" cy="2438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000" b="1" dirty="0">
                <a:solidFill>
                  <a:srgbClr val="C00000"/>
                </a:solidFill>
              </a:rPr>
              <a:t>Из  чисел: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 </a:t>
            </a:r>
          </a:p>
        </p:txBody>
      </p:sp>
      <p:sp>
        <p:nvSpPr>
          <p:cNvPr id="1024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0375" y="4876800"/>
            <a:ext cx="8077200" cy="144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rgbClr val="000099"/>
                </a:solidFill>
              </a:rPr>
              <a:t>    </a:t>
            </a:r>
            <a:r>
              <a:rPr lang="ru-RU" sz="3200" b="1" dirty="0" smtClean="0">
                <a:solidFill>
                  <a:srgbClr val="C00000"/>
                </a:solidFill>
              </a:rPr>
              <a:t>Назовите </a:t>
            </a:r>
            <a:r>
              <a:rPr lang="ru-RU" sz="3600" b="1" dirty="0" smtClean="0">
                <a:solidFill>
                  <a:srgbClr val="C00000"/>
                </a:solidFill>
              </a:rPr>
              <a:t>СМЕШАННЫЕ  </a:t>
            </a:r>
            <a:r>
              <a:rPr lang="ru-RU" sz="3600" b="1" dirty="0">
                <a:solidFill>
                  <a:srgbClr val="C00000"/>
                </a:solidFill>
              </a:rPr>
              <a:t>ЧИСЛА.</a:t>
            </a:r>
          </a:p>
        </p:txBody>
      </p:sp>
      <p:graphicFrame>
        <p:nvGraphicFramePr>
          <p:cNvPr id="102404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28600" y="1143000"/>
          <a:ext cx="1052513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Формула" r:id="rId3" imgW="164880" imgH="203040" progId="Equation.3">
                  <p:embed/>
                </p:oleObj>
              </mc:Choice>
              <mc:Fallback>
                <p:oleObj name="Формула" r:id="rId3" imgW="1648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143000"/>
                        <a:ext cx="1052513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40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838200"/>
            <a:ext cx="205105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2971800"/>
            <a:ext cx="15240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914400"/>
            <a:ext cx="1447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1219200"/>
            <a:ext cx="1295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9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2743200"/>
            <a:ext cx="11795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11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9200" y="2590800"/>
            <a:ext cx="14446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12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05000" y="3200400"/>
            <a:ext cx="259080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13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57600" y="1143000"/>
            <a:ext cx="14859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2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2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2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2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2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2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2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2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2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2" grpId="0" build="p"/>
      <p:bldP spid="10240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3124200" y="304800"/>
            <a:ext cx="4038600" cy="24384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4000" b="1" dirty="0">
                <a:solidFill>
                  <a:srgbClr val="C00000"/>
                </a:solidFill>
              </a:rPr>
              <a:t>Из  чисел:</a:t>
            </a:r>
          </a:p>
          <a:p>
            <a:pPr>
              <a:buFont typeface="Wingdings" pitchFamily="2" charset="2"/>
              <a:buNone/>
            </a:pPr>
            <a:r>
              <a:rPr lang="ru-RU" dirty="0"/>
              <a:t> </a:t>
            </a:r>
          </a:p>
        </p:txBody>
      </p:sp>
      <p:sp>
        <p:nvSpPr>
          <p:cNvPr id="103427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60375" y="4876800"/>
            <a:ext cx="8077200" cy="14478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dirty="0">
                <a:solidFill>
                  <a:srgbClr val="C00000"/>
                </a:solidFill>
              </a:rPr>
              <a:t>    </a:t>
            </a:r>
            <a:r>
              <a:rPr lang="ru-RU" sz="3200" b="1" dirty="0">
                <a:solidFill>
                  <a:srgbClr val="C00000"/>
                </a:solidFill>
              </a:rPr>
              <a:t>Назовите  </a:t>
            </a:r>
            <a:r>
              <a:rPr lang="ru-RU" sz="3600" b="1" dirty="0" smtClean="0">
                <a:solidFill>
                  <a:srgbClr val="C00000"/>
                </a:solidFill>
              </a:rPr>
              <a:t>ОБЫКНОВЕННЫЕ  </a:t>
            </a:r>
            <a:r>
              <a:rPr lang="ru-RU" sz="3600" b="1" dirty="0">
                <a:solidFill>
                  <a:srgbClr val="C00000"/>
                </a:solidFill>
              </a:rPr>
              <a:t>ДРОБИ.</a:t>
            </a:r>
          </a:p>
        </p:txBody>
      </p:sp>
      <p:graphicFrame>
        <p:nvGraphicFramePr>
          <p:cNvPr id="103428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28600" y="1143000"/>
          <a:ext cx="1052513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Формула" r:id="rId3" imgW="164880" imgH="203040" progId="Equation.3">
                  <p:embed/>
                </p:oleObj>
              </mc:Choice>
              <mc:Fallback>
                <p:oleObj name="Формула" r:id="rId3" imgW="1648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1143000"/>
                        <a:ext cx="1052513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34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71600" y="838200"/>
            <a:ext cx="2051050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86600" y="2971800"/>
            <a:ext cx="15240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86400" y="914400"/>
            <a:ext cx="1447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39000" y="1219200"/>
            <a:ext cx="1143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2743200"/>
            <a:ext cx="11795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5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29200" y="2590800"/>
            <a:ext cx="14446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6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81200" y="3200400"/>
            <a:ext cx="2514600" cy="117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37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657600" y="1143000"/>
            <a:ext cx="14859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3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3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3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3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3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3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 build="p"/>
      <p:bldP spid="1034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88" name="Rectangle 16"/>
          <p:cNvSpPr>
            <a:spLocks noGrp="1" noChangeArrowheads="1"/>
          </p:cNvSpPr>
          <p:nvPr>
            <p:ph type="title"/>
          </p:nvPr>
        </p:nvSpPr>
        <p:spPr>
          <a:xfrm>
            <a:off x="381000" y="4267200"/>
            <a:ext cx="8229600" cy="1905000"/>
          </a:xfrm>
        </p:spPr>
        <p:txBody>
          <a:bodyPr>
            <a:normAutofit fontScale="90000"/>
          </a:bodyPr>
          <a:lstStyle/>
          <a:p>
            <a:r>
              <a:rPr lang="ru-RU" sz="2800" b="1" i="1" dirty="0">
                <a:solidFill>
                  <a:srgbClr val="C00000"/>
                </a:solidFill>
                <a:latin typeface="Book Antiqua" pitchFamily="18" charset="0"/>
              </a:rPr>
              <a:t>Если  в  десятичной  записи  числа  использована  запятая,  то  говорят,  что  число  записано   </a:t>
            </a:r>
            <a:r>
              <a:rPr lang="ru-RU" sz="3600" b="1" i="1" dirty="0" smtClean="0">
                <a:solidFill>
                  <a:srgbClr val="C00000"/>
                </a:solidFill>
                <a:latin typeface="Book Antiqua" pitchFamily="18" charset="0"/>
              </a:rPr>
              <a:t>в </a:t>
            </a:r>
            <a:r>
              <a:rPr lang="ru-RU" sz="3600" b="1" i="1" dirty="0">
                <a:solidFill>
                  <a:srgbClr val="C00000"/>
                </a:solidFill>
                <a:latin typeface="Book Antiqua" pitchFamily="18" charset="0"/>
              </a:rPr>
              <a:t>виде </a:t>
            </a:r>
            <a:r>
              <a:rPr lang="ru-RU" sz="6000" b="1" i="1" dirty="0">
                <a:solidFill>
                  <a:srgbClr val="C00000"/>
                </a:solidFill>
                <a:latin typeface="Book Antiqua" pitchFamily="18" charset="0"/>
              </a:rPr>
              <a:t>десятичной  дроби.</a:t>
            </a:r>
          </a:p>
        </p:txBody>
      </p:sp>
      <p:graphicFrame>
        <p:nvGraphicFramePr>
          <p:cNvPr id="105476" name="Object 4"/>
          <p:cNvGraphicFramePr>
            <a:graphicFrameLocks noGrp="1" noChangeAspect="1"/>
          </p:cNvGraphicFramePr>
          <p:nvPr>
            <p:ph sz="quarter" idx="4294967295"/>
          </p:nvPr>
        </p:nvGraphicFramePr>
        <p:xfrm>
          <a:off x="228600" y="914400"/>
          <a:ext cx="990600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30" name="Формула" r:id="rId3" imgW="164880" imgH="203040" progId="Equation.3">
                  <p:embed/>
                </p:oleObj>
              </mc:Choice>
              <mc:Fallback>
                <p:oleObj name="Формула" r:id="rId3" imgW="164880" imgH="2030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914400"/>
                        <a:ext cx="990600" cy="1219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54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76400" y="685800"/>
            <a:ext cx="152400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00800" y="2743200"/>
            <a:ext cx="1524000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29200" y="609600"/>
            <a:ext cx="124142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80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81800" y="990600"/>
            <a:ext cx="10668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81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" y="2590800"/>
            <a:ext cx="9826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83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24400" y="2438400"/>
            <a:ext cx="10318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84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600200" y="2743200"/>
            <a:ext cx="2590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5485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581400" y="990600"/>
            <a:ext cx="11430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5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05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05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05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05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105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105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105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10548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0547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5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105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762000"/>
          </a:xfrm>
        </p:spPr>
        <p:txBody>
          <a:bodyPr/>
          <a:lstStyle/>
          <a:p>
            <a:r>
              <a:rPr lang="ru-RU" sz="4000" dirty="0">
                <a:solidFill>
                  <a:schemeClr val="tx2"/>
                </a:solidFill>
              </a:rPr>
              <a:t>Математический  диктант.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838200"/>
            <a:ext cx="7315200" cy="1752600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 dirty="0">
                <a:solidFill>
                  <a:srgbClr val="3333FF"/>
                </a:solidFill>
              </a:rPr>
              <a:t>Запишите  в  тетради (в столбик) </a:t>
            </a:r>
          </a:p>
          <a:p>
            <a:pPr marL="609600" indent="-609600" algn="ctr">
              <a:buFontTx/>
              <a:buNone/>
            </a:pPr>
            <a:r>
              <a:rPr lang="ru-RU" dirty="0">
                <a:solidFill>
                  <a:srgbClr val="3333FF"/>
                </a:solidFill>
              </a:rPr>
              <a:t>   смешанные  числа.</a:t>
            </a:r>
          </a:p>
          <a:p>
            <a:pPr marL="609600" indent="-609600">
              <a:buClr>
                <a:srgbClr val="3333FF"/>
              </a:buClr>
              <a:buFont typeface="Wingdings" pitchFamily="2" charset="2"/>
              <a:buNone/>
            </a:pPr>
            <a:endParaRPr lang="ru-RU" sz="5400" dirty="0">
              <a:solidFill>
                <a:srgbClr val="3333FF"/>
              </a:solidFill>
            </a:endParaRPr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143000" y="2057400"/>
            <a:ext cx="7162800" cy="990600"/>
          </a:xfrm>
        </p:spPr>
        <p:txBody>
          <a:bodyPr/>
          <a:lstStyle/>
          <a:p>
            <a:r>
              <a:rPr lang="ru-RU" sz="4000" i="1" u="sng" dirty="0">
                <a:solidFill>
                  <a:srgbClr val="336600"/>
                </a:solidFill>
                <a:latin typeface="Algerian" pitchFamily="82" charset="0"/>
              </a:rPr>
              <a:t>Пять целых  семь  десятых</a:t>
            </a: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1143000" y="2743200"/>
            <a:ext cx="7162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ru-RU" sz="4000" i="1" u="sng" dirty="0">
                <a:solidFill>
                  <a:srgbClr val="336600"/>
                </a:solidFill>
                <a:latin typeface="Algerian" pitchFamily="82" charset="0"/>
              </a:rPr>
              <a:t>Сорок  две  целых  пятьдесят  две  сотых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ru-RU" sz="4000" i="1" u="sng" dirty="0">
              <a:solidFill>
                <a:srgbClr val="336600"/>
              </a:solidFill>
              <a:latin typeface="Algerian" pitchFamily="82" charset="0"/>
            </a:endParaRPr>
          </a:p>
        </p:txBody>
      </p:sp>
      <p:sp>
        <p:nvSpPr>
          <p:cNvPr id="115720" name="Text Box 8"/>
          <p:cNvSpPr txBox="1">
            <a:spLocks noChangeArrowheads="1"/>
          </p:cNvSpPr>
          <p:nvPr/>
        </p:nvSpPr>
        <p:spPr bwMode="auto">
          <a:xfrm>
            <a:off x="1143000" y="4191000"/>
            <a:ext cx="7162800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  <a:buFontTx/>
              <a:buChar char="•"/>
            </a:pPr>
            <a:r>
              <a:rPr lang="ru-RU" sz="4000" i="1" u="sng" dirty="0">
                <a:solidFill>
                  <a:srgbClr val="336600"/>
                </a:solidFill>
                <a:latin typeface="Algerian" pitchFamily="82" charset="0"/>
              </a:rPr>
              <a:t>Одна  целая  три  сотых</a:t>
            </a:r>
          </a:p>
          <a:p>
            <a:pPr algn="l">
              <a:spcBef>
                <a:spcPct val="50000"/>
              </a:spcBef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57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build="p"/>
      <p:bldP spid="115717" grpId="0"/>
      <p:bldP spid="1157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762000"/>
          </a:xfrm>
        </p:spPr>
        <p:txBody>
          <a:bodyPr/>
          <a:lstStyle/>
          <a:p>
            <a:r>
              <a:rPr lang="ru-RU" sz="4000">
                <a:solidFill>
                  <a:schemeClr val="tx2"/>
                </a:solidFill>
              </a:rPr>
              <a:t>Математический  диктант.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838200"/>
            <a:ext cx="7315200" cy="1752600"/>
          </a:xfrm>
        </p:spPr>
        <p:txBody>
          <a:bodyPr/>
          <a:lstStyle/>
          <a:p>
            <a:pPr marL="609600" indent="-609600" algn="ctr">
              <a:buFontTx/>
              <a:buNone/>
            </a:pPr>
            <a:r>
              <a:rPr lang="ru-RU">
                <a:solidFill>
                  <a:srgbClr val="3333FF"/>
                </a:solidFill>
              </a:rPr>
              <a:t>Запишите  в  тетради (в столбик) </a:t>
            </a:r>
          </a:p>
          <a:p>
            <a:pPr marL="609600" indent="-609600" algn="ctr">
              <a:buFontTx/>
              <a:buNone/>
            </a:pPr>
            <a:r>
              <a:rPr lang="ru-RU">
                <a:solidFill>
                  <a:srgbClr val="3333FF"/>
                </a:solidFill>
              </a:rPr>
              <a:t>   смешанные  числа.</a:t>
            </a:r>
          </a:p>
          <a:p>
            <a:pPr marL="609600" indent="-609600">
              <a:buClr>
                <a:srgbClr val="3333FF"/>
              </a:buClr>
              <a:buFont typeface="Wingdings" pitchFamily="2" charset="2"/>
              <a:buNone/>
            </a:pPr>
            <a:endParaRPr lang="ru-RU" sz="5400">
              <a:solidFill>
                <a:srgbClr val="3333FF"/>
              </a:solidFill>
            </a:endParaRPr>
          </a:p>
        </p:txBody>
      </p:sp>
      <p:sp>
        <p:nvSpPr>
          <p:cNvPr id="118788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1143000" y="1752600"/>
            <a:ext cx="7162800" cy="1371600"/>
          </a:xfrm>
        </p:spPr>
        <p:txBody>
          <a:bodyPr/>
          <a:lstStyle/>
          <a:p>
            <a:r>
              <a:rPr lang="ru-RU" sz="4000" i="1" u="sng" dirty="0">
                <a:solidFill>
                  <a:srgbClr val="336600"/>
                </a:solidFill>
                <a:latin typeface="Algerian" pitchFamily="82" charset="0"/>
              </a:rPr>
              <a:t>Три  целых  триста  восемьдесят  две  тысячных</a:t>
            </a:r>
          </a:p>
        </p:txBody>
      </p:sp>
      <p:sp>
        <p:nvSpPr>
          <p:cNvPr id="118789" name="Rectangle 5"/>
          <p:cNvSpPr>
            <a:spLocks noChangeArrowheads="1"/>
          </p:cNvSpPr>
          <p:nvPr/>
        </p:nvSpPr>
        <p:spPr bwMode="auto">
          <a:xfrm>
            <a:off x="1143000" y="3276600"/>
            <a:ext cx="7162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  <a:buFontTx/>
              <a:buChar char="•"/>
            </a:pPr>
            <a:r>
              <a:rPr lang="ru-RU" sz="4000" i="1" u="sng">
                <a:solidFill>
                  <a:srgbClr val="336600"/>
                </a:solidFill>
                <a:latin typeface="Algerian" pitchFamily="82" charset="0"/>
              </a:rPr>
              <a:t>Восемь  целых  одна  тысячная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</a:pPr>
            <a:endParaRPr lang="ru-RU" sz="4000" i="1" u="sng">
              <a:solidFill>
                <a:srgbClr val="336600"/>
              </a:solidFill>
              <a:latin typeface="Algerian" pitchFamily="82" charset="0"/>
            </a:endParaRPr>
          </a:p>
        </p:txBody>
      </p:sp>
      <p:sp>
        <p:nvSpPr>
          <p:cNvPr id="118790" name="Text Box 6"/>
          <p:cNvSpPr txBox="1">
            <a:spLocks noChangeArrowheads="1"/>
          </p:cNvSpPr>
          <p:nvPr/>
        </p:nvSpPr>
        <p:spPr bwMode="auto">
          <a:xfrm>
            <a:off x="1142976" y="4876800"/>
            <a:ext cx="7315224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  <a:buFontTx/>
              <a:buChar char="•"/>
            </a:pPr>
            <a:r>
              <a:rPr lang="ru-RU" sz="4000" i="1" u="sng" dirty="0">
                <a:solidFill>
                  <a:srgbClr val="336600"/>
                </a:solidFill>
                <a:latin typeface="Algerian" pitchFamily="82" charset="0"/>
              </a:rPr>
              <a:t>Семь  целых  тридцать                                     четыре  десятитысячных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87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87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8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8" grpId="0" build="p"/>
      <p:bldP spid="118789" grpId="0"/>
      <p:bldP spid="1187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 fontScale="90000"/>
          </a:bodyPr>
          <a:lstStyle/>
          <a:p>
            <a:r>
              <a:rPr lang="ru-RU" sz="5400">
                <a:solidFill>
                  <a:srgbClr val="FF3300"/>
                </a:solidFill>
              </a:rPr>
              <a:t>Проверь и оцени </a:t>
            </a:r>
            <a:br>
              <a:rPr lang="ru-RU" sz="5400">
                <a:solidFill>
                  <a:srgbClr val="FF3300"/>
                </a:solidFill>
              </a:rPr>
            </a:br>
            <a:r>
              <a:rPr lang="ru-RU" sz="5400">
                <a:solidFill>
                  <a:srgbClr val="FF3300"/>
                </a:solidFill>
              </a:rPr>
              <a:t>себя сам</a:t>
            </a:r>
          </a:p>
        </p:txBody>
      </p:sp>
      <p:graphicFrame>
        <p:nvGraphicFramePr>
          <p:cNvPr id="114694" name="Object 6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1981200" y="1600200"/>
          <a:ext cx="1282700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2" name="Формула" r:id="rId3" imgW="291960" imgH="393480" progId="Equation.3">
                  <p:embed/>
                </p:oleObj>
              </mc:Choice>
              <mc:Fallback>
                <p:oleObj name="Формула" r:id="rId3" imgW="2919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1600200"/>
                        <a:ext cx="1282700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698" name="Object 10"/>
          <p:cNvGraphicFramePr>
            <a:graphicFrameLocks noGrp="1" noChangeAspect="1"/>
          </p:cNvGraphicFramePr>
          <p:nvPr>
            <p:ph sz="quarter" idx="4"/>
          </p:nvPr>
        </p:nvGraphicFramePr>
        <p:xfrm>
          <a:off x="1828800" y="3352800"/>
          <a:ext cx="1600200" cy="137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3" name="Формула" r:id="rId5" imgW="457200" imgH="393480" progId="Equation.3">
                  <p:embed/>
                </p:oleObj>
              </mc:Choice>
              <mc:Fallback>
                <p:oleObj name="Формула" r:id="rId5" imgW="457200" imgH="39348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352800"/>
                        <a:ext cx="1600200" cy="1377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01" name="Object 13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1981200" y="4876800"/>
          <a:ext cx="1444625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4" name="Формула" r:id="rId7" imgW="355320" imgH="393480" progId="Equation.3">
                  <p:embed/>
                </p:oleObj>
              </mc:Choice>
              <mc:Fallback>
                <p:oleObj name="Формула" r:id="rId7" imgW="355320" imgH="393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4876800"/>
                        <a:ext cx="1444625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03" name="Object 15"/>
          <p:cNvGraphicFramePr>
            <a:graphicFrameLocks noChangeAspect="1"/>
          </p:cNvGraphicFramePr>
          <p:nvPr/>
        </p:nvGraphicFramePr>
        <p:xfrm>
          <a:off x="5562600" y="1524000"/>
          <a:ext cx="1435100" cy="1441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5" name="Формула" r:id="rId9" imgW="444240" imgH="393480" progId="Equation.3">
                  <p:embed/>
                </p:oleObj>
              </mc:Choice>
              <mc:Fallback>
                <p:oleObj name="Формула" r:id="rId9" imgW="44424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1524000"/>
                        <a:ext cx="1435100" cy="1441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04" name="Object 16"/>
          <p:cNvGraphicFramePr>
            <a:graphicFrameLocks noChangeAspect="1"/>
          </p:cNvGraphicFramePr>
          <p:nvPr/>
        </p:nvGraphicFramePr>
        <p:xfrm>
          <a:off x="5562600" y="3124200"/>
          <a:ext cx="1663700" cy="1473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6" name="Формула" r:id="rId11" imgW="444240" imgH="393480" progId="Equation.3">
                  <p:embed/>
                </p:oleObj>
              </mc:Choice>
              <mc:Fallback>
                <p:oleObj name="Формула" r:id="rId11" imgW="44424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62600" y="3124200"/>
                        <a:ext cx="1663700" cy="1473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4705" name="Object 17"/>
          <p:cNvGraphicFramePr>
            <a:graphicFrameLocks noChangeAspect="1"/>
          </p:cNvGraphicFramePr>
          <p:nvPr/>
        </p:nvGraphicFramePr>
        <p:xfrm>
          <a:off x="5486400" y="4876800"/>
          <a:ext cx="1828800" cy="134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7" name="Формула" r:id="rId13" imgW="533160" imgH="393480" progId="Equation.3">
                  <p:embed/>
                </p:oleObj>
              </mc:Choice>
              <mc:Fallback>
                <p:oleObj name="Формула" r:id="rId13" imgW="53316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4876800"/>
                        <a:ext cx="1828800" cy="134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4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11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14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4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269</TotalTime>
  <Words>540</Words>
  <Application>Microsoft Office PowerPoint</Application>
  <PresentationFormat>Экран (4:3)</PresentationFormat>
  <Paragraphs>169</Paragraphs>
  <Slides>30</Slides>
  <Notes>7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30</vt:i4>
      </vt:variant>
    </vt:vector>
  </HeadingPairs>
  <TitlesOfParts>
    <vt:vector size="33" baseType="lpstr">
      <vt:lpstr>Тема Office</vt:lpstr>
      <vt:lpstr>Формула</vt:lpstr>
      <vt:lpstr>Equation</vt:lpstr>
      <vt:lpstr>Сравнение  десятичных дробей. </vt:lpstr>
      <vt:lpstr>Сравнение  десятичных дробей. </vt:lpstr>
      <vt:lpstr>Презентация PowerPoint</vt:lpstr>
      <vt:lpstr>Презентация PowerPoint</vt:lpstr>
      <vt:lpstr>Презентация PowerPoint</vt:lpstr>
      <vt:lpstr>Если  в  десятичной  записи  числа  использована  запятая,  то  говорят,  что  число  записано   в виде десятичной  дроби.</vt:lpstr>
      <vt:lpstr>Математический  диктант.</vt:lpstr>
      <vt:lpstr>Математический  диктант.</vt:lpstr>
      <vt:lpstr>Проверь и оцени  себя сам</vt:lpstr>
      <vt:lpstr>Представьте  в  виде  десятичной  дроби:</vt:lpstr>
      <vt:lpstr>Проверь себя:</vt:lpstr>
      <vt:lpstr>Презентация PowerPoint</vt:lpstr>
      <vt:lpstr>АЛГОРИТМ</vt:lpstr>
      <vt:lpstr>АЛГОРИТМ</vt:lpstr>
      <vt:lpstr>АЛГОРИТМ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Сравнить числа:</vt:lpstr>
      <vt:lpstr>Домашнее задание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сравнение</dc:title>
  <dc:creator>COMP</dc:creator>
  <cp:lastModifiedBy>Марина</cp:lastModifiedBy>
  <cp:revision>34</cp:revision>
  <dcterms:created xsi:type="dcterms:W3CDTF">2011-02-06T16:32:24Z</dcterms:created>
  <dcterms:modified xsi:type="dcterms:W3CDTF">2012-01-25T19:37:16Z</dcterms:modified>
</cp:coreProperties>
</file>