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D2C40-5D37-441F-90A5-2A4014579D1D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74028-B324-4668-9078-8BD07CE5CF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C7B036-0846-4681-B172-50E541264E4F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6EA23-17D6-4B3F-88EF-E35646B8C1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E3860-5375-4FB9-BC7A-E7313FFE859A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AFC221-1308-4853-93C5-C607820DC9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1CBB02-6910-4C86-8EC8-639F7EE71ADF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318898-FC7A-48AA-8E57-150871D29B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2E518-5290-4841-9204-89FBF2EA3219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35E558-A1AE-4769-873F-B0FED641EF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8C6B6-73BE-47D7-8257-62C17776C28B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12F5C-BD09-4696-B8F4-9B7D5688CB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236F6-F57F-4A37-8B8A-A7A16AA11808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C705BA-E406-4534-8822-21DFC5726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6D0045-FEA3-45D4-9D9C-AE82333B9FE4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52F398-A6A1-468B-B852-CDF82AB0A5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0DB5F-A923-463D-8F72-E658FF399A1B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C9186-0F89-460E-95DA-95DBA9E774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8319BC-2A57-425F-81CE-5C62C7FC6D53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B071C2-3E8E-4E83-9D5B-A48C3FE201B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503D25-73B1-436A-B8E1-5455DED0DAE6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F4D12-F920-4DCB-BA8D-74442BA202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81A35D8-54A6-48E7-9BA1-B66B57568EAD}" type="datetimeFigureOut">
              <a:rPr lang="ru-RU"/>
              <a:pPr>
                <a:defRPr/>
              </a:pPr>
              <a:t>02.12.2011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386DA35-4EB2-4EF2-BBEF-1A071EC582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2" r:id="rId4"/>
    <p:sldLayoutId id="2147483698" r:id="rId5"/>
    <p:sldLayoutId id="2147483693" r:id="rId6"/>
    <p:sldLayoutId id="2147483699" r:id="rId7"/>
    <p:sldLayoutId id="2147483700" r:id="rId8"/>
    <p:sldLayoutId id="2147483701" r:id="rId9"/>
    <p:sldLayoutId id="2147483694" r:id="rId10"/>
    <p:sldLayoutId id="2147483702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ownloads\Gusli_-_instrumentalnaya__(get-tune.net).mp3" TargetMode="Externa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www.mepar.ru/i/mages/galleries/12141/18813.jpg" TargetMode="Externa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biblioteka.sch425.edusite.ru/images/dsp.jpg" TargetMode="Externa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azeta.ru/files/653893/zas1.jpg" TargetMode="Externa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User\Downloads\&#1056;&#1091;&#1089;&#1089;&#1082;&#1080;&#1077;_&#1075;&#1091;&#1089;&#1083;&#1080;_-_&#1057;&#1083;&#1072;&#1074;&#1103;&#1085;&#1089;&#1082;&#1080;&#1081;_&#1092;&#1086;&#1083;&#1100;&#1082;&#1083;&#1086;&#1088;_(2-21)(www.mpoisk.com)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0%D0%B9%D0%BB:Great_moravia_svatopluk.pn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samlib.ru/img/i/imanja_g/lkvrilluca/glagoluca2.jpg" TargetMode="Externa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www.hist.msu.ru/Labs/ARHEO/Azbuka2.jpg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img0.liveinternet.ru/images/attach/c/1/56/771/56771289_1269199585_a2decf45bfaaaa545031f2b4144_prev.jpg" TargetMode="Externa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714744" y="2000240"/>
            <a:ext cx="5214974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Славянская письменность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 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е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ё создатели 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pic>
        <p:nvPicPr>
          <p:cNvPr id="11" name="Picture 4" descr="24_05kiril-metodij1_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500063"/>
            <a:ext cx="4000500" cy="2714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Gusli_-_instrumentalnaya__(get-tune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7625" y="3019425"/>
            <a:ext cx="214313" cy="214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787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"/>
          <p:cNvSpPr txBox="1">
            <a:spLocks noChangeArrowheads="1"/>
          </p:cNvSpPr>
          <p:nvPr/>
        </p:nvSpPr>
        <p:spPr bwMode="auto">
          <a:xfrm>
            <a:off x="785813" y="571500"/>
            <a:ext cx="32146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Franklin Gothic Book" pitchFamily="34" charset="0"/>
              </a:rPr>
              <a:t>Страница пятая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500174"/>
            <a:ext cx="8643998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Возрождение славянского праздника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pic>
        <p:nvPicPr>
          <p:cNvPr id="19460" name="Рисунок 3" descr="http://www.mepar.ru/i/mages/galleries/12141/1881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85938" y="2357438"/>
            <a:ext cx="5643562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i-main-pic" descr="Картинка 4 из 863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25" y="285750"/>
            <a:ext cx="5286375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Box 1"/>
          <p:cNvSpPr txBox="1">
            <a:spLocks noChangeArrowheads="1"/>
          </p:cNvSpPr>
          <p:nvPr/>
        </p:nvSpPr>
        <p:spPr bwMode="auto">
          <a:xfrm>
            <a:off x="4857750" y="214313"/>
            <a:ext cx="3786188" cy="646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Вставай, народ, вздохни всей грудью,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Заре навстречу поспеши.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И Азбукой, тебе подаренной,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Судьбу грядущую пиши.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 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 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Надежда, вера греет души.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Наш путь тернистый – путь вперёд!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Лишь тот народ не погибает,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Где дух Отечества живёт.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 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 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Пройдя под солнцем просвещенья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Из давней славной старины,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Мы и сейчас, славяне-братья,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Первоучителям верны!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 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 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К апостолам высокославным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Любовь святая глубока.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Дела Мефодия – Кирилла</a:t>
            </a:r>
          </a:p>
          <a:p>
            <a:r>
              <a:rPr lang="ru-RU" b="1">
                <a:solidFill>
                  <a:srgbClr val="7030A0"/>
                </a:solidFill>
                <a:latin typeface="Franklin Gothic Book" pitchFamily="34" charset="0"/>
              </a:rPr>
              <a:t>В славянстве будут жить века!</a:t>
            </a:r>
          </a:p>
        </p:txBody>
      </p:sp>
      <p:pic>
        <p:nvPicPr>
          <p:cNvPr id="21507" name="i-main-pic" descr="Картинка 17 из 3375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357188"/>
            <a:ext cx="4214813" cy="578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усские_гусли_-_Славянский_фольклор_(2-21)(www.mpoisk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130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Box 2"/>
          <p:cNvSpPr txBox="1">
            <a:spLocks noChangeArrowheads="1"/>
          </p:cNvSpPr>
          <p:nvPr/>
        </p:nvSpPr>
        <p:spPr bwMode="auto">
          <a:xfrm>
            <a:off x="285750" y="1000125"/>
            <a:ext cx="45005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Franklin Gothic Book" pitchFamily="34" charset="0"/>
              </a:rPr>
              <a:t>Страница первая   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143116"/>
            <a:ext cx="371477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КИРИЛЛ</a:t>
            </a:r>
            <a:endParaRPr lang="ru-RU" sz="5400" b="1" i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11268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8" y="207963"/>
            <a:ext cx="4786312" cy="629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6" descr="кири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642938"/>
            <a:ext cx="3286125" cy="464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643438" y="1285860"/>
            <a:ext cx="4214842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Я выбираю Софию</a:t>
            </a:r>
            <a:r>
              <a:rPr lang="ru-RU" sz="36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!</a:t>
            </a:r>
            <a:endParaRPr lang="ru-RU" sz="36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857250"/>
            <a:ext cx="3355975" cy="500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TextBox 2"/>
          <p:cNvSpPr txBox="1">
            <a:spLocks noChangeArrowheads="1"/>
          </p:cNvSpPr>
          <p:nvPr/>
        </p:nvSpPr>
        <p:spPr bwMode="auto">
          <a:xfrm>
            <a:off x="642938" y="1000125"/>
            <a:ext cx="3929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Franklin Gothic Book" pitchFamily="34" charset="0"/>
              </a:rPr>
              <a:t>Страница вторая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967335"/>
            <a:ext cx="5000660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  <a:cs typeface="+mn-cs"/>
              </a:rPr>
              <a:t>МЕФОДИЙ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9563" y="357188"/>
            <a:ext cx="4333875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4786314" y="1428736"/>
            <a:ext cx="3929090" cy="175432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Великая миссия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  <p:pic>
        <p:nvPicPr>
          <p:cNvPr id="14340" name="Picture 7" descr="Great moravia svatopluk.pn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3644900"/>
            <a:ext cx="4000500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1" name="TextBox 4"/>
          <p:cNvSpPr txBox="1">
            <a:spLocks noChangeArrowheads="1"/>
          </p:cNvSpPr>
          <p:nvPr/>
        </p:nvSpPr>
        <p:spPr bwMode="auto">
          <a:xfrm>
            <a:off x="5214938" y="428625"/>
            <a:ext cx="35718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Franklin Gothic Book" pitchFamily="34" charset="0"/>
              </a:rPr>
              <a:t>Страница третья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i-main-pic" descr="Картинка 16 из 19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57188"/>
            <a:ext cx="4214813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4857750" y="357188"/>
            <a:ext cx="4071938" cy="584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b="1" i="1">
              <a:solidFill>
                <a:srgbClr val="002060"/>
              </a:solidFill>
              <a:latin typeface="Franklin Gothic Book" pitchFamily="34" charset="0"/>
            </a:endParaRPr>
          </a:p>
          <a:p>
            <a:endParaRPr lang="ru-RU" b="1" i="1">
              <a:solidFill>
                <a:srgbClr val="002060"/>
              </a:solidFill>
              <a:latin typeface="Franklin Gothic Book" pitchFamily="34" charset="0"/>
            </a:endParaRP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Так вот они – наши истоки,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Плывут, в полумраке светясь,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Торжественно-строгие строки,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Литая славянская вязь.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Так вот где, так вот где впервые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Обрёл у подножия гор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Под огненным знаком Софии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Алмазную твёрдость глагол.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Великое таинство звука,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Презревшее тленье и смерть,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На синих днепровских излуках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Качнуло недвижную твердь.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И РУСЬ над водой многопенной,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Открытая вольным ветрам,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«Я есмь!» - заявила Вселенной,</a:t>
            </a:r>
          </a:p>
          <a:p>
            <a:r>
              <a:rPr lang="ru-RU" sz="2000" b="1" i="1">
                <a:solidFill>
                  <a:srgbClr val="002060"/>
                </a:solidFill>
                <a:latin typeface="Franklin Gothic Book" pitchFamily="34" charset="0"/>
              </a:rPr>
              <a:t>«Я есмь!» - заявила векам.</a:t>
            </a:r>
          </a:p>
          <a:p>
            <a:endParaRPr lang="ru-RU">
              <a:latin typeface="Franklin Gothic Book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i-main-pic" descr="Картинка 3 из 195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25" y="357188"/>
            <a:ext cx="7358063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0" y="2286000"/>
            <a:ext cx="3500438" cy="42862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411" name="TextBox 2"/>
          <p:cNvSpPr txBox="1">
            <a:spLocks noChangeArrowheads="1"/>
          </p:cNvSpPr>
          <p:nvPr/>
        </p:nvSpPr>
        <p:spPr bwMode="auto">
          <a:xfrm>
            <a:off x="214313" y="214313"/>
            <a:ext cx="3786187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>
                <a:latin typeface="Franklin Gothic Book" pitchFamily="34" charset="0"/>
              </a:rPr>
              <a:t>Страница четвёртая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1000108"/>
            <a:ext cx="818929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Служение славянам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+mn-lt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1"/>
          <p:cNvSpPr txBox="1">
            <a:spLocks noChangeArrowheads="1"/>
          </p:cNvSpPr>
          <p:nvPr/>
        </p:nvSpPr>
        <p:spPr bwMode="auto">
          <a:xfrm>
            <a:off x="571500" y="214313"/>
            <a:ext cx="8072438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latin typeface="Franklin Gothic Book" pitchFamily="34" charset="0"/>
              </a:rPr>
              <a:t>Лилиана Стефанова   «СМЕРТЬ КИРИЛЛА»</a:t>
            </a:r>
          </a:p>
        </p:txBody>
      </p:sp>
      <p:sp>
        <p:nvSpPr>
          <p:cNvPr id="18435" name="TextBox 2"/>
          <p:cNvSpPr txBox="1">
            <a:spLocks noChangeArrowheads="1"/>
          </p:cNvSpPr>
          <p:nvPr/>
        </p:nvSpPr>
        <p:spPr bwMode="auto">
          <a:xfrm>
            <a:off x="4214813" y="1143000"/>
            <a:ext cx="4643437" cy="434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2300" b="1" i="1">
              <a:solidFill>
                <a:srgbClr val="7030A0"/>
              </a:solidFill>
              <a:latin typeface="Franklin Gothic Book" pitchFamily="34" charset="0"/>
            </a:endParaRPr>
          </a:p>
          <a:p>
            <a:endParaRPr lang="ru-RU" sz="2300" b="1" i="1">
              <a:solidFill>
                <a:srgbClr val="7030A0"/>
              </a:solidFill>
              <a:latin typeface="Franklin Gothic Book" pitchFamily="34" charset="0"/>
            </a:endParaRPr>
          </a:p>
          <a:p>
            <a:r>
              <a:rPr lang="ru-RU" sz="2300" b="1" i="1">
                <a:solidFill>
                  <a:srgbClr val="7030A0"/>
                </a:solidFill>
                <a:latin typeface="Franklin Gothic Book" pitchFamily="34" charset="0"/>
              </a:rPr>
              <a:t>В колокола трезвонил Рим,</a:t>
            </a:r>
          </a:p>
          <a:p>
            <a:r>
              <a:rPr lang="ru-RU" sz="2300" b="1" i="1">
                <a:solidFill>
                  <a:srgbClr val="7030A0"/>
                </a:solidFill>
                <a:latin typeface="Franklin Gothic Book" pitchFamily="34" charset="0"/>
              </a:rPr>
              <a:t>Поплыли бронзовые звуки.</a:t>
            </a:r>
          </a:p>
          <a:p>
            <a:r>
              <a:rPr lang="ru-RU" sz="2300" b="1" i="1">
                <a:solidFill>
                  <a:srgbClr val="7030A0"/>
                </a:solidFill>
                <a:latin typeface="Franklin Gothic Book" pitchFamily="34" charset="0"/>
              </a:rPr>
              <a:t>Детей славянских перед ним,</a:t>
            </a:r>
          </a:p>
          <a:p>
            <a:r>
              <a:rPr lang="ru-RU" sz="2300" b="1" i="1">
                <a:solidFill>
                  <a:srgbClr val="7030A0"/>
                </a:solidFill>
                <a:latin typeface="Franklin Gothic Book" pitchFamily="34" charset="0"/>
              </a:rPr>
              <a:t>Читавших медленно: АЗ, БУКИ,</a:t>
            </a:r>
          </a:p>
          <a:p>
            <a:r>
              <a:rPr lang="ru-RU" sz="2300" b="1" i="1">
                <a:solidFill>
                  <a:srgbClr val="7030A0"/>
                </a:solidFill>
                <a:latin typeface="Franklin Gothic Book" pitchFamily="34" charset="0"/>
              </a:rPr>
              <a:t>Видение вставало зримо,</a:t>
            </a:r>
          </a:p>
          <a:p>
            <a:r>
              <a:rPr lang="ru-RU" sz="2300" b="1" i="1">
                <a:solidFill>
                  <a:srgbClr val="7030A0"/>
                </a:solidFill>
                <a:latin typeface="Franklin Gothic Book" pitchFamily="34" charset="0"/>
              </a:rPr>
              <a:t>И чудо тонких строчек плыло…</a:t>
            </a:r>
          </a:p>
          <a:p>
            <a:r>
              <a:rPr lang="ru-RU" sz="2300" b="1" i="1">
                <a:solidFill>
                  <a:srgbClr val="7030A0"/>
                </a:solidFill>
                <a:latin typeface="Franklin Gothic Book" pitchFamily="34" charset="0"/>
              </a:rPr>
              <a:t>И мудрый сеятель изрёк:</a:t>
            </a:r>
          </a:p>
          <a:p>
            <a:r>
              <a:rPr lang="ru-RU" sz="2300" b="1" i="1">
                <a:solidFill>
                  <a:srgbClr val="7030A0"/>
                </a:solidFill>
                <a:latin typeface="Franklin Gothic Book" pitchFamily="34" charset="0"/>
              </a:rPr>
              <a:t>«Взошли на ниве семена,</a:t>
            </a:r>
          </a:p>
          <a:p>
            <a:r>
              <a:rPr lang="ru-RU" sz="2300" b="1" i="1">
                <a:solidFill>
                  <a:srgbClr val="7030A0"/>
                </a:solidFill>
                <a:latin typeface="Franklin Gothic Book" pitchFamily="34" charset="0"/>
              </a:rPr>
              <a:t>И стала полем целина,</a:t>
            </a:r>
          </a:p>
          <a:p>
            <a:r>
              <a:rPr lang="ru-RU" sz="2300" b="1" i="1">
                <a:solidFill>
                  <a:srgbClr val="7030A0"/>
                </a:solidFill>
                <a:latin typeface="Franklin Gothic Book" pitchFamily="34" charset="0"/>
              </a:rPr>
              <a:t>Рукой засеянная щедрой …</a:t>
            </a:r>
          </a:p>
        </p:txBody>
      </p:sp>
      <p:pic>
        <p:nvPicPr>
          <p:cNvPr id="18436" name="i-main-pic" descr="Картинка 0 из 8633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1214438"/>
            <a:ext cx="3857625" cy="450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Апекс">
    <a:dk1>
      <a:sysClr val="windowText" lastClr="000000"/>
    </a:dk1>
    <a:lt1>
      <a:sysClr val="window" lastClr="FFFFFF"/>
    </a:lt1>
    <a:dk2>
      <a:srgbClr val="69676D"/>
    </a:dk2>
    <a:lt2>
      <a:srgbClr val="C9C2D1"/>
    </a:lt2>
    <a:accent1>
      <a:srgbClr val="CEB966"/>
    </a:accent1>
    <a:accent2>
      <a:srgbClr val="9CB084"/>
    </a:accent2>
    <a:accent3>
      <a:srgbClr val="6BB1C9"/>
    </a:accent3>
    <a:accent4>
      <a:srgbClr val="6585CF"/>
    </a:accent4>
    <a:accent5>
      <a:srgbClr val="7E6BC9"/>
    </a:accent5>
    <a:accent6>
      <a:srgbClr val="A379BB"/>
    </a:accent6>
    <a:hlink>
      <a:srgbClr val="410082"/>
    </a:hlink>
    <a:folHlink>
      <a:srgbClr val="93296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217</TotalTime>
  <Words>191</Words>
  <Application>Microsoft Office PowerPoint</Application>
  <PresentationFormat>Экран (4:3)</PresentationFormat>
  <Paragraphs>67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Franklin Gothic Book</vt:lpstr>
      <vt:lpstr>Arial</vt:lpstr>
      <vt:lpstr>Franklin Gothic Medium</vt:lpstr>
      <vt:lpstr>Wingdings 2</vt:lpstr>
      <vt:lpstr>Calibri</vt:lpstr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Савенкова</dc:creator>
  <cp:lastModifiedBy>Admin</cp:lastModifiedBy>
  <cp:revision>19</cp:revision>
  <dcterms:created xsi:type="dcterms:W3CDTF">2011-11-28T09:54:31Z</dcterms:created>
  <dcterms:modified xsi:type="dcterms:W3CDTF">2011-12-01T21:41:49Z</dcterms:modified>
</cp:coreProperties>
</file>