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8" r:id="rId6"/>
    <p:sldId id="262" r:id="rId7"/>
    <p:sldId id="264" r:id="rId8"/>
    <p:sldId id="263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2C66E"/>
    <a:srgbClr val="FFDC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0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57D2B-1A99-4125-B507-992EBCDDE40F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9EE86-05C5-4C73-9584-83BD999A5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19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park.kz/gdefon/download/603?PHPSESSID=7fa9dd8e5cdba0610551125284985e3e" TargetMode="External"/><Relationship Id="rId13" Type="http://schemas.openxmlformats.org/officeDocument/2006/relationships/hyperlink" Target="http://www.ircenter.ru/ru/company_3294_&#1041;&#1054;&#1058;&#1040;&#1053;&#1048;&#1063;&#1045;&#1057;&#1050;&#1048;&#1049;-&#1057;&#1040;&#1044;--&#1048;&#1043;&#1059;/?page=22&amp;record_id=3294" TargetMode="External"/><Relationship Id="rId18" Type="http://schemas.openxmlformats.org/officeDocument/2006/relationships/hyperlink" Target="http://www.nova-lan.ru/index.php?name=news&amp;op=view&amp;id=46625" TargetMode="External"/><Relationship Id="rId26" Type="http://schemas.openxmlformats.org/officeDocument/2006/relationships/hyperlink" Target="http://www.raskleischik.ru/rub_120_2.html" TargetMode="External"/><Relationship Id="rId3" Type="http://schemas.openxmlformats.org/officeDocument/2006/relationships/hyperlink" Target="http://forum.rubcovsk.ru/showthread.php?p=141333" TargetMode="External"/><Relationship Id="rId21" Type="http://schemas.openxmlformats.org/officeDocument/2006/relationships/hyperlink" Target="http://top-desktop.ru/oboi/zhivotnye/5/800x600.html" TargetMode="External"/><Relationship Id="rId7" Type="http://schemas.openxmlformats.org/officeDocument/2006/relationships/hyperlink" Target="http://www.kpr.kz/forum/index.php?app=forums&amp;module=post&amp;section=post&amp;do=reply_post&amp;f=109&amp;t=809" TargetMode="External"/><Relationship Id="rId12" Type="http://schemas.openxmlformats.org/officeDocument/2006/relationships/hyperlink" Target="http://prokudin-gorskiy.ru/image.php?ID=565" TargetMode="External"/><Relationship Id="rId17" Type="http://schemas.openxmlformats.org/officeDocument/2006/relationships/hyperlink" Target="http://www.dront.ru/nooar/photo-show/bistraya-yashurka/" TargetMode="External"/><Relationship Id="rId25" Type="http://schemas.openxmlformats.org/officeDocument/2006/relationships/hyperlink" Target="http://ptah-blog.com/?p=6856" TargetMode="External"/><Relationship Id="rId2" Type="http://schemas.openxmlformats.org/officeDocument/2006/relationships/hyperlink" Target="http://interesnoe.info/mod.php?n=Gallery&amp;g=cat&amp;cid=7&amp;orderby=counterA" TargetMode="External"/><Relationship Id="rId16" Type="http://schemas.openxmlformats.org/officeDocument/2006/relationships/hyperlink" Target="http://forum.guns.ru/forum_light_message/80/212651-m15933532.html" TargetMode="External"/><Relationship Id="rId20" Type="http://schemas.openxmlformats.org/officeDocument/2006/relationships/hyperlink" Target="http://ru.wikipedia.org/wiki/%D3%F8%E0%F1%F2%FB%E9_%B8%E6" TargetMode="External"/><Relationship Id="rId29" Type="http://schemas.openxmlformats.org/officeDocument/2006/relationships/hyperlink" Target="http://900igr.net/fotografii/anglijskij-jazyk/Pustyni/001-The-Sahara-Desert-is-the-largest-desert-in-the-world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maty.ws/photo/12-0-2838-3" TargetMode="External"/><Relationship Id="rId11" Type="http://schemas.openxmlformats.org/officeDocument/2006/relationships/hyperlink" Target="http://foto.mail.ru/mail/khohlov2000/tags/%E4%E6%F3%E7%E3%F3%ED" TargetMode="External"/><Relationship Id="rId24" Type="http://schemas.openxmlformats.org/officeDocument/2006/relationships/hyperlink" Target="http://fotki.yandex.ru/users/petr-vorotnikoff/view/663092/" TargetMode="External"/><Relationship Id="rId5" Type="http://schemas.openxmlformats.org/officeDocument/2006/relationships/hyperlink" Target="http://www.liveinternet.ru/users/ulakisa/post147830215/" TargetMode="External"/><Relationship Id="rId15" Type="http://schemas.openxmlformats.org/officeDocument/2006/relationships/hyperlink" Target="http://kazalinsk.kz/news/2010-06-30" TargetMode="External"/><Relationship Id="rId23" Type="http://schemas.openxmlformats.org/officeDocument/2006/relationships/hyperlink" Target="http://www.megabook.ru/DescriptionImage.asp?MID=417193" TargetMode="External"/><Relationship Id="rId28" Type="http://schemas.openxmlformats.org/officeDocument/2006/relationships/hyperlink" Target="http://asia-tv.su/forum/3-213-18" TargetMode="External"/><Relationship Id="rId10" Type="http://schemas.openxmlformats.org/officeDocument/2006/relationships/hyperlink" Target="http://fotki.yandex.ru/users/zhanna-baschkirova/view/525055/" TargetMode="External"/><Relationship Id="rId19" Type="http://schemas.openxmlformats.org/officeDocument/2006/relationships/hyperlink" Target="http://www.mgnfishing.ru/distribution/viewtopic.php?f=7&amp;t=72&amp;p=8200&amp;" TargetMode="External"/><Relationship Id="rId4" Type="http://schemas.openxmlformats.org/officeDocument/2006/relationships/hyperlink" Target="http://ekabu.ru/other/36441-priozersk.html" TargetMode="External"/><Relationship Id="rId9" Type="http://schemas.openxmlformats.org/officeDocument/2006/relationships/hyperlink" Target="http://wowarmenia.ru/?p=593" TargetMode="External"/><Relationship Id="rId14" Type="http://schemas.openxmlformats.org/officeDocument/2006/relationships/hyperlink" Target="http://macroid.ru/showcat.php?catinfo=1&amp;cat=3111" TargetMode="External"/><Relationship Id="rId22" Type="http://schemas.openxmlformats.org/officeDocument/2006/relationships/hyperlink" Target="http://museum.stavsu.ru/ObjectView.aspx?idExposition=126&amp;idObject=11072&amp;idVisible=&amp;vidObject=5" TargetMode="External"/><Relationship Id="rId27" Type="http://schemas.openxmlformats.org/officeDocument/2006/relationships/hyperlink" Target="http://iv-flowers.com/biologiya/sarancha-i-kobylki_4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496" y="4265712"/>
            <a:ext cx="9108504" cy="2592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Это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небольшой кустарник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Его листья – зелёные веточки.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Корни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хорошо закрепляются за песок и 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удерживают песок от передвижения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	Плоды кустарника очень лёгкие и снабжены особыми выростами. Ветер переносит их по пескам на большие расстояния.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20510_1c87e1a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0438" y="620688"/>
            <a:ext cx="5335658" cy="36724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  ДЖУЗГУН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19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004048" y="620688"/>
            <a:ext cx="4011874" cy="3600400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764704"/>
            <a:ext cx="2808312" cy="547260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71800" y="4048472"/>
            <a:ext cx="5915000" cy="27649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Очень ценным растением пустыни является </a:t>
            </a:r>
            <a:r>
              <a:rPr lang="ru-RU" u="sng" dirty="0" err="1" smtClean="0">
                <a:solidFill>
                  <a:srgbClr val="C00000"/>
                </a:solidFill>
                <a:latin typeface="Comic Sans MS" pitchFamily="66" charset="0"/>
              </a:rPr>
              <a:t>колосняк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У него тонкие листья, а корни хорошо закрепляют пески и не дают им двигаться под действием ветра.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  КОЛОСНЯК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63457" y="260648"/>
            <a:ext cx="5340991" cy="403244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790776"/>
            <a:ext cx="4536504" cy="6022600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56792"/>
            <a:ext cx="4320480" cy="43924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В пустыне </a:t>
            </a:r>
            <a:r>
              <a:rPr lang="ru-RU" dirty="0" err="1" smtClean="0">
                <a:latin typeface="Comic Sans MS" pitchFamily="66" charset="0"/>
              </a:rPr>
              <a:t>встреча-ются</a:t>
            </a:r>
            <a:r>
              <a:rPr lang="ru-RU" dirty="0" smtClean="0">
                <a:latin typeface="Comic Sans MS" pitchFamily="66" charset="0"/>
              </a:rPr>
              <a:t> и деревья, например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саксаул</a:t>
            </a:r>
            <a:r>
              <a:rPr lang="ru-RU" dirty="0" smtClean="0">
                <a:latin typeface="Comic Sans MS" pitchFamily="66" charset="0"/>
              </a:rPr>
              <a:t>. Это низкие деревья, не более 4-5 метров. Из-за недостатка влаги они растут на большом расстоянии друг от друга.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САКСАУЛ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ПРИСПОСОБЛЕНИЕ РАСТЕНИЙ К УСЛОВИЯМ  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528" y="1916832"/>
            <a:ext cx="4929555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Вместо листьев - колючки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(меньше испарять влаги).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3429000"/>
            <a:ext cx="505138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Длинные корни  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(добывать воду на глубине).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528" y="4869280"/>
            <a:ext cx="5144357" cy="108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Деревья низкие, растут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друг от друга на расстоянии.</a:t>
            </a:r>
          </a:p>
          <a:p>
            <a:pPr algn="ctr"/>
            <a:endParaRPr lang="ru-RU" sz="2400" dirty="0">
              <a:latin typeface="Comic Sans MS" pitchFamily="66" charset="0"/>
            </a:endParaRPr>
          </a:p>
        </p:txBody>
      </p:sp>
      <p:pic>
        <p:nvPicPr>
          <p:cNvPr id="19" name="Содержимое 13" descr="e26a4a26ffb3245efd507cf74911f8b1_0_500_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2348880"/>
            <a:ext cx="2160240" cy="2919243"/>
          </a:xfrm>
          <a:prstGeom prst="rect">
            <a:avLst/>
          </a:prstGeom>
        </p:spPr>
      </p:pic>
      <p:pic>
        <p:nvPicPr>
          <p:cNvPr id="22" name="Рисунок 21" descr="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92080" y="1176130"/>
            <a:ext cx="3441440" cy="568187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e26a4a26ffb3245efd507cf74911f8b1_0_500_0.pn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563888" y="1772816"/>
            <a:ext cx="2185930" cy="2953959"/>
          </a:xfrm>
        </p:spPr>
      </p:pic>
      <p:pic>
        <p:nvPicPr>
          <p:cNvPr id="9" name="Содержимое 8" descr="64432187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 t="24764" r="37362"/>
          <a:stretch>
            <a:fillRect/>
          </a:stretch>
        </p:blipFill>
        <p:spPr>
          <a:xfrm flipH="1">
            <a:off x="6156176" y="908720"/>
            <a:ext cx="2543944" cy="3096344"/>
          </a:xfrm>
        </p:spPr>
      </p:pic>
      <p:pic>
        <p:nvPicPr>
          <p:cNvPr id="10" name="Рисунок 9" descr="1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645024"/>
            <a:ext cx="3026423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8.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7504" y="3042000"/>
            <a:ext cx="3888432" cy="3888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79512" y="5877272"/>
            <a:ext cx="3804247" cy="83099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Ящерица-круглоголовка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 (ушастая)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3" name="Содержимое 12" descr="27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128460" y="3212976"/>
            <a:ext cx="4860032" cy="3645024"/>
          </a:xfr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6012160" y="6165304"/>
            <a:ext cx="2534668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Ящурка быстрая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 descr="peschaniy-udavchik-big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11760" y="692696"/>
            <a:ext cx="4392488" cy="329436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TextBox 10"/>
          <p:cNvSpPr txBox="1"/>
          <p:nvPr/>
        </p:nvSpPr>
        <p:spPr>
          <a:xfrm>
            <a:off x="539552" y="1052736"/>
            <a:ext cx="2980303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Песчаный </a:t>
            </a:r>
            <a:r>
              <a:rPr lang="ru-RU" sz="2400" dirty="0" err="1" smtClean="0">
                <a:solidFill>
                  <a:schemeClr val="bg1"/>
                </a:solidFill>
                <a:latin typeface="Comic Sans MS" pitchFamily="66" charset="0"/>
              </a:rPr>
              <a:t>удавчик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2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476672"/>
            <a:ext cx="4856746" cy="3240360"/>
          </a:xfrm>
          <a:effectLst>
            <a:softEdge rad="317500"/>
          </a:effectLst>
        </p:spPr>
      </p:pic>
      <p:pic>
        <p:nvPicPr>
          <p:cNvPr id="25" name="Рисунок 24" descr="3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3614034"/>
            <a:ext cx="4824536" cy="334335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3356992"/>
            <a:ext cx="2531462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Лисичка-корсак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" name="Содержимое 15" descr="30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6016" y="548680"/>
            <a:ext cx="4286100" cy="3168352"/>
          </a:xfrm>
          <a:effectLst>
            <a:softEdge rad="317500"/>
          </a:effectLst>
        </p:spPr>
      </p:pic>
      <p:sp>
        <p:nvSpPr>
          <p:cNvPr id="11" name="TextBox 10"/>
          <p:cNvSpPr txBox="1"/>
          <p:nvPr/>
        </p:nvSpPr>
        <p:spPr>
          <a:xfrm>
            <a:off x="1691680" y="6237312"/>
            <a:ext cx="1980029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Тушканчики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3" name="Рисунок 22" descr="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95176" y="3573016"/>
            <a:ext cx="4533416" cy="32849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TextBox 13"/>
          <p:cNvSpPr txBox="1"/>
          <p:nvPr/>
        </p:nvSpPr>
        <p:spPr>
          <a:xfrm>
            <a:off x="6012160" y="6207695"/>
            <a:ext cx="1592103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Песчанка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3327375"/>
            <a:ext cx="1986441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Ушастый ёж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3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88024" y="3573016"/>
            <a:ext cx="3848434" cy="2880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1" name="Рисунок 20" descr="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764704"/>
            <a:ext cx="4500001" cy="2880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8" name="Содержимое 17" descr="35.jpe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251520" y="3645024"/>
            <a:ext cx="4314608" cy="2880000"/>
          </a:xfrm>
          <a:effectLst>
            <a:softEdge rad="317500"/>
          </a:effectLst>
        </p:spPr>
      </p:pic>
      <p:pic>
        <p:nvPicPr>
          <p:cNvPr id="17" name="Содержимое 16" descr="34.jpg"/>
          <p:cNvPicPr>
            <a:picLocks noGrp="1" noChangeAspect="1"/>
          </p:cNvPicPr>
          <p:nvPr>
            <p:ph sz="half" idx="1"/>
          </p:nvPr>
        </p:nvPicPr>
        <p:blipFill>
          <a:blip r:embed="rId5" cstate="screen"/>
          <a:stretch>
            <a:fillRect/>
          </a:stretch>
        </p:blipFill>
        <p:spPr>
          <a:xfrm>
            <a:off x="179512" y="620688"/>
            <a:ext cx="4357447" cy="2880000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НАСЕКОМЫЕ 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3327375"/>
            <a:ext cx="1619354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Скорпион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6237312"/>
            <a:ext cx="2561920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Жук-чернотелка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6237312"/>
            <a:ext cx="3283271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Священный скарабей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3327375"/>
            <a:ext cx="1476686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Кобылка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4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19" descr="3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63480" y="3356992"/>
            <a:ext cx="4680520" cy="3312368"/>
          </a:xfrm>
          <a:effectLst>
            <a:softEdge rad="317500"/>
          </a:effectLst>
        </p:spPr>
      </p:pic>
      <p:pic>
        <p:nvPicPr>
          <p:cNvPr id="17" name="Содержимое 16" descr="41.jpe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5496" y="476672"/>
            <a:ext cx="4737368" cy="3600400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3327375"/>
            <a:ext cx="1176925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Сайгак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6165304"/>
            <a:ext cx="1532792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omic Sans MS" pitchFamily="66" charset="0"/>
              </a:rPr>
              <a:t>Верблюд</a:t>
            </a: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1268760"/>
            <a:ext cx="42851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Сайгаки в основном </a:t>
            </a:r>
          </a:p>
          <a:p>
            <a:pPr algn="ctr"/>
            <a:r>
              <a:rPr lang="ru-RU" sz="2800" u="sng" dirty="0" smtClean="0">
                <a:solidFill>
                  <a:srgbClr val="C00000"/>
                </a:solidFill>
                <a:latin typeface="Comic Sans MS" pitchFamily="66" charset="0"/>
              </a:rPr>
              <a:t>ж</a:t>
            </a:r>
            <a:r>
              <a:rPr lang="ru-RU" sz="2800" u="sng" dirty="0" smtClean="0">
                <a:solidFill>
                  <a:srgbClr val="C00000"/>
                </a:solidFill>
                <a:latin typeface="Comic Sans MS" pitchFamily="66" charset="0"/>
              </a:rPr>
              <a:t>ивут стадами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(так легче выживать)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и умеют быстро бегать.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504" y="3717032"/>
            <a:ext cx="4520789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На ногах у верблюда </a:t>
            </a:r>
          </a:p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мозолистые подошвы,</a:t>
            </a:r>
          </a:p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а </a:t>
            </a:r>
            <a:r>
              <a:rPr lang="ru-RU" sz="2600" u="sng" dirty="0" smtClean="0">
                <a:solidFill>
                  <a:srgbClr val="C00000"/>
                </a:solidFill>
                <a:latin typeface="Comic Sans MS" pitchFamily="66" charset="0"/>
              </a:rPr>
              <a:t>в горбах – запас жира</a:t>
            </a:r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Поедает жёсткие колючие</a:t>
            </a:r>
          </a:p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растения без вреда для се-</a:t>
            </a:r>
          </a:p>
          <a:p>
            <a:pPr algn="ctr"/>
            <a:r>
              <a:rPr lang="ru-RU" sz="2600" dirty="0" err="1" smtClean="0">
                <a:solidFill>
                  <a:srgbClr val="7030A0"/>
                </a:solidFill>
                <a:latin typeface="Comic Sans MS" pitchFamily="66" charset="0"/>
              </a:rPr>
              <a:t>бя</a:t>
            </a:r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: его нёбо, губы и язык</a:t>
            </a:r>
          </a:p>
          <a:p>
            <a:pPr algn="ctr"/>
            <a:r>
              <a:rPr lang="ru-RU" sz="2600" dirty="0" smtClean="0">
                <a:solidFill>
                  <a:srgbClr val="7030A0"/>
                </a:solidFill>
                <a:latin typeface="Comic Sans MS" pitchFamily="66" charset="0"/>
              </a:rPr>
              <a:t>покрыты толстой кожей.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ПРИСПОСОБЛЕНИЕ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ЖИВОТНЫХ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УСЛОВИЯМ  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7092" y="1484784"/>
            <a:ext cx="5977919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Защитная окраска под цвет песка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0076" y="2204864"/>
            <a:ext cx="474200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Ведут ночной образ жизни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3926" y="3041665"/>
            <a:ext cx="6804378" cy="100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Чтобы найти воду и пищу - быстро </a:t>
            </a:r>
          </a:p>
          <a:p>
            <a:r>
              <a:rPr lang="ru-RU" sz="2800" dirty="0" smtClean="0">
                <a:latin typeface="Comic Sans MS" pitchFamily="66" charset="0"/>
              </a:rPr>
              <a:t>передвигаются или впадают </a:t>
            </a:r>
            <a:r>
              <a:rPr lang="ru-RU" sz="2800" dirty="0" smtClean="0">
                <a:latin typeface="Comic Sans MS" pitchFamily="66" charset="0"/>
              </a:rPr>
              <a:t>в спячку</a:t>
            </a:r>
            <a:endParaRPr lang="ru-RU" sz="2800" dirty="0" smtClean="0">
              <a:latin typeface="Comic Sans MS" pitchFamily="66" charset="0"/>
            </a:endParaRPr>
          </a:p>
          <a:p>
            <a:pPr algn="ctr"/>
            <a:endParaRPr lang="ru-RU" sz="2400" dirty="0">
              <a:latin typeface="Comic Sans MS" pitchFamily="66" charset="0"/>
            </a:endParaRPr>
          </a:p>
        </p:txBody>
      </p:sp>
      <p:pic>
        <p:nvPicPr>
          <p:cNvPr id="19" name="Содержимое 13" descr="e26a4a26ffb3245efd507cf74911f8b1_0_500_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5856" y="2348880"/>
            <a:ext cx="2160240" cy="29192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4365104"/>
            <a:ext cx="820609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Большинство животных – некрупные</a:t>
            </a:r>
            <a:r>
              <a:rPr lang="ru-RU" sz="2800" dirty="0" smtClean="0">
                <a:latin typeface="Comic Sans MS" pitchFamily="66" charset="0"/>
              </a:rPr>
              <a:t>,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потому что им негде спрятаться от хищников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0616" y="5589240"/>
            <a:ext cx="7609776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 случае опасности некоторые мгновенно 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ru-RU" sz="2800" dirty="0" smtClean="0">
                <a:latin typeface="Comic Sans MS" pitchFamily="66" charset="0"/>
              </a:rPr>
              <a:t>зарываются </a:t>
            </a:r>
            <a:r>
              <a:rPr lang="ru-RU" sz="2800" dirty="0" smtClean="0">
                <a:latin typeface="Comic Sans MS" pitchFamily="66" charset="0"/>
              </a:rPr>
              <a:t>в песок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" name="Рисунок 9" descr="р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36296" y="1340768"/>
            <a:ext cx="1590925" cy="2316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1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cnm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88640"/>
            <a:ext cx="2093849" cy="12828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274638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РАБОТА В ПАРАХ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4.pn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2276873"/>
            <a:ext cx="2150432" cy="37010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5856" y="2132856"/>
            <a:ext cx="5184576" cy="3600400"/>
          </a:xfrm>
          <a:prstGeom prst="roundRect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Найдите на карте природных зон России </a:t>
            </a:r>
            <a:r>
              <a:rPr lang="ru-RU" u="sng" dirty="0" smtClean="0">
                <a:solidFill>
                  <a:srgbClr val="7030A0"/>
                </a:solidFill>
                <a:latin typeface="Comic Sans MS" pitchFamily="66" charset="0"/>
              </a:rPr>
              <a:t>зону пустынь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 каком тепловом поясе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З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емли она находится?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Что вы можете рассказать о ней по карте?</a:t>
            </a:r>
          </a:p>
          <a:p>
            <a:pPr marL="514350" indent="-514350"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4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71602" y="1412776"/>
            <a:ext cx="7776862" cy="5184576"/>
          </a:xfr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ЧЕМ ЗАНИМАЕТСЯ НАСЕЛЕНИЕ В ПОЛУПУСТЫНЯХ И ПУСТЫНЯХ?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13" descr="e26a4a26ffb3245efd507cf74911f8b1_0_500_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15816" y="2636912"/>
            <a:ext cx="1574095" cy="2127155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23528" y="1557344"/>
            <a:ext cx="4608512" cy="4896000"/>
          </a:xfr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sz="3000" dirty="0" smtClean="0">
                <a:latin typeface="Comic Sans MS" pitchFamily="66" charset="0"/>
              </a:rPr>
              <a:t>Люди с давних пор </a:t>
            </a:r>
            <a:r>
              <a:rPr lang="ru-RU" sz="3000" dirty="0" err="1" smtClean="0">
                <a:latin typeface="Comic Sans MS" pitchFamily="66" charset="0"/>
              </a:rPr>
              <a:t>ос-ваивают</a:t>
            </a:r>
            <a:r>
              <a:rPr lang="ru-RU" sz="3000" dirty="0" smtClean="0">
                <a:latin typeface="Comic Sans MS" pitchFamily="66" charset="0"/>
              </a:rPr>
              <a:t> полупустыни и пустыни. Построив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каналы</a:t>
            </a:r>
            <a:r>
              <a:rPr lang="ru-RU" sz="3000" dirty="0" smtClean="0">
                <a:latin typeface="Comic Sans MS" pitchFamily="66" charset="0"/>
              </a:rPr>
              <a:t>, во многие районы подвели воду. На орошаемых землях появились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поля</a:t>
            </a:r>
            <a:r>
              <a:rPr lang="ru-RU" sz="3000" dirty="0" smtClean="0">
                <a:latin typeface="Comic Sans MS" pitchFamily="66" charset="0"/>
              </a:rPr>
              <a:t>,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сады</a:t>
            </a:r>
            <a:r>
              <a:rPr lang="ru-RU" sz="3000" dirty="0" smtClean="0">
                <a:latin typeface="Comic Sans MS" pitchFamily="66" charset="0"/>
              </a:rPr>
              <a:t>,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виноградники</a:t>
            </a:r>
            <a:r>
              <a:rPr lang="ru-RU" sz="3000" dirty="0" smtClean="0">
                <a:latin typeface="Comic Sans MS" pitchFamily="66" charset="0"/>
              </a:rPr>
              <a:t>. Из домашних животных в этих природных зонах на первом месте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овцы</a:t>
            </a:r>
            <a:r>
              <a:rPr lang="ru-RU" sz="3000" dirty="0" smtClean="0">
                <a:latin typeface="Comic Sans MS" pitchFamily="66" charset="0"/>
              </a:rPr>
              <a:t> и </a:t>
            </a:r>
            <a:r>
              <a:rPr lang="ru-RU" sz="3000" dirty="0" smtClean="0">
                <a:solidFill>
                  <a:srgbClr val="C00000"/>
                </a:solidFill>
                <a:latin typeface="Comic Sans MS" pitchFamily="66" charset="0"/>
              </a:rPr>
              <a:t>верблюды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c3sYB6wR9N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876256" y="4725144"/>
            <a:ext cx="1944000" cy="1944000"/>
          </a:xfrm>
          <a:prstGeom prst="rect">
            <a:avLst/>
          </a:prstGeom>
        </p:spPr>
      </p:pic>
      <p:pic>
        <p:nvPicPr>
          <p:cNvPr id="19" name="Рисунок 18" descr="c3sYB6wR9N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04248" y="2852936"/>
            <a:ext cx="1944000" cy="1944000"/>
          </a:xfrm>
          <a:prstGeom prst="rect">
            <a:avLst/>
          </a:prstGeom>
        </p:spPr>
      </p:pic>
      <p:pic>
        <p:nvPicPr>
          <p:cNvPr id="17" name="Рисунок 16" descr="c3sYB6wR9N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04248" y="764704"/>
            <a:ext cx="1944216" cy="1944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ЭКОЛОГИЧЕСКИЕ ПРОБЛЕМЫ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13" descr="e26a4a26ffb3245efd507cf74911f8b1_0_500_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87624" y="1916832"/>
            <a:ext cx="2877440" cy="3888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3356992"/>
            <a:ext cx="638187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Из-за неумеренного выпаса скота больше</a:t>
            </a:r>
          </a:p>
          <a:p>
            <a:r>
              <a:rPr lang="ru-RU" sz="2400" dirty="0" smtClean="0">
                <a:latin typeface="Comic Sans MS" pitchFamily="66" charset="0"/>
              </a:rPr>
              <a:t>стало подвижных песков.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268760"/>
            <a:ext cx="618951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Неумеренное орошение</a:t>
            </a:r>
            <a:r>
              <a:rPr lang="ru-RU" sz="2400" dirty="0" smtClean="0">
                <a:latin typeface="Comic Sans MS" pitchFamily="66" charset="0"/>
              </a:rPr>
              <a:t> привело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к тому, что в </a:t>
            </a:r>
            <a:r>
              <a:rPr lang="ru-RU" sz="2400" dirty="0" smtClean="0">
                <a:latin typeface="Comic Sans MS" pitchFamily="66" charset="0"/>
              </a:rPr>
              <a:t>почвах стало много солей.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5445224"/>
            <a:ext cx="514596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Много животных погибает от рук</a:t>
            </a:r>
          </a:p>
          <a:p>
            <a:r>
              <a:rPr lang="ru-RU" sz="2400" dirty="0" smtClean="0">
                <a:latin typeface="Comic Sans MS" pitchFamily="66" charset="0"/>
              </a:rPr>
              <a:t>браконьеров.</a:t>
            </a:r>
            <a:endParaRPr lang="ru-RU" sz="2400" dirty="0" smtClean="0">
              <a:latin typeface="Comic Sans MS" pitchFamily="66" charset="0"/>
            </a:endParaRPr>
          </a:p>
        </p:txBody>
      </p:sp>
      <p:pic>
        <p:nvPicPr>
          <p:cNvPr id="20" name="Рисунок 19" descr="ar129524617693044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20072" y="1700808"/>
            <a:ext cx="2967796" cy="3698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707904" y="1484784"/>
            <a:ext cx="4824536" cy="3024336"/>
          </a:xfrm>
          <a:prstGeom prst="roundRect">
            <a:avLst/>
          </a:prstGeom>
          <a:ln w="28575"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Где в нашей стране имеются пустыни?</a:t>
            </a:r>
            <a:endParaRPr lang="ru-RU" sz="2800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Как растения и животные приспособились к жизни в пустыне?</a:t>
            </a:r>
            <a:endParaRPr lang="ru-RU" sz="28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179512" y="3573016"/>
            <a:ext cx="3816424" cy="2722810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u="sng" dirty="0" smtClean="0">
                <a:hlinkClick r:id="rId2"/>
              </a:rPr>
              <a:t>http://interesnoe.info/mod.php?n=Gallery&amp;g=cat&amp;cid=7&amp;orderby=counterA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http://forum.rubcovsk.ru/showthread.php?p=141333</a:t>
            </a:r>
            <a:endParaRPr lang="ru-RU" dirty="0" smtClean="0"/>
          </a:p>
          <a:p>
            <a:pPr lvl="0"/>
            <a:r>
              <a:rPr lang="ru-RU" u="sng" dirty="0" smtClean="0">
                <a:hlinkClick r:id="rId4"/>
              </a:rPr>
              <a:t>http://ekabu.ru/other/36441-priozersk.html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5"/>
              </a:rPr>
              <a:t>http://www.liveinternet.ru/users/ulakisa/post147830215/</a:t>
            </a:r>
            <a:endParaRPr lang="ru-RU" dirty="0" smtClean="0"/>
          </a:p>
          <a:p>
            <a:pPr lvl="0"/>
            <a:r>
              <a:rPr lang="ru-RU" u="sng" dirty="0" smtClean="0">
                <a:hlinkClick r:id="rId6"/>
              </a:rPr>
              <a:t>http://almaty.ws/photo/12-0-2838-3</a:t>
            </a:r>
            <a:endParaRPr lang="ru-RU" dirty="0" smtClean="0"/>
          </a:p>
          <a:p>
            <a:pPr lvl="0"/>
            <a:r>
              <a:rPr lang="ru-RU" u="sng" dirty="0" smtClean="0">
                <a:hlinkClick r:id="rId7"/>
              </a:rPr>
              <a:t>http://www.kpr.kz/forum/index.php?app=forums&amp;module=post&amp;section=post&amp;do=reply_post&amp;f=109&amp;t=809</a:t>
            </a:r>
            <a:endParaRPr lang="ru-RU" dirty="0" smtClean="0"/>
          </a:p>
          <a:p>
            <a:pPr lvl="0"/>
            <a:r>
              <a:rPr lang="ru-RU" u="sng" dirty="0" smtClean="0">
                <a:hlinkClick r:id="rId8"/>
              </a:rPr>
              <a:t>http://www.gpark.kz/gdefon/download/603?PHPSESSID=7fa9dd8e5cdba0610551125284985e3e</a:t>
            </a:r>
            <a:endParaRPr lang="ru-RU" dirty="0" smtClean="0"/>
          </a:p>
          <a:p>
            <a:pPr lvl="0"/>
            <a:r>
              <a:rPr lang="ru-RU" u="sng" dirty="0" smtClean="0">
                <a:hlinkClick r:id="rId9"/>
              </a:rPr>
              <a:t>http://wowarmenia.ru/?p=593</a:t>
            </a:r>
            <a:endParaRPr lang="ru-RU" dirty="0" smtClean="0"/>
          </a:p>
          <a:p>
            <a:pPr lvl="0"/>
            <a:r>
              <a:rPr lang="ru-RU" u="sng" dirty="0" smtClean="0">
                <a:hlinkClick r:id="rId10"/>
              </a:rPr>
              <a:t>http://fotki.yandex.ru/users/zhanna-baschkirova/view/525055/</a:t>
            </a:r>
            <a:endParaRPr lang="ru-RU" dirty="0" smtClean="0"/>
          </a:p>
          <a:p>
            <a:pPr lvl="0"/>
            <a:r>
              <a:rPr lang="ru-RU" u="sng" dirty="0" smtClean="0">
                <a:hlinkClick r:id="rId11"/>
              </a:rPr>
              <a:t>http://foto.mail.ru/mail/khohlov2000/tags/%E4%E6%F3%E7%E3%F3%ED#</a:t>
            </a:r>
            <a:endParaRPr lang="ru-RU" dirty="0" smtClean="0"/>
          </a:p>
          <a:p>
            <a:pPr lvl="0"/>
            <a:r>
              <a:rPr lang="ru-RU" u="sng" dirty="0" smtClean="0">
                <a:hlinkClick r:id="rId12"/>
              </a:rPr>
              <a:t>http://prokudin-gorskiy.ru/image.php?ID=565</a:t>
            </a:r>
            <a:endParaRPr lang="ru-RU" dirty="0" smtClean="0"/>
          </a:p>
          <a:p>
            <a:pPr lvl="0"/>
            <a:r>
              <a:rPr lang="ru-RU" u="sng" dirty="0" smtClean="0">
                <a:hlinkClick r:id="rId13"/>
              </a:rPr>
              <a:t>http://www.ircenter.ru/ru/company_3294_БОТАНИЧЕСКИЙ-САД--ИГУ/?page=22&amp;record_id=3294</a:t>
            </a:r>
            <a:endParaRPr lang="ru-RU" dirty="0" smtClean="0"/>
          </a:p>
          <a:p>
            <a:pPr lvl="0"/>
            <a:r>
              <a:rPr lang="ru-RU" u="sng" dirty="0" smtClean="0">
                <a:hlinkClick r:id="rId14"/>
              </a:rPr>
              <a:t>http://macroid.ru/showcat.php?catinfo=1&amp;cat=3111</a:t>
            </a:r>
            <a:endParaRPr lang="ru-RU" dirty="0" smtClean="0"/>
          </a:p>
          <a:p>
            <a:pPr lvl="0"/>
            <a:r>
              <a:rPr lang="ru-RU" u="sng" dirty="0" smtClean="0">
                <a:hlinkClick r:id="rId15"/>
              </a:rPr>
              <a:t>http://kazalinsk.kz/news/2010-06-30</a:t>
            </a:r>
            <a:endParaRPr lang="ru-RU" dirty="0" smtClean="0"/>
          </a:p>
          <a:p>
            <a:pPr lvl="0"/>
            <a:r>
              <a:rPr lang="ru-RU" u="sng" dirty="0" smtClean="0">
                <a:hlinkClick r:id="rId16"/>
              </a:rPr>
              <a:t>http://forum.guns.ru/forum_light_message/80/212651-m15933532.html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17"/>
              </a:rPr>
              <a:t>http://www.dront.ru/nooar/photo-show/bistraya-yashurka/</a:t>
            </a:r>
            <a:r>
              <a:rPr lang="ru-RU" dirty="0" smtClean="0"/>
              <a:t>  </a:t>
            </a:r>
          </a:p>
          <a:p>
            <a:pPr lvl="0"/>
            <a:r>
              <a:rPr lang="ru-RU" u="sng" dirty="0" smtClean="0">
                <a:hlinkClick r:id="rId18"/>
              </a:rPr>
              <a:t>http://www.nova-lan.ru/index.php?name=news&amp;op=view&amp;id=46625</a:t>
            </a:r>
            <a:endParaRPr lang="ru-RU" dirty="0" smtClean="0"/>
          </a:p>
          <a:p>
            <a:pPr lvl="0"/>
            <a:r>
              <a:rPr lang="ru-RU" u="sng" dirty="0" smtClean="0">
                <a:hlinkClick r:id="rId19"/>
              </a:rPr>
              <a:t>http://www.mgnfishing.ru/distribution/viewtopic.php?f=7&amp;t=72&amp;p=8200&amp;</a:t>
            </a:r>
            <a:endParaRPr lang="ru-RU" dirty="0" smtClean="0"/>
          </a:p>
          <a:p>
            <a:pPr lvl="0"/>
            <a:r>
              <a:rPr lang="ru-RU" u="sng" dirty="0" smtClean="0">
                <a:hlinkClick r:id="rId20"/>
              </a:rPr>
              <a:t>http://ru.wikipedia.org/wiki/%D3%F8%E0%F1%F2%FB%E9_%B8%E6</a:t>
            </a:r>
            <a:endParaRPr lang="ru-RU" dirty="0" smtClean="0"/>
          </a:p>
          <a:p>
            <a:pPr lvl="0"/>
            <a:r>
              <a:rPr lang="ru-RU" u="sng" dirty="0" smtClean="0">
                <a:hlinkClick r:id="rId21"/>
              </a:rPr>
              <a:t>http://top-desktop.ru/oboi/zhivotnye/5/800x600.html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2"/>
              </a:rPr>
              <a:t>http://museum.stavsu.ru/ObjectView.aspx?idExposition=126&amp;idObject=11072&amp;idVisible=&amp;vidObject=5</a:t>
            </a:r>
            <a:endParaRPr lang="ru-RU" dirty="0" smtClean="0"/>
          </a:p>
          <a:p>
            <a:pPr lvl="0"/>
            <a:r>
              <a:rPr lang="ru-RU" u="sng" dirty="0" smtClean="0">
                <a:hlinkClick r:id="rId23"/>
              </a:rPr>
              <a:t>http://www.megabook.ru/DescriptionImage.asp?MID=417193</a:t>
            </a:r>
            <a:endParaRPr lang="ru-RU" dirty="0" smtClean="0"/>
          </a:p>
          <a:p>
            <a:pPr lvl="0"/>
            <a:r>
              <a:rPr lang="ru-RU" u="sng" dirty="0" smtClean="0">
                <a:hlinkClick r:id="rId24"/>
              </a:rPr>
              <a:t>http://fotki.yandex.ru/users/petr-vorotnikoff/view/663092/</a:t>
            </a:r>
            <a:endParaRPr lang="ru-RU" dirty="0" smtClean="0"/>
          </a:p>
          <a:p>
            <a:pPr lvl="0"/>
            <a:r>
              <a:rPr lang="ru-RU" u="sng" dirty="0" smtClean="0">
                <a:hlinkClick r:id="rId25"/>
              </a:rPr>
              <a:t>http://ptah-blog.com/?p=6856</a:t>
            </a:r>
            <a:endParaRPr lang="ru-RU" dirty="0" smtClean="0"/>
          </a:p>
          <a:p>
            <a:pPr lvl="0"/>
            <a:r>
              <a:rPr lang="ru-RU" u="sng" dirty="0" smtClean="0">
                <a:hlinkClick r:id="rId26"/>
              </a:rPr>
              <a:t>http://www.raskleischik.ru/rub_120_2.html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27"/>
              </a:rPr>
              <a:t>http://iv-flowers.com/biologiya/sarancha-i-kobylki_4.html</a:t>
            </a:r>
            <a:endParaRPr lang="ru-RU" dirty="0" smtClean="0"/>
          </a:p>
          <a:p>
            <a:pPr lvl="0"/>
            <a:r>
              <a:rPr lang="ru-RU" u="sng" dirty="0" smtClean="0">
                <a:hlinkClick r:id="rId28"/>
              </a:rPr>
              <a:t>http://asia-tv.su/forum/3-213-18</a:t>
            </a:r>
            <a:endParaRPr lang="ru-RU" dirty="0" smtClean="0"/>
          </a:p>
          <a:p>
            <a:pPr lvl="0"/>
            <a:r>
              <a:rPr lang="ru-RU" u="sng" dirty="0" smtClean="0">
                <a:hlinkClick r:id="rId29"/>
              </a:rPr>
              <a:t>http://900igr.net/fotografii/anglijskij-jazyk/Pustyni/001-The-Sahara-Desert-is-the-largest-desert-in-the-world.html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476672"/>
            <a:ext cx="8947362" cy="590465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917061"/>
            <a:ext cx="457200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Панова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Оксана Владимировна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учитель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начальных классов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МАОУ «Гимназия №4»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г. Великого Новгорода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20486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CC00FF"/>
                </a:solidFill>
              </a:rPr>
              <a:t>Персональный сайт: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CC00FF"/>
                </a:solidFill>
              </a:rPr>
              <a:t>  http://www.panowa-ox.narod.ru/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dk1"/>
                </a:solidFill>
              </a:rPr>
              <a:t>           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dk1"/>
                </a:solidFill>
              </a:rPr>
              <a:t>            E-mail</a:t>
            </a:r>
            <a:r>
              <a:rPr lang="ru-RU" sz="2000" dirty="0" smtClean="0">
                <a:solidFill>
                  <a:schemeClr val="dk1"/>
                </a:solidFill>
              </a:rPr>
              <a:t>: </a:t>
            </a:r>
            <a:r>
              <a:rPr lang="en-US" sz="2000" dirty="0" smtClean="0">
                <a:solidFill>
                  <a:schemeClr val="dk1"/>
                </a:solidFill>
              </a:rPr>
              <a:t>panowa.ox@yandex.ru</a:t>
            </a:r>
            <a:endParaRPr lang="ru-RU" sz="2000" dirty="0" smtClean="0">
              <a:solidFill>
                <a:schemeClr val="dk1"/>
              </a:solidFill>
            </a:endParaRPr>
          </a:p>
        </p:txBody>
      </p:sp>
      <p:pic>
        <p:nvPicPr>
          <p:cNvPr id="7" name="Рисунок 6" descr="Рисунок1h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3501008"/>
            <a:ext cx="1362645" cy="1267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4_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836712"/>
            <a:ext cx="8760146" cy="5112568"/>
          </a:xfrm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5013176"/>
            <a:ext cx="3312368" cy="936104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95536" y="19776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ПОЛУПУСТЫНИ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    ПУСТЫНИ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51520" y="836712"/>
            <a:ext cx="1224136" cy="360040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79512" y="4853478"/>
            <a:ext cx="8748000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  <a:latin typeface="Comic Sans MS" pitchFamily="66" charset="0"/>
              </a:rPr>
              <a:t>Пустыни</a:t>
            </a:r>
            <a:r>
              <a:rPr lang="ru-RU" sz="2800" dirty="0" smtClean="0">
                <a:latin typeface="Comic Sans MS" pitchFamily="66" charset="0"/>
              </a:rPr>
              <a:t> – области земной поверхности, где   из-за слишком сухого и жаркого климата может существовать только очень скудный </a:t>
            </a:r>
            <a:r>
              <a:rPr lang="ru-RU" sz="2800" dirty="0" err="1" smtClean="0">
                <a:latin typeface="Comic Sans MS" pitchFamily="66" charset="0"/>
              </a:rPr>
              <a:t>раститель</a:t>
            </a:r>
            <a:r>
              <a:rPr lang="ru-RU" sz="2800" dirty="0" smtClean="0">
                <a:latin typeface="Comic Sans MS" pitchFamily="66" charset="0"/>
              </a:rPr>
              <a:t>-</a:t>
            </a:r>
          </a:p>
          <a:p>
            <a:pPr algn="ctr"/>
            <a:r>
              <a:rPr lang="ru-RU" sz="2800" dirty="0" err="1" smtClean="0">
                <a:latin typeface="Comic Sans MS" pitchFamily="66" charset="0"/>
              </a:rPr>
              <a:t>ный</a:t>
            </a:r>
            <a:r>
              <a:rPr lang="ru-RU" sz="2800" dirty="0" smtClean="0">
                <a:latin typeface="Comic Sans MS" pitchFamily="66" charset="0"/>
              </a:rPr>
              <a:t> и животный мир.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765958" y="4120738"/>
            <a:ext cx="1025237" cy="750124"/>
          </a:xfrm>
          <a:custGeom>
            <a:avLst/>
            <a:gdLst>
              <a:gd name="connsiteX0" fmla="*/ 195943 w 1025237"/>
              <a:gd name="connsiteY0" fmla="*/ 748145 h 750124"/>
              <a:gd name="connsiteX1" fmla="*/ 267195 w 1025237"/>
              <a:gd name="connsiteY1" fmla="*/ 688768 h 750124"/>
              <a:gd name="connsiteX2" fmla="*/ 267195 w 1025237"/>
              <a:gd name="connsiteY2" fmla="*/ 593766 h 750124"/>
              <a:gd name="connsiteX3" fmla="*/ 374073 w 1025237"/>
              <a:gd name="connsiteY3" fmla="*/ 522514 h 750124"/>
              <a:gd name="connsiteX4" fmla="*/ 480951 w 1025237"/>
              <a:gd name="connsiteY4" fmla="*/ 498763 h 750124"/>
              <a:gd name="connsiteX5" fmla="*/ 587829 w 1025237"/>
              <a:gd name="connsiteY5" fmla="*/ 546265 h 750124"/>
              <a:gd name="connsiteX6" fmla="*/ 623455 w 1025237"/>
              <a:gd name="connsiteY6" fmla="*/ 581891 h 750124"/>
              <a:gd name="connsiteX7" fmla="*/ 623455 w 1025237"/>
              <a:gd name="connsiteY7" fmla="*/ 380010 h 750124"/>
              <a:gd name="connsiteX8" fmla="*/ 623455 w 1025237"/>
              <a:gd name="connsiteY8" fmla="*/ 332509 h 750124"/>
              <a:gd name="connsiteX9" fmla="*/ 599704 w 1025237"/>
              <a:gd name="connsiteY9" fmla="*/ 273132 h 750124"/>
              <a:gd name="connsiteX10" fmla="*/ 599704 w 1025237"/>
              <a:gd name="connsiteY10" fmla="*/ 225631 h 750124"/>
              <a:gd name="connsiteX11" fmla="*/ 670956 w 1025237"/>
              <a:gd name="connsiteY11" fmla="*/ 201880 h 750124"/>
              <a:gd name="connsiteX12" fmla="*/ 706582 w 1025237"/>
              <a:gd name="connsiteY12" fmla="*/ 118753 h 750124"/>
              <a:gd name="connsiteX13" fmla="*/ 777834 w 1025237"/>
              <a:gd name="connsiteY13" fmla="*/ 118753 h 750124"/>
              <a:gd name="connsiteX14" fmla="*/ 813460 w 1025237"/>
              <a:gd name="connsiteY14" fmla="*/ 249381 h 750124"/>
              <a:gd name="connsiteX15" fmla="*/ 849086 w 1025237"/>
              <a:gd name="connsiteY15" fmla="*/ 237506 h 750124"/>
              <a:gd name="connsiteX16" fmla="*/ 884712 w 1025237"/>
              <a:gd name="connsiteY16" fmla="*/ 178130 h 750124"/>
              <a:gd name="connsiteX17" fmla="*/ 979715 w 1025237"/>
              <a:gd name="connsiteY17" fmla="*/ 166254 h 750124"/>
              <a:gd name="connsiteX18" fmla="*/ 1015341 w 1025237"/>
              <a:gd name="connsiteY18" fmla="*/ 154379 h 750124"/>
              <a:gd name="connsiteX19" fmla="*/ 920338 w 1025237"/>
              <a:gd name="connsiteY19" fmla="*/ 83127 h 750124"/>
              <a:gd name="connsiteX20" fmla="*/ 813460 w 1025237"/>
              <a:gd name="connsiteY20" fmla="*/ 11875 h 750124"/>
              <a:gd name="connsiteX21" fmla="*/ 623455 w 1025237"/>
              <a:gd name="connsiteY21" fmla="*/ 11875 h 750124"/>
              <a:gd name="connsiteX22" fmla="*/ 492826 w 1025237"/>
              <a:gd name="connsiteY22" fmla="*/ 71252 h 750124"/>
              <a:gd name="connsiteX23" fmla="*/ 397824 w 1025237"/>
              <a:gd name="connsiteY23" fmla="*/ 83127 h 750124"/>
              <a:gd name="connsiteX24" fmla="*/ 326572 w 1025237"/>
              <a:gd name="connsiteY24" fmla="*/ 190005 h 750124"/>
              <a:gd name="connsiteX25" fmla="*/ 267195 w 1025237"/>
              <a:gd name="connsiteY25" fmla="*/ 332509 h 750124"/>
              <a:gd name="connsiteX26" fmla="*/ 160317 w 1025237"/>
              <a:gd name="connsiteY26" fmla="*/ 391885 h 750124"/>
              <a:gd name="connsiteX27" fmla="*/ 77190 w 1025237"/>
              <a:gd name="connsiteY27" fmla="*/ 380010 h 750124"/>
              <a:gd name="connsiteX28" fmla="*/ 5938 w 1025237"/>
              <a:gd name="connsiteY28" fmla="*/ 403761 h 750124"/>
              <a:gd name="connsiteX29" fmla="*/ 112816 w 1025237"/>
              <a:gd name="connsiteY29" fmla="*/ 546265 h 750124"/>
              <a:gd name="connsiteX30" fmla="*/ 124691 w 1025237"/>
              <a:gd name="connsiteY30" fmla="*/ 605641 h 750124"/>
              <a:gd name="connsiteX31" fmla="*/ 160317 w 1025237"/>
              <a:gd name="connsiteY31" fmla="*/ 676893 h 750124"/>
              <a:gd name="connsiteX32" fmla="*/ 195943 w 1025237"/>
              <a:gd name="connsiteY32" fmla="*/ 748145 h 750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5237" h="750124">
                <a:moveTo>
                  <a:pt x="195943" y="748145"/>
                </a:moveTo>
                <a:cubicBezTo>
                  <a:pt x="213756" y="750124"/>
                  <a:pt x="255320" y="714498"/>
                  <a:pt x="267195" y="688768"/>
                </a:cubicBezTo>
                <a:cubicBezTo>
                  <a:pt x="279070" y="663038"/>
                  <a:pt x="249382" y="621475"/>
                  <a:pt x="267195" y="593766"/>
                </a:cubicBezTo>
                <a:cubicBezTo>
                  <a:pt x="285008" y="566057"/>
                  <a:pt x="338447" y="538348"/>
                  <a:pt x="374073" y="522514"/>
                </a:cubicBezTo>
                <a:cubicBezTo>
                  <a:pt x="409699" y="506680"/>
                  <a:pt x="445325" y="494805"/>
                  <a:pt x="480951" y="498763"/>
                </a:cubicBezTo>
                <a:cubicBezTo>
                  <a:pt x="516577" y="502721"/>
                  <a:pt x="564078" y="532410"/>
                  <a:pt x="587829" y="546265"/>
                </a:cubicBezTo>
                <a:cubicBezTo>
                  <a:pt x="611580" y="560120"/>
                  <a:pt x="617517" y="609600"/>
                  <a:pt x="623455" y="581891"/>
                </a:cubicBezTo>
                <a:cubicBezTo>
                  <a:pt x="629393" y="554182"/>
                  <a:pt x="623455" y="380010"/>
                  <a:pt x="623455" y="380010"/>
                </a:cubicBezTo>
                <a:cubicBezTo>
                  <a:pt x="623455" y="338446"/>
                  <a:pt x="627413" y="350322"/>
                  <a:pt x="623455" y="332509"/>
                </a:cubicBezTo>
                <a:cubicBezTo>
                  <a:pt x="619497" y="314696"/>
                  <a:pt x="603662" y="290945"/>
                  <a:pt x="599704" y="273132"/>
                </a:cubicBezTo>
                <a:cubicBezTo>
                  <a:pt x="595746" y="255319"/>
                  <a:pt x="587829" y="237506"/>
                  <a:pt x="599704" y="225631"/>
                </a:cubicBezTo>
                <a:cubicBezTo>
                  <a:pt x="611579" y="213756"/>
                  <a:pt x="653143" y="219693"/>
                  <a:pt x="670956" y="201880"/>
                </a:cubicBezTo>
                <a:cubicBezTo>
                  <a:pt x="688769" y="184067"/>
                  <a:pt x="688769" y="132608"/>
                  <a:pt x="706582" y="118753"/>
                </a:cubicBezTo>
                <a:cubicBezTo>
                  <a:pt x="724395" y="104899"/>
                  <a:pt x="760021" y="96982"/>
                  <a:pt x="777834" y="118753"/>
                </a:cubicBezTo>
                <a:cubicBezTo>
                  <a:pt x="795647" y="140524"/>
                  <a:pt x="801585" y="229589"/>
                  <a:pt x="813460" y="249381"/>
                </a:cubicBezTo>
                <a:cubicBezTo>
                  <a:pt x="825335" y="269173"/>
                  <a:pt x="837211" y="249381"/>
                  <a:pt x="849086" y="237506"/>
                </a:cubicBezTo>
                <a:cubicBezTo>
                  <a:pt x="860961" y="225631"/>
                  <a:pt x="862941" y="190005"/>
                  <a:pt x="884712" y="178130"/>
                </a:cubicBezTo>
                <a:cubicBezTo>
                  <a:pt x="906484" y="166255"/>
                  <a:pt x="957944" y="170212"/>
                  <a:pt x="979715" y="166254"/>
                </a:cubicBezTo>
                <a:cubicBezTo>
                  <a:pt x="1001486" y="162296"/>
                  <a:pt x="1025237" y="168234"/>
                  <a:pt x="1015341" y="154379"/>
                </a:cubicBezTo>
                <a:cubicBezTo>
                  <a:pt x="1005445" y="140525"/>
                  <a:pt x="953985" y="106878"/>
                  <a:pt x="920338" y="83127"/>
                </a:cubicBezTo>
                <a:cubicBezTo>
                  <a:pt x="886691" y="59376"/>
                  <a:pt x="862940" y="23750"/>
                  <a:pt x="813460" y="11875"/>
                </a:cubicBezTo>
                <a:cubicBezTo>
                  <a:pt x="763980" y="0"/>
                  <a:pt x="676894" y="1979"/>
                  <a:pt x="623455" y="11875"/>
                </a:cubicBezTo>
                <a:cubicBezTo>
                  <a:pt x="570016" y="21771"/>
                  <a:pt x="530431" y="59377"/>
                  <a:pt x="492826" y="71252"/>
                </a:cubicBezTo>
                <a:cubicBezTo>
                  <a:pt x="455221" y="83127"/>
                  <a:pt x="425533" y="63335"/>
                  <a:pt x="397824" y="83127"/>
                </a:cubicBezTo>
                <a:cubicBezTo>
                  <a:pt x="370115" y="102919"/>
                  <a:pt x="348343" y="148441"/>
                  <a:pt x="326572" y="190005"/>
                </a:cubicBezTo>
                <a:cubicBezTo>
                  <a:pt x="304801" y="231569"/>
                  <a:pt x="294904" y="298862"/>
                  <a:pt x="267195" y="332509"/>
                </a:cubicBezTo>
                <a:cubicBezTo>
                  <a:pt x="239486" y="366156"/>
                  <a:pt x="191984" y="383968"/>
                  <a:pt x="160317" y="391885"/>
                </a:cubicBezTo>
                <a:cubicBezTo>
                  <a:pt x="128650" y="399802"/>
                  <a:pt x="102920" y="378031"/>
                  <a:pt x="77190" y="380010"/>
                </a:cubicBezTo>
                <a:cubicBezTo>
                  <a:pt x="51460" y="381989"/>
                  <a:pt x="0" y="376052"/>
                  <a:pt x="5938" y="403761"/>
                </a:cubicBezTo>
                <a:cubicBezTo>
                  <a:pt x="11876" y="431470"/>
                  <a:pt x="93024" y="512618"/>
                  <a:pt x="112816" y="546265"/>
                </a:cubicBezTo>
                <a:cubicBezTo>
                  <a:pt x="132608" y="579912"/>
                  <a:pt x="116774" y="583870"/>
                  <a:pt x="124691" y="605641"/>
                </a:cubicBezTo>
                <a:cubicBezTo>
                  <a:pt x="132608" y="627412"/>
                  <a:pt x="142504" y="651163"/>
                  <a:pt x="160317" y="676893"/>
                </a:cubicBezTo>
                <a:cubicBezTo>
                  <a:pt x="178130" y="702623"/>
                  <a:pt x="178130" y="746166"/>
                  <a:pt x="195943" y="748145"/>
                </a:cubicBezTo>
                <a:close/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ПУСТЫНИ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196752"/>
            <a:ext cx="44640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Пустыни находятся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умеренном поясе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. Они располагаются ещё ближе к Северному тропику, поэтому там очень жарко. 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Поверхность пустыни равнинная с валами   из песка (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барханы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), которые постоянно передвигаются.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7" name="Содержимое 6" descr="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864816"/>
            <a:ext cx="4104456" cy="2736304"/>
          </a:xfrm>
          <a:effectLst>
            <a:softEdge rad="127000"/>
          </a:effectLst>
        </p:spPr>
      </p:pic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537012"/>
            <a:ext cx="4104456" cy="307834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ПУСТЫНИ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Содержимое 15" descr="1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27984" y="908720"/>
            <a:ext cx="4464496" cy="3204000"/>
          </a:xfr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323528" y="4077072"/>
            <a:ext cx="1949573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Песчаные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2143" y="4221088"/>
            <a:ext cx="193033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Глиняные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5" name="Содержимое 14" descr="12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107504" y="836712"/>
            <a:ext cx="4320000" cy="3240000"/>
          </a:xfrm>
          <a:effectLst>
            <a:softEdge rad="127000"/>
          </a:effectLst>
        </p:spPr>
      </p:pic>
      <p:pic>
        <p:nvPicPr>
          <p:cNvPr id="17" name="Рисунок 16" descr="15.jpe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287118" y="3573016"/>
            <a:ext cx="4661146" cy="2952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TextBox 13"/>
          <p:cNvSpPr txBox="1"/>
          <p:nvPr/>
        </p:nvSpPr>
        <p:spPr>
          <a:xfrm>
            <a:off x="3563888" y="6093296"/>
            <a:ext cx="2331087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Каменистые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Рисунок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915816" y="2996952"/>
            <a:ext cx="3384376" cy="259228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5157192"/>
            <a:ext cx="8280920" cy="1440160"/>
          </a:xfr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Зима по сравнению с летом </a:t>
            </a:r>
            <a:r>
              <a:rPr lang="ru-RU" u="sng" dirty="0" smtClean="0">
                <a:solidFill>
                  <a:srgbClr val="C00000"/>
                </a:solidFill>
                <a:latin typeface="Comic Sans MS" pitchFamily="66" charset="0"/>
              </a:rPr>
              <a:t>суровая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: температура опускается до -12°С. Длится зима 2-3 месяца.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323945"/>
            <a:ext cx="126989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Лето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4437112"/>
            <a:ext cx="120417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Зима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496" y="2708920"/>
            <a:ext cx="3600400" cy="279341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01851" y="3068960"/>
            <a:ext cx="3442149" cy="228657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052736"/>
            <a:ext cx="8460000" cy="2304256"/>
          </a:xfr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Лето в пустыне </a:t>
            </a:r>
            <a:r>
              <a:rPr lang="ru-RU" sz="2600" u="sng" dirty="0" smtClean="0">
                <a:solidFill>
                  <a:srgbClr val="C00000"/>
                </a:solidFill>
                <a:latin typeface="Comic Sans MS" pitchFamily="66" charset="0"/>
              </a:rPr>
              <a:t>жаркое</a:t>
            </a: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 и длится 5 месяцев. Порой за лето не выпадет ни капли дождя. Поверхность земли нагревается до +70°С, а в тени выше 40°С. Правда, ночи прохладные, потому что песок и глина быстро остывают</a:t>
            </a:r>
            <a:r>
              <a:rPr lang="ru-RU" sz="2600" dirty="0" smtClean="0">
                <a:latin typeface="Comic Sans MS" pitchFamily="66" charset="0"/>
              </a:rPr>
              <a:t>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2664000" cy="503001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ru-RU" sz="2600" dirty="0" smtClean="0">
                <a:solidFill>
                  <a:srgbClr val="0000FF"/>
                </a:solidFill>
                <a:latin typeface="Comic Sans MS" pitchFamily="66" charset="0"/>
              </a:rPr>
              <a:t> ряд</a:t>
            </a:r>
          </a:p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	</a:t>
            </a:r>
          </a:p>
          <a:p>
            <a:pPr algn="ctr">
              <a:buNone/>
            </a:pPr>
            <a:r>
              <a:rPr lang="ru-RU" sz="2600" u="sng" dirty="0" smtClean="0">
                <a:solidFill>
                  <a:srgbClr val="FF0000"/>
                </a:solidFill>
                <a:latin typeface="Comic Sans MS" pitchFamily="66" charset="0"/>
              </a:rPr>
              <a:t>Растения</a:t>
            </a:r>
          </a:p>
          <a:p>
            <a:pPr algn="ctr">
              <a:buNone/>
            </a:pPr>
            <a:r>
              <a:rPr lang="ru-RU" sz="2600" dirty="0" smtClean="0">
                <a:latin typeface="Comic Sans MS" pitchFamily="66" charset="0"/>
              </a:rPr>
              <a:t>(с.123-124)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Comic Sans MS" pitchFamily="66" charset="0"/>
              </a:rPr>
              <a:t>Примеры растений.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Comic Sans MS" pitchFamily="66" charset="0"/>
              </a:rPr>
              <a:t>Как </a:t>
            </a:r>
            <a:r>
              <a:rPr lang="ru-RU" sz="2600" dirty="0" err="1" smtClean="0">
                <a:latin typeface="Comic Sans MS" pitchFamily="66" charset="0"/>
              </a:rPr>
              <a:t>приспо</a:t>
            </a:r>
            <a:r>
              <a:rPr lang="ru-RU" sz="2600" dirty="0" smtClean="0">
                <a:latin typeface="Comic Sans MS" pitchFamily="66" charset="0"/>
              </a:rPr>
              <a:t>-</a:t>
            </a:r>
          </a:p>
          <a:p>
            <a:pPr marL="514350" indent="-514350">
              <a:buNone/>
            </a:pPr>
            <a:r>
              <a:rPr lang="ru-RU" sz="2600" dirty="0" smtClean="0">
                <a:latin typeface="Comic Sans MS" pitchFamily="66" charset="0"/>
              </a:rPr>
              <a:t>	</a:t>
            </a:r>
            <a:r>
              <a:rPr lang="ru-RU" sz="2600" dirty="0" err="1" smtClean="0">
                <a:latin typeface="Comic Sans MS" pitchFamily="66" charset="0"/>
              </a:rPr>
              <a:t>собились</a:t>
            </a:r>
            <a:r>
              <a:rPr lang="ru-RU" sz="2600" dirty="0" smtClean="0">
                <a:latin typeface="Comic Sans MS" pitchFamily="66" charset="0"/>
              </a:rPr>
              <a:t> к жизни?</a:t>
            </a:r>
            <a:endParaRPr lang="ru-RU" sz="2600" dirty="0">
              <a:latin typeface="Comic Sans MS" pitchFamily="66" charset="0"/>
            </a:endParaRPr>
          </a:p>
        </p:txBody>
      </p:sp>
      <p:sp>
        <p:nvSpPr>
          <p:cNvPr id="9" name="Содержимое 6"/>
          <p:cNvSpPr txBox="1">
            <a:spLocks/>
          </p:cNvSpPr>
          <p:nvPr/>
        </p:nvSpPr>
        <p:spPr>
          <a:xfrm>
            <a:off x="6012160" y="1628800"/>
            <a:ext cx="2952328" cy="504056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600" noProof="0" dirty="0" smtClean="0">
                <a:solidFill>
                  <a:srgbClr val="0000FF"/>
                </a:solidFill>
                <a:latin typeface="Comic Sans MS" pitchFamily="66" charset="0"/>
              </a:rPr>
              <a:t>3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ряд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Животные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latin typeface="Comic Sans MS" pitchFamily="66" charset="0"/>
              </a:rPr>
              <a:t>(с.126-128)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ru-RU" sz="2600" dirty="0" smtClean="0">
                <a:latin typeface="Comic Sans MS" pitchFamily="66" charset="0"/>
              </a:rPr>
              <a:t>Примеры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>
                <a:latin typeface="Comic Sans MS" pitchFamily="66" charset="0"/>
              </a:rPr>
              <a:t> </a:t>
            </a:r>
            <a:r>
              <a:rPr lang="ru-RU" sz="2600" dirty="0" smtClean="0">
                <a:latin typeface="Comic Sans MS" pitchFamily="66" charset="0"/>
              </a:rPr>
              <a:t>    животных.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Как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приспо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собились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к жизни?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>
          <a:xfrm>
            <a:off x="2843808" y="1628800"/>
            <a:ext cx="3168352" cy="50300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600" noProof="0" dirty="0" smtClean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ряд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Пустыни и человек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latin typeface="Comic Sans MS" pitchFamily="66" charset="0"/>
              </a:rPr>
              <a:t>(с.129, 131)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600" dirty="0" smtClean="0">
                <a:latin typeface="Comic Sans MS" pitchFamily="66" charset="0"/>
              </a:rPr>
              <a:t>Занятия населения.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Экологические проблемы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и их решение.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79512" y="2204864"/>
            <a:ext cx="8784976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9512" y="1628800"/>
            <a:ext cx="8784976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843808" y="1628800"/>
            <a:ext cx="8384" cy="504056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012160" y="1628800"/>
            <a:ext cx="8384" cy="504056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61156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РАБОТА ПО УЧЕБНИКУ</a:t>
            </a:r>
            <a:endParaRPr kumimoji="0" lang="ru-RU" sz="4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Рисунок 15" descr="учебник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11269" y="188640"/>
            <a:ext cx="1153219" cy="15291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8" name="Рисунок 17" descr="f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980728"/>
            <a:ext cx="2520280" cy="709191"/>
          </a:xfrm>
          <a:prstGeom prst="rect">
            <a:avLst/>
          </a:prstGeom>
        </p:spPr>
      </p:pic>
      <p:pic>
        <p:nvPicPr>
          <p:cNvPr id="19" name="Рисунок 18" descr="School_Clip_Art_15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188640"/>
            <a:ext cx="1285146" cy="1615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РАСТЕНИЯ ПУСТЫНЬ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Содержимое 6" descr="17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2204864"/>
            <a:ext cx="3970784" cy="3444047"/>
          </a:xfrm>
        </p:spPr>
      </p:pic>
      <p:pic>
        <p:nvPicPr>
          <p:cNvPr id="5" name="Содержимое 4" descr="e26a4a26ffb3245efd507cf74911f8b1_0_500_0.pn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923928" y="1628800"/>
            <a:ext cx="2185930" cy="2953959"/>
          </a:xfrm>
        </p:spPr>
      </p:pic>
      <p:pic>
        <p:nvPicPr>
          <p:cNvPr id="8" name="Рисунок 7" descr="8926580-vector-cactus-in-desert-clip-art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380312" y="260648"/>
            <a:ext cx="1607815" cy="2061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31432" y="469198"/>
            <a:ext cx="5112568" cy="418393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0" name="Рисунок 19" descr="kAl6C2eVKGAWu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1520" y="260648"/>
            <a:ext cx="3766116" cy="597666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7150">
            <a:noFill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03648" y="4257384"/>
            <a:ext cx="7704856" cy="262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Корень этого невысокого растения проникает на глубину почти  20 метров. С его помощью растение питает себя водой. Листья у растения в виде колючек, это позволяет воде меньше испарятся.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60648"/>
            <a:ext cx="3672408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ВЕРБЛЮЖЬЯ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КОЛЮЧКА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453</Words>
  <Application>Microsoft Office PowerPoint</Application>
  <PresentationFormat>Экран (4:3)</PresentationFormat>
  <Paragraphs>151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                      РАБОТА В ПАРАХ</vt:lpstr>
      <vt:lpstr>ПОЛУПУСТЫНИ И     ПУСТЫНИ</vt:lpstr>
      <vt:lpstr>ПУСТЫНИ</vt:lpstr>
      <vt:lpstr>ПУСТЫНИ</vt:lpstr>
      <vt:lpstr>Слайд 6</vt:lpstr>
      <vt:lpstr>Слайд 7</vt:lpstr>
      <vt:lpstr>РАСТЕНИЯ ПУСТЫНЬ</vt:lpstr>
      <vt:lpstr>ВЕРБЛЮЖЬЯ  КОЛЮЧКА</vt:lpstr>
      <vt:lpstr>     ДЖУЗГУН</vt:lpstr>
      <vt:lpstr>      КОЛОСНЯК</vt:lpstr>
      <vt:lpstr>САКСАУЛ</vt:lpstr>
      <vt:lpstr>ПРИСПОСОБЛЕНИЕ РАСТЕНИЙ К УСЛОВИЯМ   ПУСТЫНЬ</vt:lpstr>
      <vt:lpstr>ЖИВОТНЫЕ ПУСТЫНЬ</vt:lpstr>
      <vt:lpstr>ЖИВОТНЫЕ ПУСТЫНЬ</vt:lpstr>
      <vt:lpstr>ЖИВОТНЫЕ ПУСТЫНЬ</vt:lpstr>
      <vt:lpstr>НАСЕКОМЫЕ   ПУСТЫНЬ</vt:lpstr>
      <vt:lpstr>ЖИВОТНЫЕ ПУСТЫНЬ</vt:lpstr>
      <vt:lpstr>ПРИСПОСОБЛЕНИЕ ЖИВОТНЫХ  К УСЛОВИЯМ   ПУСТЫНЬ</vt:lpstr>
      <vt:lpstr>ЧЕМ ЗАНИМАЕТСЯ НАСЕЛЕНИЕ В ПОЛУПУСТЫНЯХ И ПУСТЫНЯХ?</vt:lpstr>
      <vt:lpstr>ЭКОЛОГИЧЕСКИЕ ПРОБЛЕМЫ</vt:lpstr>
      <vt:lpstr>ПОДВЕДЁМ ИТОГИ</vt:lpstr>
      <vt:lpstr>ИСТОЧНИКИ:</vt:lpstr>
      <vt:lpstr>Слайд 24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Oksana</cp:lastModifiedBy>
  <cp:revision>85</cp:revision>
  <dcterms:created xsi:type="dcterms:W3CDTF">2012-07-24T12:43:53Z</dcterms:created>
  <dcterms:modified xsi:type="dcterms:W3CDTF">2012-07-26T07:02:09Z</dcterms:modified>
</cp:coreProperties>
</file>