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04" r:id="rId1"/>
  </p:sldMasterIdLst>
  <p:sldIdLst>
    <p:sldId id="258" r:id="rId2"/>
    <p:sldId id="259" r:id="rId3"/>
    <p:sldId id="260" r:id="rId4"/>
    <p:sldId id="279" r:id="rId5"/>
    <p:sldId id="261" r:id="rId6"/>
    <p:sldId id="262" r:id="rId7"/>
    <p:sldId id="282" r:id="rId8"/>
    <p:sldId id="264" r:id="rId9"/>
    <p:sldId id="265" r:id="rId10"/>
    <p:sldId id="280" r:id="rId11"/>
    <p:sldId id="272" r:id="rId12"/>
    <p:sldId id="273" r:id="rId13"/>
    <p:sldId id="275" r:id="rId14"/>
    <p:sldId id="281" r:id="rId15"/>
    <p:sldId id="283" r:id="rId16"/>
    <p:sldId id="276" r:id="rId17"/>
    <p:sldId id="256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007033"/>
    <a:srgbClr val="292929"/>
    <a:srgbClr val="777777"/>
    <a:srgbClr val="336600"/>
    <a:srgbClr val="3D6E02"/>
    <a:srgbClr val="F33F9D"/>
    <a:srgbClr val="FF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93" autoAdjust="0"/>
    <p:restoredTop sz="94624" autoAdjust="0"/>
  </p:normalViewPr>
  <p:slideViewPr>
    <p:cSldViewPr>
      <p:cViewPr varScale="1">
        <p:scale>
          <a:sx n="75" d="100"/>
          <a:sy n="75" d="100"/>
        </p:scale>
        <p:origin x="-97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1">
  <dgm:title val=""/>
  <dgm:desc val=""/>
  <dgm:catLst>
    <dgm:cat type="accent6" pri="11100"/>
  </dgm:catLst>
  <dgm:styleLbl name="node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4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6">
        <a:alpha val="4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6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6">
        <a:alpha val="90000"/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4829939-BB1E-4D58-A64E-4C9EDB013F55}" type="doc">
      <dgm:prSet loTypeId="urn:microsoft.com/office/officeart/2005/8/layout/hProcess9" loCatId="process" qsTypeId="urn:microsoft.com/office/officeart/2005/8/quickstyle/3d2" qsCatId="3D" csTypeId="urn:microsoft.com/office/officeart/2005/8/colors/accent6_1" csCatId="accent6" phldr="1"/>
      <dgm:spPr/>
    </dgm:pt>
    <dgm:pt modelId="{E37EF96C-A351-4814-A4DE-A60491A2A54B}">
      <dgm:prSet phldrT="[Текст]" custT="1"/>
      <dgm:spPr/>
      <dgm:t>
        <a:bodyPr/>
        <a:lstStyle/>
        <a:p>
          <a:r>
            <a:rPr lang="ru-RU" sz="1600" dirty="0" smtClean="0"/>
            <a:t>Оценить интерьер классных комнат</a:t>
          </a:r>
          <a:endParaRPr lang="ru-RU" sz="1600" dirty="0"/>
        </a:p>
      </dgm:t>
    </dgm:pt>
    <dgm:pt modelId="{5614187B-BE9B-4A28-B70E-23E50AF22414}" type="parTrans" cxnId="{65F85463-95C6-4771-8387-8AD93E85DE3C}">
      <dgm:prSet/>
      <dgm:spPr/>
      <dgm:t>
        <a:bodyPr/>
        <a:lstStyle/>
        <a:p>
          <a:endParaRPr lang="ru-RU"/>
        </a:p>
      </dgm:t>
    </dgm:pt>
    <dgm:pt modelId="{8B6B11F5-8081-4F73-8D51-366935D51C31}" type="sibTrans" cxnId="{65F85463-95C6-4771-8387-8AD93E85DE3C}">
      <dgm:prSet/>
      <dgm:spPr/>
      <dgm:t>
        <a:bodyPr/>
        <a:lstStyle/>
        <a:p>
          <a:endParaRPr lang="ru-RU"/>
        </a:p>
      </dgm:t>
    </dgm:pt>
    <dgm:pt modelId="{94B86932-6975-462D-9B41-8AC5087C07C0}">
      <dgm:prSet phldrT="[Текст]" custT="1"/>
      <dgm:spPr/>
      <dgm:t>
        <a:bodyPr/>
        <a:lstStyle/>
        <a:p>
          <a:r>
            <a:rPr lang="ru-RU" sz="1600" dirty="0" smtClean="0"/>
            <a:t>Наличие </a:t>
          </a:r>
          <a:r>
            <a:rPr lang="ru-RU" sz="1600" dirty="0" err="1" smtClean="0"/>
            <a:t>функцио-нальных</a:t>
          </a:r>
          <a:r>
            <a:rPr lang="ru-RU" sz="1600" dirty="0" smtClean="0"/>
            <a:t>  зон</a:t>
          </a:r>
          <a:endParaRPr lang="ru-RU" sz="1600" dirty="0"/>
        </a:p>
      </dgm:t>
    </dgm:pt>
    <dgm:pt modelId="{E42F26AE-7B09-4904-8172-2353EACE1C49}" type="parTrans" cxnId="{64E26466-5ECA-4340-AFE2-209EDF61DAD3}">
      <dgm:prSet/>
      <dgm:spPr/>
      <dgm:t>
        <a:bodyPr/>
        <a:lstStyle/>
        <a:p>
          <a:endParaRPr lang="ru-RU"/>
        </a:p>
      </dgm:t>
    </dgm:pt>
    <dgm:pt modelId="{B3AE6EE6-A660-4CDD-AAAB-0BC4CC955FD9}" type="sibTrans" cxnId="{64E26466-5ECA-4340-AFE2-209EDF61DAD3}">
      <dgm:prSet/>
      <dgm:spPr/>
      <dgm:t>
        <a:bodyPr/>
        <a:lstStyle/>
        <a:p>
          <a:endParaRPr lang="ru-RU"/>
        </a:p>
      </dgm:t>
    </dgm:pt>
    <dgm:pt modelId="{DEAF8111-C996-42E2-B352-BE75C4867538}">
      <dgm:prSet phldrT="[Текст]"/>
      <dgm:spPr/>
      <dgm:t>
        <a:bodyPr/>
        <a:lstStyle/>
        <a:p>
          <a:r>
            <a:rPr lang="ru-RU" dirty="0" smtClean="0"/>
            <a:t>Основные параметры, микроклимат</a:t>
          </a:r>
          <a:endParaRPr lang="ru-RU" dirty="0"/>
        </a:p>
      </dgm:t>
    </dgm:pt>
    <dgm:pt modelId="{E001462C-A3A5-4DD0-833B-6136C0EDE18F}" type="parTrans" cxnId="{7934F484-3ADE-4F74-A0C4-D8C447994504}">
      <dgm:prSet/>
      <dgm:spPr/>
      <dgm:t>
        <a:bodyPr/>
        <a:lstStyle/>
        <a:p>
          <a:endParaRPr lang="ru-RU"/>
        </a:p>
      </dgm:t>
    </dgm:pt>
    <dgm:pt modelId="{0973258D-03C2-489C-BAFE-711CB71495FC}" type="sibTrans" cxnId="{7934F484-3ADE-4F74-A0C4-D8C447994504}">
      <dgm:prSet/>
      <dgm:spPr/>
      <dgm:t>
        <a:bodyPr/>
        <a:lstStyle/>
        <a:p>
          <a:endParaRPr lang="ru-RU"/>
        </a:p>
      </dgm:t>
    </dgm:pt>
    <dgm:pt modelId="{C6989AC1-B775-442B-BD1D-B8E93DA8B2DE}">
      <dgm:prSet/>
      <dgm:spPr/>
      <dgm:t>
        <a:bodyPr/>
        <a:lstStyle/>
        <a:p>
          <a:endParaRPr lang="ru-RU"/>
        </a:p>
      </dgm:t>
    </dgm:pt>
    <dgm:pt modelId="{93A0149E-3132-470B-AB2E-12E9B5401E44}" type="parTrans" cxnId="{58C2A100-A627-44D8-BD23-30002838346F}">
      <dgm:prSet/>
      <dgm:spPr/>
      <dgm:t>
        <a:bodyPr/>
        <a:lstStyle/>
        <a:p>
          <a:endParaRPr lang="ru-RU"/>
        </a:p>
      </dgm:t>
    </dgm:pt>
    <dgm:pt modelId="{B495FD26-7184-4899-BBA4-1658DBF652CD}" type="sibTrans" cxnId="{58C2A100-A627-44D8-BD23-30002838346F}">
      <dgm:prSet/>
      <dgm:spPr/>
      <dgm:t>
        <a:bodyPr/>
        <a:lstStyle/>
        <a:p>
          <a:endParaRPr lang="ru-RU"/>
        </a:p>
      </dgm:t>
    </dgm:pt>
    <dgm:pt modelId="{F528159C-A09A-4AAC-8B39-4BFD1066D4E3}">
      <dgm:prSet/>
      <dgm:spPr/>
      <dgm:t>
        <a:bodyPr/>
        <a:lstStyle/>
        <a:p>
          <a:endParaRPr lang="ru-RU"/>
        </a:p>
      </dgm:t>
    </dgm:pt>
    <dgm:pt modelId="{D02BE1C6-5738-4F4B-8F14-16D6F3771771}" type="parTrans" cxnId="{914B447D-0BC4-4651-A9B5-0DD04C8F22E8}">
      <dgm:prSet/>
      <dgm:spPr/>
      <dgm:t>
        <a:bodyPr/>
        <a:lstStyle/>
        <a:p>
          <a:endParaRPr lang="ru-RU"/>
        </a:p>
      </dgm:t>
    </dgm:pt>
    <dgm:pt modelId="{D2BD92DD-02D6-44D2-B1DF-4D1C3407E4D4}" type="sibTrans" cxnId="{914B447D-0BC4-4651-A9B5-0DD04C8F22E8}">
      <dgm:prSet/>
      <dgm:spPr/>
      <dgm:t>
        <a:bodyPr/>
        <a:lstStyle/>
        <a:p>
          <a:endParaRPr lang="ru-RU"/>
        </a:p>
      </dgm:t>
    </dgm:pt>
    <dgm:pt modelId="{473BF5F4-E948-4C33-B981-17C962A66D2C}" type="pres">
      <dgm:prSet presAssocID="{A4829939-BB1E-4D58-A64E-4C9EDB013F55}" presName="CompostProcess" presStyleCnt="0">
        <dgm:presLayoutVars>
          <dgm:dir/>
          <dgm:resizeHandles val="exact"/>
        </dgm:presLayoutVars>
      </dgm:prSet>
      <dgm:spPr/>
    </dgm:pt>
    <dgm:pt modelId="{C5F837DE-89DF-47FF-B4A5-E8093ED17FCC}" type="pres">
      <dgm:prSet presAssocID="{A4829939-BB1E-4D58-A64E-4C9EDB013F55}" presName="arrow" presStyleLbl="bgShp" presStyleIdx="0" presStyleCnt="1" custLinFactNeighborX="33593" custLinFactNeighborY="12500"/>
      <dgm:spPr/>
    </dgm:pt>
    <dgm:pt modelId="{10C4B6E3-6B24-4B9F-BAB7-047F78E2D96D}" type="pres">
      <dgm:prSet presAssocID="{A4829939-BB1E-4D58-A64E-4C9EDB013F55}" presName="linearProcess" presStyleCnt="0"/>
      <dgm:spPr/>
    </dgm:pt>
    <dgm:pt modelId="{127AE624-9CF8-4E1D-94D8-E270AA7F98C5}" type="pres">
      <dgm:prSet presAssocID="{E37EF96C-A351-4814-A4DE-A60491A2A54B}" presName="text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2B0E2E3-3453-405D-AE98-D86500396AD9}" type="pres">
      <dgm:prSet presAssocID="{8B6B11F5-8081-4F73-8D51-366935D51C31}" presName="sibTrans" presStyleCnt="0"/>
      <dgm:spPr/>
    </dgm:pt>
    <dgm:pt modelId="{59B1FC87-E66E-4142-8600-61DC4A33A31E}" type="pres">
      <dgm:prSet presAssocID="{94B86932-6975-462D-9B41-8AC5087C07C0}" presName="text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8E0F35-7D2F-4310-90DF-C584C3CC2AEC}" type="pres">
      <dgm:prSet presAssocID="{B3AE6EE6-A660-4CDD-AAAB-0BC4CC955FD9}" presName="sibTrans" presStyleCnt="0"/>
      <dgm:spPr/>
    </dgm:pt>
    <dgm:pt modelId="{DFED8DDB-6631-48B6-ADAF-F3299BD49AA0}" type="pres">
      <dgm:prSet presAssocID="{DEAF8111-C996-42E2-B352-BE75C4867538}" presName="text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9FD604-CDAD-458F-A940-533A89CF094A}" type="pres">
      <dgm:prSet presAssocID="{0973258D-03C2-489C-BAFE-711CB71495FC}" presName="sibTrans" presStyleCnt="0"/>
      <dgm:spPr/>
    </dgm:pt>
    <dgm:pt modelId="{FBA4BD4C-8B6D-44EB-B1A3-E5A89C55B3A5}" type="pres">
      <dgm:prSet presAssocID="{C6989AC1-B775-442B-BD1D-B8E93DA8B2DE}" presName="text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E21BB2-6D10-4486-931E-C8126713F79D}" type="pres">
      <dgm:prSet presAssocID="{B495FD26-7184-4899-BBA4-1658DBF652CD}" presName="sibTrans" presStyleCnt="0"/>
      <dgm:spPr/>
    </dgm:pt>
    <dgm:pt modelId="{2924C12E-CD7C-47B0-9CBA-064EF3E606D3}" type="pres">
      <dgm:prSet presAssocID="{F528159C-A09A-4AAC-8B39-4BFD1066D4E3}" presName="text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3B46DE3-7C5F-41AA-9662-B24729A78869}" type="presOf" srcId="{E37EF96C-A351-4814-A4DE-A60491A2A54B}" destId="{127AE624-9CF8-4E1D-94D8-E270AA7F98C5}" srcOrd="0" destOrd="0" presId="urn:microsoft.com/office/officeart/2005/8/layout/hProcess9"/>
    <dgm:cxn modelId="{9D9AE9E9-74B7-4F43-9E9F-79212FF846B0}" type="presOf" srcId="{94B86932-6975-462D-9B41-8AC5087C07C0}" destId="{59B1FC87-E66E-4142-8600-61DC4A33A31E}" srcOrd="0" destOrd="0" presId="urn:microsoft.com/office/officeart/2005/8/layout/hProcess9"/>
    <dgm:cxn modelId="{5F7B6B52-2D83-43C5-ACB6-359F1F06237C}" type="presOf" srcId="{A4829939-BB1E-4D58-A64E-4C9EDB013F55}" destId="{473BF5F4-E948-4C33-B981-17C962A66D2C}" srcOrd="0" destOrd="0" presId="urn:microsoft.com/office/officeart/2005/8/layout/hProcess9"/>
    <dgm:cxn modelId="{58C2A100-A627-44D8-BD23-30002838346F}" srcId="{A4829939-BB1E-4D58-A64E-4C9EDB013F55}" destId="{C6989AC1-B775-442B-BD1D-B8E93DA8B2DE}" srcOrd="3" destOrd="0" parTransId="{93A0149E-3132-470B-AB2E-12E9B5401E44}" sibTransId="{B495FD26-7184-4899-BBA4-1658DBF652CD}"/>
    <dgm:cxn modelId="{64E26466-5ECA-4340-AFE2-209EDF61DAD3}" srcId="{A4829939-BB1E-4D58-A64E-4C9EDB013F55}" destId="{94B86932-6975-462D-9B41-8AC5087C07C0}" srcOrd="1" destOrd="0" parTransId="{E42F26AE-7B09-4904-8172-2353EACE1C49}" sibTransId="{B3AE6EE6-A660-4CDD-AAAB-0BC4CC955FD9}"/>
    <dgm:cxn modelId="{76F0265B-A5E2-4E8F-A8D2-B9965D42E815}" type="presOf" srcId="{C6989AC1-B775-442B-BD1D-B8E93DA8B2DE}" destId="{FBA4BD4C-8B6D-44EB-B1A3-E5A89C55B3A5}" srcOrd="0" destOrd="0" presId="urn:microsoft.com/office/officeart/2005/8/layout/hProcess9"/>
    <dgm:cxn modelId="{BFC8E0A2-5A63-4BB5-9BD5-E9DEEEFB499F}" type="presOf" srcId="{F528159C-A09A-4AAC-8B39-4BFD1066D4E3}" destId="{2924C12E-CD7C-47B0-9CBA-064EF3E606D3}" srcOrd="0" destOrd="0" presId="urn:microsoft.com/office/officeart/2005/8/layout/hProcess9"/>
    <dgm:cxn modelId="{1E959F22-B044-4089-9E0C-B04DB9F96DBA}" type="presOf" srcId="{DEAF8111-C996-42E2-B352-BE75C4867538}" destId="{DFED8DDB-6631-48B6-ADAF-F3299BD49AA0}" srcOrd="0" destOrd="0" presId="urn:microsoft.com/office/officeart/2005/8/layout/hProcess9"/>
    <dgm:cxn modelId="{65F85463-95C6-4771-8387-8AD93E85DE3C}" srcId="{A4829939-BB1E-4D58-A64E-4C9EDB013F55}" destId="{E37EF96C-A351-4814-A4DE-A60491A2A54B}" srcOrd="0" destOrd="0" parTransId="{5614187B-BE9B-4A28-B70E-23E50AF22414}" sibTransId="{8B6B11F5-8081-4F73-8D51-366935D51C31}"/>
    <dgm:cxn modelId="{914B447D-0BC4-4651-A9B5-0DD04C8F22E8}" srcId="{A4829939-BB1E-4D58-A64E-4C9EDB013F55}" destId="{F528159C-A09A-4AAC-8B39-4BFD1066D4E3}" srcOrd="4" destOrd="0" parTransId="{D02BE1C6-5738-4F4B-8F14-16D6F3771771}" sibTransId="{D2BD92DD-02D6-44D2-B1DF-4D1C3407E4D4}"/>
    <dgm:cxn modelId="{7934F484-3ADE-4F74-A0C4-D8C447994504}" srcId="{A4829939-BB1E-4D58-A64E-4C9EDB013F55}" destId="{DEAF8111-C996-42E2-B352-BE75C4867538}" srcOrd="2" destOrd="0" parTransId="{E001462C-A3A5-4DD0-833B-6136C0EDE18F}" sibTransId="{0973258D-03C2-489C-BAFE-711CB71495FC}"/>
    <dgm:cxn modelId="{984B5F0E-4EF1-48DA-A735-D3067172C733}" type="presParOf" srcId="{473BF5F4-E948-4C33-B981-17C962A66D2C}" destId="{C5F837DE-89DF-47FF-B4A5-E8093ED17FCC}" srcOrd="0" destOrd="0" presId="urn:microsoft.com/office/officeart/2005/8/layout/hProcess9"/>
    <dgm:cxn modelId="{99A67C53-C95E-433A-B73C-50EDD33C8CC3}" type="presParOf" srcId="{473BF5F4-E948-4C33-B981-17C962A66D2C}" destId="{10C4B6E3-6B24-4B9F-BAB7-047F78E2D96D}" srcOrd="1" destOrd="0" presId="urn:microsoft.com/office/officeart/2005/8/layout/hProcess9"/>
    <dgm:cxn modelId="{8CE57427-49DD-4A27-AEE1-76D6CF0B7B46}" type="presParOf" srcId="{10C4B6E3-6B24-4B9F-BAB7-047F78E2D96D}" destId="{127AE624-9CF8-4E1D-94D8-E270AA7F98C5}" srcOrd="0" destOrd="0" presId="urn:microsoft.com/office/officeart/2005/8/layout/hProcess9"/>
    <dgm:cxn modelId="{63CB8FCD-4A85-4075-856A-C78E906D5AEF}" type="presParOf" srcId="{10C4B6E3-6B24-4B9F-BAB7-047F78E2D96D}" destId="{A2B0E2E3-3453-405D-AE98-D86500396AD9}" srcOrd="1" destOrd="0" presId="urn:microsoft.com/office/officeart/2005/8/layout/hProcess9"/>
    <dgm:cxn modelId="{8F2B47D2-2533-4AAD-BF15-737283966BAE}" type="presParOf" srcId="{10C4B6E3-6B24-4B9F-BAB7-047F78E2D96D}" destId="{59B1FC87-E66E-4142-8600-61DC4A33A31E}" srcOrd="2" destOrd="0" presId="urn:microsoft.com/office/officeart/2005/8/layout/hProcess9"/>
    <dgm:cxn modelId="{1A6F8C83-DF15-4F07-A8C3-8777D8970634}" type="presParOf" srcId="{10C4B6E3-6B24-4B9F-BAB7-047F78E2D96D}" destId="{978E0F35-7D2F-4310-90DF-C584C3CC2AEC}" srcOrd="3" destOrd="0" presId="urn:microsoft.com/office/officeart/2005/8/layout/hProcess9"/>
    <dgm:cxn modelId="{BC529181-9AB6-402D-AD39-61A527A70F76}" type="presParOf" srcId="{10C4B6E3-6B24-4B9F-BAB7-047F78E2D96D}" destId="{DFED8DDB-6631-48B6-ADAF-F3299BD49AA0}" srcOrd="4" destOrd="0" presId="urn:microsoft.com/office/officeart/2005/8/layout/hProcess9"/>
    <dgm:cxn modelId="{DE7B4A6B-64E7-43FC-A078-1E8040E362AF}" type="presParOf" srcId="{10C4B6E3-6B24-4B9F-BAB7-047F78E2D96D}" destId="{F49FD604-CDAD-458F-A940-533A89CF094A}" srcOrd="5" destOrd="0" presId="urn:microsoft.com/office/officeart/2005/8/layout/hProcess9"/>
    <dgm:cxn modelId="{8E762671-BA81-4798-A263-5D33D4DBDF41}" type="presParOf" srcId="{10C4B6E3-6B24-4B9F-BAB7-047F78E2D96D}" destId="{FBA4BD4C-8B6D-44EB-B1A3-E5A89C55B3A5}" srcOrd="6" destOrd="0" presId="urn:microsoft.com/office/officeart/2005/8/layout/hProcess9"/>
    <dgm:cxn modelId="{ADE1B869-EEC8-45F4-8C76-1FE7E661812F}" type="presParOf" srcId="{10C4B6E3-6B24-4B9F-BAB7-047F78E2D96D}" destId="{9AE21BB2-6D10-4486-931E-C8126713F79D}" srcOrd="7" destOrd="0" presId="urn:microsoft.com/office/officeart/2005/8/layout/hProcess9"/>
    <dgm:cxn modelId="{E6B5B76D-33BD-40DC-86DD-BD6C902A31C2}" type="presParOf" srcId="{10C4B6E3-6B24-4B9F-BAB7-047F78E2D96D}" destId="{2924C12E-CD7C-47B0-9CBA-064EF3E606D3}" srcOrd="8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5F837DE-89DF-47FF-B4A5-E8093ED17FCC}">
      <dsp:nvSpPr>
        <dsp:cNvPr id="0" name=""/>
        <dsp:cNvSpPr/>
      </dsp:nvSpPr>
      <dsp:spPr>
        <a:xfrm>
          <a:off x="1151469" y="0"/>
          <a:ext cx="6524991" cy="5048871"/>
        </a:xfrm>
        <a:prstGeom prst="rightArrow">
          <a:avLst/>
        </a:prstGeom>
        <a:gradFill rotWithShape="0">
          <a:gsLst>
            <a:gs pos="0">
              <a:schemeClr val="accent6">
                <a:tint val="40000"/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accent6">
                <a:tint val="40000"/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accent6">
                <a:tint val="40000"/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accent6">
                <a:tint val="40000"/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accent6">
                <a:tint val="40000"/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accent6">
                <a:tint val="40000"/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matte">
          <a:bevelT w="14445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/>
      </dsp:style>
    </dsp:sp>
    <dsp:sp modelId="{127AE624-9CF8-4E1D-94D8-E270AA7F98C5}">
      <dsp:nvSpPr>
        <dsp:cNvPr id="0" name=""/>
        <dsp:cNvSpPr/>
      </dsp:nvSpPr>
      <dsp:spPr>
        <a:xfrm>
          <a:off x="3373" y="1514661"/>
          <a:ext cx="1474945" cy="2019548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lt1"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lt1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lt1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lt1"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Оценить интерьер классных комнат</a:t>
          </a:r>
          <a:endParaRPr lang="ru-RU" sz="1600" kern="1200" dirty="0"/>
        </a:p>
      </dsp:txBody>
      <dsp:txXfrm>
        <a:off x="3373" y="1514661"/>
        <a:ext cx="1474945" cy="2019548"/>
      </dsp:txXfrm>
    </dsp:sp>
    <dsp:sp modelId="{59B1FC87-E66E-4142-8600-61DC4A33A31E}">
      <dsp:nvSpPr>
        <dsp:cNvPr id="0" name=""/>
        <dsp:cNvSpPr/>
      </dsp:nvSpPr>
      <dsp:spPr>
        <a:xfrm>
          <a:off x="1552065" y="1514661"/>
          <a:ext cx="1474945" cy="2019548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lt1"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lt1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lt1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lt1"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Наличие </a:t>
          </a:r>
          <a:r>
            <a:rPr lang="ru-RU" sz="1600" kern="1200" dirty="0" err="1" smtClean="0"/>
            <a:t>функцио-нальных</a:t>
          </a:r>
          <a:r>
            <a:rPr lang="ru-RU" sz="1600" kern="1200" dirty="0" smtClean="0"/>
            <a:t>  зон</a:t>
          </a:r>
          <a:endParaRPr lang="ru-RU" sz="1600" kern="1200" dirty="0"/>
        </a:p>
      </dsp:txBody>
      <dsp:txXfrm>
        <a:off x="1552065" y="1514661"/>
        <a:ext cx="1474945" cy="2019548"/>
      </dsp:txXfrm>
    </dsp:sp>
    <dsp:sp modelId="{DFED8DDB-6631-48B6-ADAF-F3299BD49AA0}">
      <dsp:nvSpPr>
        <dsp:cNvPr id="0" name=""/>
        <dsp:cNvSpPr/>
      </dsp:nvSpPr>
      <dsp:spPr>
        <a:xfrm>
          <a:off x="3100757" y="1514661"/>
          <a:ext cx="1474945" cy="2019548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lt1"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lt1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lt1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lt1"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Основные параметры, микроклимат</a:t>
          </a:r>
          <a:endParaRPr lang="ru-RU" sz="1600" kern="1200" dirty="0"/>
        </a:p>
      </dsp:txBody>
      <dsp:txXfrm>
        <a:off x="3100757" y="1514661"/>
        <a:ext cx="1474945" cy="2019548"/>
      </dsp:txXfrm>
    </dsp:sp>
    <dsp:sp modelId="{FBA4BD4C-8B6D-44EB-B1A3-E5A89C55B3A5}">
      <dsp:nvSpPr>
        <dsp:cNvPr id="0" name=""/>
        <dsp:cNvSpPr/>
      </dsp:nvSpPr>
      <dsp:spPr>
        <a:xfrm>
          <a:off x="4649450" y="1514661"/>
          <a:ext cx="1474945" cy="2019548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lt1"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lt1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lt1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lt1"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>
        <a:off x="4649450" y="1514661"/>
        <a:ext cx="1474945" cy="2019548"/>
      </dsp:txXfrm>
    </dsp:sp>
    <dsp:sp modelId="{2924C12E-CD7C-47B0-9CBA-064EF3E606D3}">
      <dsp:nvSpPr>
        <dsp:cNvPr id="0" name=""/>
        <dsp:cNvSpPr/>
      </dsp:nvSpPr>
      <dsp:spPr>
        <a:xfrm>
          <a:off x="6198142" y="1514661"/>
          <a:ext cx="1474945" cy="2019548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60000"/>
              </a:schemeClr>
            </a:gs>
            <a:gs pos="33000">
              <a:schemeClr val="lt1">
                <a:hueOff val="0"/>
                <a:satOff val="0"/>
                <a:lumOff val="0"/>
                <a:alphaOff val="0"/>
                <a:tint val="86500"/>
              </a:schemeClr>
            </a:gs>
            <a:gs pos="46750">
              <a:schemeClr val="lt1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53000">
              <a:schemeClr val="lt1">
                <a:hueOff val="0"/>
                <a:satOff val="0"/>
                <a:lumOff val="0"/>
                <a:alphaOff val="0"/>
                <a:tint val="71000"/>
                <a:satMod val="112000"/>
              </a:schemeClr>
            </a:gs>
            <a:gs pos="68000">
              <a:schemeClr val="lt1">
                <a:hueOff val="0"/>
                <a:satOff val="0"/>
                <a:lumOff val="0"/>
                <a:alphaOff val="0"/>
                <a:tint val="86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60000"/>
              </a:schemeClr>
            </a:gs>
          </a:gsLst>
          <a:lin ang="8350000" scaled="1"/>
        </a:gradFill>
        <a:ln>
          <a:noFill/>
        </a:ln>
        <a:effectLst>
          <a:outerShdw blurRad="190500" dist="228600" dir="2700000" sy="90000" rotWithShape="0">
            <a:srgbClr val="000000">
              <a:alpha val="255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/>
        </a:p>
      </dsp:txBody>
      <dsp:txXfrm>
        <a:off x="6198142" y="1514661"/>
        <a:ext cx="1474945" cy="201954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Овал 8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7CDE577-E49C-43CC-8356-BC62B105AE34}" type="datetimeFigureOut">
              <a:rPr lang="ru-RU"/>
              <a:pPr>
                <a:defRPr/>
              </a:pPr>
              <a:t>26.01.2012</a:t>
            </a:fld>
            <a:endParaRPr lang="ru-RU" dirty="0"/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10D9FA2-F545-42F0-B55C-9527B00A35B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79C481-0946-4ABD-AF3C-B80E77C63E35}" type="datetimeFigureOut">
              <a:rPr lang="ru-RU"/>
              <a:pPr>
                <a:defRPr/>
              </a:pPr>
              <a:t>26.01.2012</a:t>
            </a:fld>
            <a:endParaRPr lang="ru-RU" dirty="0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D5FC27-4B9A-4E52-8AB4-C3FF9778587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8D83AA-0144-4BCA-9C45-8F5E84299DF0}" type="datetimeFigureOut">
              <a:rPr lang="ru-RU"/>
              <a:pPr>
                <a:defRPr/>
              </a:pPr>
              <a:t>26.01.2012</a:t>
            </a:fld>
            <a:endParaRPr lang="ru-RU" dirty="0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07E58F-99DB-4DEA-BC3D-6F5A8ED69AB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80ED22-76FC-4999-AC08-7BE8159364AD}" type="datetimeFigureOut">
              <a:rPr lang="ru-RU"/>
              <a:pPr>
                <a:defRPr/>
              </a:pPr>
              <a:t>26.01.2012</a:t>
            </a:fld>
            <a:endParaRPr lang="ru-RU" dirty="0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52C6C8-87C8-4005-B6A9-D0379635D45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6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Прямоугольник 9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Овал 8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588AB16-F423-42A0-A925-A3B7DC87DE93}" type="datetimeFigureOut">
              <a:rPr lang="ru-RU"/>
              <a:pPr>
                <a:defRPr/>
              </a:pPr>
              <a:t>26.01.2012</a:t>
            </a:fld>
            <a:endParaRPr lang="ru-RU" dirty="0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27266B1-B139-4AC5-B435-C4E21345641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BC6D1D-1EE9-4A56-9125-FF91628B1AA6}" type="datetimeFigureOut">
              <a:rPr lang="ru-RU"/>
              <a:pPr>
                <a:defRPr/>
              </a:pPr>
              <a:t>26.01.2012</a:t>
            </a:fld>
            <a:endParaRPr lang="ru-RU" dirty="0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934B37-36E8-4546-BD3E-00C446EEC10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31934A2-74A3-4668-9192-21BE390F522C}" type="datetimeFigureOut">
              <a:rPr lang="ru-RU"/>
              <a:pPr>
                <a:defRPr/>
              </a:pPr>
              <a:t>26.01.2012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4913BB2-A795-4D34-B9DE-2E4EE8A02A5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FD0538-0550-405E-ABC6-0F865FEA836B}" type="datetimeFigureOut">
              <a:rPr lang="ru-RU"/>
              <a:pPr>
                <a:defRPr/>
              </a:pPr>
              <a:t>26.01.2012</a:t>
            </a:fld>
            <a:endParaRPr lang="ru-RU" dirty="0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768AD-3D47-42A5-A21C-2D1B0A44842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4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" name="Прямоугольник 5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808E6DE-03EA-45C4-829A-111766A48A48}" type="datetimeFigureOut">
              <a:rPr lang="ru-RU"/>
              <a:pPr>
                <a:defRPr/>
              </a:pPr>
              <a:t>26.01.2012</a:t>
            </a:fld>
            <a:endParaRPr lang="ru-RU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3520AD7-39BE-4C9F-9CAC-108E776E28D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111218E-693C-4D69-AE15-F77FD91A4288}" type="datetimeFigureOut">
              <a:rPr lang="ru-RU"/>
              <a:pPr>
                <a:defRPr/>
              </a:pPr>
              <a:t>26.01.2012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AC98E5E-F566-4C13-B532-53998F7501A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 fontAlgn="auto">
              <a:lnSpc>
                <a:spcPts val="3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 dirty="0">
              <a:latin typeface="+mn-lt"/>
              <a:cs typeface="+mn-cs"/>
            </a:endParaRPr>
          </a:p>
        </p:txBody>
      </p:sp>
      <p:sp>
        <p:nvSpPr>
          <p:cNvPr id="6" name="Блок-схема: процесс 8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Блок-схема: процесс 9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8102F2F-1697-40DE-A83F-D65E083BB09E}" type="datetimeFigureOut">
              <a:rPr lang="ru-RU"/>
              <a:pPr>
                <a:defRPr/>
              </a:pPr>
              <a:t>26.01.2012</a:t>
            </a:fld>
            <a:endParaRPr lang="ru-RU" dirty="0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8C78722-517D-413D-B629-6DE13CB09DE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2C577C2C-7470-4BFB-A817-F7646192396B}" type="datetimeFigureOut">
              <a:rPr lang="ru-RU"/>
              <a:pPr>
                <a:defRPr/>
              </a:pPr>
              <a:t>26.01.2012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dirty="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A4F7E8B9-B3EC-4FF4-9491-C67427EC0CD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16" r:id="rId1"/>
    <p:sldLayoutId id="2147484115" r:id="rId2"/>
    <p:sldLayoutId id="2147484117" r:id="rId3"/>
    <p:sldLayoutId id="2147484114" r:id="rId4"/>
    <p:sldLayoutId id="2147484118" r:id="rId5"/>
    <p:sldLayoutId id="2147484113" r:id="rId6"/>
    <p:sldLayoutId id="2147484119" r:id="rId7"/>
    <p:sldLayoutId id="2147484120" r:id="rId8"/>
    <p:sldLayoutId id="2147484121" r:id="rId9"/>
    <p:sldLayoutId id="2147484112" r:id="rId10"/>
    <p:sldLayoutId id="2147484111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300" kern="1200">
          <a:solidFill>
            <a:srgbClr val="323232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300">
          <a:solidFill>
            <a:srgbClr val="323232"/>
          </a:solidFill>
          <a:latin typeface="Corbel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300">
          <a:solidFill>
            <a:srgbClr val="323232"/>
          </a:solidFill>
          <a:latin typeface="Corbel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300">
          <a:solidFill>
            <a:srgbClr val="323232"/>
          </a:solidFill>
          <a:latin typeface="Corbel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300">
          <a:solidFill>
            <a:srgbClr val="323232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323232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323232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323232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323232"/>
          </a:solidFill>
          <a:latin typeface="Corbel" pitchFamily="34" charset="0"/>
        </a:defRPr>
      </a:lvl9pPr>
      <a:extLst/>
    </p:titleStyle>
    <p:bodyStyle>
      <a:lvl1pPr marL="365125" indent="-282575" algn="l" rtl="0" fontAlgn="base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fontAlgn="base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fontAlgn="base">
        <a:spcBef>
          <a:spcPct val="20000"/>
        </a:spcBef>
        <a:spcAft>
          <a:spcPct val="0"/>
        </a:spcAft>
        <a:buClr>
          <a:srgbClr val="1B587C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fontAlgn="base">
        <a:spcBef>
          <a:spcPct val="20000"/>
        </a:spcBef>
        <a:spcAft>
          <a:spcPct val="0"/>
        </a:spcAft>
        <a:buClr>
          <a:srgbClr val="4E8542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hyperlink" Target="http://www.sv-audit.ru/data/img/news/154.jpg" TargetMode="Externa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hyperlink" Target="http://media.realitatea.ro/multimedia/image/201103/full/earth_globe_hands_39649900.jpg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static.goldenline.pl/event_logo/010/event_75466_2471e3_huge.jpg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activerain.com/image_store/uploads/5/2/8/9/1/ar127314887019825.jpg" TargetMode="Externa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8.jpeg"/><Relationship Id="rId7" Type="http://schemas.openxmlformats.org/officeDocument/2006/relationships/diagramColors" Target="../diagrams/colors1.xml"/><Relationship Id="rId2" Type="http://schemas.openxmlformats.org/officeDocument/2006/relationships/hyperlink" Target="http://2.bp.blogspot.com/_KMcuh-rvCTo/S9GAgo0sA_I/AAAAAAAAAMA/xVtcRrT-ruw/s1600/%D0%B2%D0%BE%D0%BF%D1%80%D0%BE%D1%812.jpeg" TargetMode="External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s005.radikal.ru/i211/1009/2f/7c5e7656f2e9.jpg" TargetMode="Externa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350" y="260350"/>
            <a:ext cx="7499350" cy="1143000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2400" b="1" i="1" dirty="0" smtClean="0">
                <a:solidFill>
                  <a:srgbClr val="9A743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Уровень комфортности классной комнаты и </a:t>
            </a:r>
            <a:r>
              <a:rPr lang="ru-RU" sz="2400" b="1" i="1" smtClean="0">
                <a:solidFill>
                  <a:srgbClr val="9A743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/>
            </a:r>
            <a:br>
              <a:rPr lang="ru-RU" sz="2400" b="1" i="1" smtClean="0">
                <a:solidFill>
                  <a:srgbClr val="9A743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</a:br>
            <a:r>
              <a:rPr lang="ru-RU" sz="2400" b="1" i="1" smtClean="0">
                <a:solidFill>
                  <a:srgbClr val="9A743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наше </a:t>
            </a:r>
            <a:r>
              <a:rPr lang="ru-RU" sz="2400" b="1" i="1" smtClean="0">
                <a:solidFill>
                  <a:srgbClr val="9A743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самочувствие</a:t>
            </a:r>
            <a:endParaRPr lang="ru-RU" sz="2400" dirty="0" smtClean="0">
              <a:solidFill>
                <a:srgbClr val="9A743A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</a:endParaRPr>
          </a:p>
        </p:txBody>
      </p:sp>
      <p:pic>
        <p:nvPicPr>
          <p:cNvPr id="7" name="Содержимое 6" descr="IMG_6969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022971" y="2058045"/>
            <a:ext cx="3873623" cy="3168352"/>
          </a:xfrm>
          <a:prstGeom prst="roundRect">
            <a:avLst>
              <a:gd name="adj" fmla="val 16667"/>
            </a:avLst>
          </a:prstGeom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Содержимое 7" descr="IMG_7717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104072" y="2058045"/>
            <a:ext cx="3981636" cy="3168352"/>
          </a:xfrm>
          <a:prstGeom prst="roundRect">
            <a:avLst>
              <a:gd name="adj" fmla="val 16667"/>
            </a:avLst>
          </a:prstGeom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4340" name="Текст 4"/>
          <p:cNvSpPr>
            <a:spLocks noGrp="1"/>
          </p:cNvSpPr>
          <p:nvPr>
            <p:ph type="body" idx="4294967295"/>
          </p:nvPr>
        </p:nvSpPr>
        <p:spPr>
          <a:xfrm>
            <a:off x="1043608" y="1628800"/>
            <a:ext cx="4024313" cy="576262"/>
          </a:xfrm>
        </p:spPr>
        <p:txBody>
          <a:bodyPr/>
          <a:lstStyle/>
          <a:p>
            <a:pPr algn="ctr"/>
            <a:r>
              <a:rPr lang="ru-RU" sz="2400" i="1" dirty="0" smtClean="0">
                <a:solidFill>
                  <a:srgbClr val="336600"/>
                </a:solidFill>
              </a:rPr>
              <a:t>кабинет биологии</a:t>
            </a:r>
            <a:endParaRPr lang="ru-RU" sz="2400" dirty="0" smtClean="0">
              <a:solidFill>
                <a:srgbClr val="336600"/>
              </a:solidFill>
            </a:endParaRPr>
          </a:p>
        </p:txBody>
      </p:sp>
      <p:sp>
        <p:nvSpPr>
          <p:cNvPr id="14341" name="Текст 5"/>
          <p:cNvSpPr>
            <a:spLocks noGrp="1"/>
          </p:cNvSpPr>
          <p:nvPr>
            <p:ph type="body" sz="half" idx="4294967295"/>
          </p:nvPr>
        </p:nvSpPr>
        <p:spPr>
          <a:xfrm>
            <a:off x="5121275" y="1700808"/>
            <a:ext cx="4022725" cy="641350"/>
          </a:xfrm>
        </p:spPr>
        <p:txBody>
          <a:bodyPr/>
          <a:lstStyle/>
          <a:p>
            <a:pPr algn="ctr"/>
            <a:r>
              <a:rPr lang="ru-RU" sz="2400" i="1" dirty="0" smtClean="0">
                <a:solidFill>
                  <a:srgbClr val="336600"/>
                </a:solidFill>
              </a:rPr>
              <a:t>кабинет химии</a:t>
            </a:r>
            <a:endParaRPr lang="ru-RU" sz="2400" dirty="0" smtClean="0">
              <a:solidFill>
                <a:srgbClr val="336600"/>
              </a:solidFill>
            </a:endParaRPr>
          </a:p>
        </p:txBody>
      </p:sp>
      <p:sp>
        <p:nvSpPr>
          <p:cNvPr id="14344" name="Text Box 8"/>
          <p:cNvSpPr txBox="1">
            <a:spLocks noChangeArrowheads="1"/>
          </p:cNvSpPr>
          <p:nvPr/>
        </p:nvSpPr>
        <p:spPr bwMode="auto">
          <a:xfrm>
            <a:off x="1258888" y="5734050"/>
            <a:ext cx="788511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i="1" u="sng" dirty="0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Выполнила:</a:t>
            </a:r>
            <a:r>
              <a:rPr lang="ru-RU" dirty="0">
                <a:solidFill>
                  <a:srgbClr val="663300"/>
                </a:solidFill>
              </a:rPr>
              <a:t> </a:t>
            </a:r>
            <a:r>
              <a:rPr lang="ru-RU" dirty="0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Полина </a:t>
            </a:r>
            <a:r>
              <a:rPr lang="ru-RU" dirty="0" err="1" smtClean="0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Шушпанова</a:t>
            </a:r>
            <a:r>
              <a:rPr lang="ru-RU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,</a:t>
            </a:r>
            <a:r>
              <a:rPr lang="ru-RU" dirty="0" smtClean="0">
                <a:solidFill>
                  <a:srgbClr val="663300"/>
                </a:solidFill>
              </a:rPr>
              <a:t> </a:t>
            </a:r>
            <a:r>
              <a:rPr lang="ru-RU" dirty="0">
                <a:solidFill>
                  <a:srgbClr val="663300"/>
                </a:solidFill>
              </a:rPr>
              <a:t>ученица 9 класса гимназии №1</a:t>
            </a:r>
          </a:p>
          <a:p>
            <a:pPr>
              <a:spcBef>
                <a:spcPct val="50000"/>
              </a:spcBef>
            </a:pPr>
            <a:r>
              <a:rPr lang="ru-RU" b="1" i="1" u="sng" dirty="0">
                <a:solidFill>
                  <a:srgbClr val="66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Руководитель:</a:t>
            </a:r>
            <a:r>
              <a:rPr lang="ru-RU" dirty="0">
                <a:solidFill>
                  <a:srgbClr val="663300"/>
                </a:solidFill>
              </a:rPr>
              <a:t> Хрущева Татьяна Владимировна</a:t>
            </a:r>
          </a:p>
          <a:p>
            <a:pPr>
              <a:spcBef>
                <a:spcPct val="50000"/>
              </a:spcBef>
            </a:pPr>
            <a:r>
              <a:rPr lang="ru-RU" dirty="0">
                <a:solidFill>
                  <a:srgbClr val="663300"/>
                </a:solidFill>
              </a:rPr>
              <a:t>                                               2011г.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www.floralworld.ru/images/plants/acalypha/thumb_acalypha_hispida_1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0"/>
            <a:ext cx="2996952" cy="299695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187624" y="3068960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7033"/>
                </a:solidFill>
              </a:rPr>
              <a:t>Акалифа</a:t>
            </a:r>
            <a:endParaRPr lang="ru-RU" dirty="0">
              <a:solidFill>
                <a:srgbClr val="007033"/>
              </a:solidFill>
            </a:endParaRPr>
          </a:p>
        </p:txBody>
      </p:sp>
      <p:pic>
        <p:nvPicPr>
          <p:cNvPr id="26628" name="Picture 4" descr="http://www.flowersweb.info/bitrix/components/bitrix/forum.interface/show_file.php?fid=144454&amp;width=450&amp;height=45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260648"/>
            <a:ext cx="2664295" cy="316791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283968" y="3429000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7033"/>
                </a:solidFill>
              </a:rPr>
              <a:t>Диоскорея</a:t>
            </a:r>
            <a:endParaRPr lang="ru-RU" dirty="0">
              <a:solidFill>
                <a:srgbClr val="007033"/>
              </a:solidFill>
            </a:endParaRPr>
          </a:p>
        </p:txBody>
      </p:sp>
      <p:pic>
        <p:nvPicPr>
          <p:cNvPr id="26630" name="Picture 6" descr="http://floral-city.ru/images/stories/foto6/DIFFENBAHIA/Diffenbahia_amonea_Tropic_Snow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1" y="3501008"/>
            <a:ext cx="2664297" cy="3038234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1259632" y="6488668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7033"/>
                </a:solidFill>
              </a:rPr>
              <a:t>Диффенбахия</a:t>
            </a:r>
            <a:endParaRPr lang="ru-RU" dirty="0">
              <a:solidFill>
                <a:srgbClr val="007033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11960" y="4581128"/>
            <a:ext cx="43924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Ядовитые растения</a:t>
            </a:r>
            <a:endParaRPr lang="ru-RU" sz="40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8888" y="44450"/>
            <a:ext cx="7499350" cy="1655763"/>
          </a:xfrm>
        </p:spPr>
        <p:txBody>
          <a:bodyPr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  <a:latin typeface="Garamond" pitchFamily="18" charset="0"/>
              </a:rPr>
              <a:t>2 этап исследования:</a:t>
            </a:r>
            <a:b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  <a:latin typeface="Garamond" pitchFamily="18" charset="0"/>
              </a:rPr>
            </a:br>
            <a: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  <a:latin typeface="Garamond" pitchFamily="18" charset="0"/>
              </a:rPr>
              <a:t>наличие функциональных зон.</a:t>
            </a:r>
            <a:br>
              <a:rPr lang="ru-RU" sz="3200" b="1" i="1" dirty="0" smtClean="0">
                <a:solidFill>
                  <a:schemeClr val="accent6">
                    <a:lumMod val="50000"/>
                  </a:schemeClr>
                </a:solidFill>
                <a:latin typeface="Garamond" pitchFamily="18" charset="0"/>
              </a:rPr>
            </a:br>
            <a:endParaRPr lang="ru-RU" sz="3200" b="1" i="1" dirty="0">
              <a:solidFill>
                <a:schemeClr val="accent6">
                  <a:lumMod val="50000"/>
                </a:schemeClr>
              </a:solidFill>
              <a:latin typeface="Garamond" pitchFamily="18" charset="0"/>
            </a:endParaRPr>
          </a:p>
        </p:txBody>
      </p:sp>
      <p:sp>
        <p:nvSpPr>
          <p:cNvPr id="27650" name="TextBox 2"/>
          <p:cNvSpPr txBox="1">
            <a:spLocks noChangeArrowheads="1"/>
          </p:cNvSpPr>
          <p:nvPr/>
        </p:nvSpPr>
        <p:spPr bwMode="auto">
          <a:xfrm>
            <a:off x="3376613" y="1104900"/>
            <a:ext cx="30670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i="1">
                <a:solidFill>
                  <a:srgbClr val="007033"/>
                </a:solidFill>
                <a:latin typeface="Corbel" pitchFamily="34" charset="0"/>
              </a:rPr>
              <a:t>Кабинет биологии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619250" y="6330950"/>
            <a:ext cx="6769100" cy="3365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b="1" dirty="0">
                <a:solidFill>
                  <a:srgbClr val="674D2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</a:rPr>
              <a:t>Дополнительное пространство</a:t>
            </a: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6432550" y="3789363"/>
            <a:ext cx="28194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Рабочая зона учителя</a:t>
            </a: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187450" y="3789363"/>
            <a:ext cx="29718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Рабочая зона учащихся</a:t>
            </a:r>
          </a:p>
        </p:txBody>
      </p:sp>
      <p:pic>
        <p:nvPicPr>
          <p:cNvPr id="7" name="Рисунок 6" descr="IMG_696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54113" y="1628775"/>
            <a:ext cx="3057525" cy="2087563"/>
          </a:xfrm>
          <a:prstGeom prst="rect">
            <a:avLst/>
          </a:prstGeom>
          <a:ln w="38100" cap="sq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7" descr="img136 КАБ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525" y="1671638"/>
            <a:ext cx="3138488" cy="2044700"/>
          </a:xfrm>
          <a:prstGeom prst="rect">
            <a:avLst/>
          </a:prstGeom>
          <a:ln w="38100" cap="sq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 descr="IMG_697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68650" y="4149725"/>
            <a:ext cx="3275013" cy="2182813"/>
          </a:xfrm>
          <a:prstGeom prst="rect">
            <a:avLst/>
          </a:prstGeom>
          <a:ln w="38100" cap="sq">
            <a:solidFill>
              <a:schemeClr val="accent6">
                <a:lumMod val="60000"/>
                <a:lumOff val="40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1042988" y="-387350"/>
            <a:ext cx="7426325" cy="1512888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accent6">
                    <a:lumMod val="5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Garamond" pitchFamily="18" charset="0"/>
                <a:ea typeface="+mj-ea"/>
                <a:cs typeface="+mj-cs"/>
              </a:rPr>
              <a:t>Кабинет биологии</a:t>
            </a:r>
          </a:p>
        </p:txBody>
      </p:sp>
      <p:pic>
        <p:nvPicPr>
          <p:cNvPr id="4" name="Рисунок 3" descr="IMG_696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608" y="692696"/>
            <a:ext cx="3024336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G_698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4008" y="692696"/>
            <a:ext cx="3167844" cy="21118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IMG_698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3608" y="4941167"/>
            <a:ext cx="3024336" cy="18722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IMG_698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5400000">
            <a:off x="3635896" y="3717032"/>
            <a:ext cx="3456385" cy="23042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IMG_699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3608" y="2780928"/>
            <a:ext cx="3024336" cy="20642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IMG_698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5400000">
            <a:off x="6012158" y="3717033"/>
            <a:ext cx="3456385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1042988" y="-458788"/>
            <a:ext cx="7426325" cy="1511301"/>
          </a:xfrm>
          <a:prstGeom prst="rect">
            <a:avLst/>
          </a:prstGeom>
        </p:spPr>
        <p:txBody>
          <a:bodyPr anchor="ctr"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i="1" dirty="0">
                <a:solidFill>
                  <a:schemeClr val="accent6">
                    <a:lumMod val="5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Garamond" pitchFamily="18" charset="0"/>
                <a:ea typeface="+mj-ea"/>
                <a:cs typeface="+mj-cs"/>
              </a:rPr>
              <a:t>Кабинет химии</a:t>
            </a:r>
          </a:p>
        </p:txBody>
      </p:sp>
      <p:pic>
        <p:nvPicPr>
          <p:cNvPr id="4" name="Рисунок 3" descr="IMG_77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620688"/>
            <a:ext cx="3456384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IMG_769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20072" y="620688"/>
            <a:ext cx="3384376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G_772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15616" y="4437112"/>
            <a:ext cx="3456384" cy="2255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IMG_7706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87616" y="4553744"/>
            <a:ext cx="3456384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IMG_7393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347864" y="2612910"/>
            <a:ext cx="3384376" cy="22562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i="1" u="sng" dirty="0" smtClean="0">
                <a:solidFill>
                  <a:schemeClr val="accent6">
                    <a:lumMod val="50000"/>
                  </a:schemeClr>
                </a:solidFill>
              </a:rPr>
              <a:t>3 этап исследования: основные параметры микроклимата.</a:t>
            </a:r>
            <a:endParaRPr lang="ru-RU" sz="3200" i="1" u="sng" dirty="0">
              <a:solidFill>
                <a:schemeClr val="accent6">
                  <a:lumMod val="50000"/>
                </a:schemeClr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187624" y="2420888"/>
          <a:ext cx="7704853" cy="3822957"/>
        </p:xfrm>
        <a:graphic>
          <a:graphicData uri="http://schemas.openxmlformats.org/drawingml/2006/table">
            <a:tbl>
              <a:tblPr/>
              <a:tblGrid>
                <a:gridCol w="1175629"/>
                <a:gridCol w="1272643"/>
                <a:gridCol w="1991969"/>
                <a:gridCol w="1464415"/>
                <a:gridCol w="1800197"/>
              </a:tblGrid>
              <a:tr h="459051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Температура, </a:t>
                      </a:r>
                      <a:r>
                        <a:rPr lang="ru-RU" sz="2000" baseline="30000" dirty="0" err="1">
                          <a:latin typeface="Times New Roman"/>
                          <a:ea typeface="Times New Roman"/>
                        </a:rPr>
                        <a:t>о</a:t>
                      </a:r>
                      <a:r>
                        <a:rPr lang="ru-RU" sz="2000" dirty="0" err="1">
                          <a:latin typeface="Times New Roman"/>
                          <a:ea typeface="Times New Roman"/>
                        </a:rPr>
                        <a:t>С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Относительная влажность, %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37715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Результат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Санитарно-гигиеническая норма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Результат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Санитарно-гигиеническая норма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81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Кабинет биологии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24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20 – 22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23 – 25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66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60 – 40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60 – 40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181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Кабинет химии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22,8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20 – 22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23 – 25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65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60 – 40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60 – 40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259632" y="1916832"/>
            <a:ext cx="6552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/>
              <a:t>Измерение температуры и относительной влажности.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384864" cy="1426488"/>
          </a:xfrm>
        </p:spPr>
        <p:txBody>
          <a:bodyPr>
            <a:noAutofit/>
          </a:bodyPr>
          <a:lstStyle/>
          <a:p>
            <a:r>
              <a:rPr lang="ru-RU" sz="3200" i="1" u="sng" dirty="0" smtClean="0">
                <a:solidFill>
                  <a:schemeClr val="accent6">
                    <a:lumMod val="50000"/>
                  </a:schemeClr>
                </a:solidFill>
              </a:rPr>
              <a:t>4 этап исследования: коэффициент аэрации и изучение режима проветривания.</a:t>
            </a:r>
            <a:endParaRPr lang="ru-RU" sz="3200" i="1" u="sng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31640" y="1772816"/>
            <a:ext cx="6552728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Коэффициент аэрации рассчитывался по формуле:</a:t>
            </a:r>
          </a:p>
          <a:p>
            <a:r>
              <a:rPr lang="ru-RU" sz="2400" b="1" dirty="0" smtClean="0"/>
              <a:t>К</a:t>
            </a:r>
            <a:r>
              <a:rPr lang="ru-RU" sz="2400" b="1" baseline="-25000" dirty="0" smtClean="0"/>
              <a:t> </a:t>
            </a:r>
            <a:r>
              <a:rPr lang="ru-RU" sz="2400" b="1" dirty="0" smtClean="0"/>
              <a:t>= S</a:t>
            </a:r>
            <a:r>
              <a:rPr lang="ru-RU" sz="2400" b="1" baseline="-25000" dirty="0" smtClean="0"/>
              <a:t>1 </a:t>
            </a:r>
            <a:r>
              <a:rPr lang="ru-RU" sz="2400" b="1" dirty="0" smtClean="0"/>
              <a:t>: S ,</a:t>
            </a:r>
            <a:endParaRPr lang="ru-RU" sz="2400" dirty="0" smtClean="0"/>
          </a:p>
          <a:p>
            <a:r>
              <a:rPr lang="ru-RU" dirty="0" smtClean="0"/>
              <a:t>           где К – коэффициент аэрации;</a:t>
            </a:r>
          </a:p>
          <a:p>
            <a:r>
              <a:rPr lang="ru-RU" dirty="0" smtClean="0"/>
              <a:t>                 S</a:t>
            </a:r>
            <a:r>
              <a:rPr lang="ru-RU" baseline="-25000" dirty="0" smtClean="0"/>
              <a:t>1 </a:t>
            </a:r>
            <a:r>
              <a:rPr lang="ru-RU" dirty="0" smtClean="0"/>
              <a:t>– площадь всех форточек и/или фрамуг;</a:t>
            </a:r>
          </a:p>
          <a:p>
            <a:r>
              <a:rPr lang="ru-RU" dirty="0" smtClean="0"/>
              <a:t>	   S –</a:t>
            </a:r>
            <a:r>
              <a:rPr lang="ru-RU" b="1" dirty="0" smtClean="0"/>
              <a:t> </a:t>
            </a:r>
            <a:r>
              <a:rPr lang="ru-RU" dirty="0" smtClean="0"/>
              <a:t>площадь пола.</a:t>
            </a:r>
          </a:p>
          <a:p>
            <a:endParaRPr lang="ru-RU" dirty="0"/>
          </a:p>
        </p:txBody>
      </p:sp>
      <p:pic>
        <p:nvPicPr>
          <p:cNvPr id="30722" name="Picture 2" descr="C:\Users\Полина\Downloads\учеба\IMG_69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3356992"/>
            <a:ext cx="2334005" cy="324036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491880" y="5805264"/>
            <a:ext cx="48245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Проветривание производится регулярно</a:t>
            </a:r>
            <a:endParaRPr lang="ru-RU" sz="24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900" decel="100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900" decel="100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90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 noGrp="1"/>
          </p:cNvSpPr>
          <p:nvPr>
            <p:ph type="title"/>
          </p:nvPr>
        </p:nvSpPr>
        <p:spPr>
          <a:xfrm>
            <a:off x="323850" y="0"/>
            <a:ext cx="8507413" cy="1162050"/>
          </a:xfr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000" i="1" u="sng" cap="none" dirty="0" smtClean="0">
                <a:solidFill>
                  <a:srgbClr val="674D2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5 этап исследований: выводы</a:t>
            </a:r>
          </a:p>
        </p:txBody>
      </p:sp>
      <p:pic>
        <p:nvPicPr>
          <p:cNvPr id="55298" name="Picture 2" descr="Картинка 26 из 291721">
            <a:hlinkClick r:id="rId2"/>
          </p:cNvPr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868144" y="908720"/>
            <a:ext cx="3005769" cy="2022574"/>
          </a:xfrm>
          <a:effectLst>
            <a:softEdge rad="317500"/>
          </a:effectLst>
        </p:spPr>
      </p:pic>
      <p:sp>
        <p:nvSpPr>
          <p:cNvPr id="7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539552" y="1556792"/>
            <a:ext cx="6011862" cy="4525962"/>
          </a:xfrm>
        </p:spPr>
        <p:txBody>
          <a:bodyPr>
            <a:normAutofit/>
          </a:bodyPr>
          <a:lstStyle/>
          <a:p>
            <a:pPr>
              <a:lnSpc>
                <a:spcPct val="70000"/>
              </a:lnSpc>
            </a:pPr>
            <a:r>
              <a:rPr lang="ru-RU" sz="2000" b="1" i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Интерьер классных комнат соответствует санитарно-гигиеническим нормам.</a:t>
            </a:r>
          </a:p>
          <a:p>
            <a:pPr>
              <a:lnSpc>
                <a:spcPct val="70000"/>
              </a:lnSpc>
            </a:pPr>
            <a:r>
              <a:rPr lang="ru-RU" sz="2000" b="1" i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В кабинетах химии и биологии есть наличие всех необходимых функциональных зон, но ко всем из них есть предложения по улучшению. </a:t>
            </a:r>
          </a:p>
          <a:p>
            <a:pPr>
              <a:lnSpc>
                <a:spcPct val="70000"/>
              </a:lnSpc>
            </a:pPr>
            <a:r>
              <a:rPr lang="ru-RU" sz="2000" b="1" i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Основные параметры микроклимата в учебных помещениях соответствуют санитарно-гигиеническим нормам. </a:t>
            </a:r>
          </a:p>
          <a:p>
            <a:pPr>
              <a:lnSpc>
                <a:spcPct val="70000"/>
              </a:lnSpc>
            </a:pPr>
            <a:r>
              <a:rPr lang="ru-RU" sz="2000" b="1" i="1" dirty="0" smtClean="0">
                <a:solidFill>
                  <a:srgbClr val="663300"/>
                </a:solidFill>
                <a:latin typeface="Times New Roman" pitchFamily="18" charset="0"/>
                <a:cs typeface="Times New Roman" pitchFamily="18" charset="0"/>
              </a:rPr>
              <a:t>Коэффициент аэрации соответствует санитарно-гигиеническим нормам, и режим проветривания строго соблюдается в отведенное время. Естественная вентиляция осуществляется в кабинетах не только через форточки, фрамуги, двери, но и через стены за счет воздухопроницаемости стройматериалов.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8" descr="Картинка 27 из 95244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6013" y="1989138"/>
            <a:ext cx="8027987" cy="486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699792" y="-242888"/>
            <a:ext cx="6696621" cy="2519760"/>
          </a:xfrm>
        </p:spPr>
        <p:txBody>
          <a:bodyPr>
            <a:normAutofit/>
          </a:bodyPr>
          <a:lstStyle/>
          <a:p>
            <a:pPr fontAlgn="auto">
              <a:lnSpc>
                <a:spcPct val="80000"/>
              </a:lnSpc>
              <a:spcAft>
                <a:spcPts val="0"/>
              </a:spcAft>
              <a:defRPr/>
            </a:pPr>
            <a:r>
              <a:rPr lang="ru-RU" sz="2800" i="1" dirty="0" smtClean="0">
                <a:solidFill>
                  <a:schemeClr val="accent6">
                    <a:lumMod val="75000"/>
                  </a:schemeClr>
                </a:solidFill>
              </a:rPr>
              <a:t>Все то, чего коснется человек, приобретает нечто человечье.</a:t>
            </a:r>
            <a:br>
              <a:rPr lang="ru-RU" sz="2800" i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2800" i="1" dirty="0" smtClean="0">
                <a:solidFill>
                  <a:schemeClr val="accent6">
                    <a:lumMod val="75000"/>
                  </a:schemeClr>
                </a:solidFill>
              </a:rPr>
              <a:t>Вот этот дом, нам прослуживший век, </a:t>
            </a:r>
            <a:br>
              <a:rPr lang="ru-RU" sz="2800" i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2800" i="1" dirty="0" smtClean="0">
                <a:solidFill>
                  <a:schemeClr val="accent6">
                    <a:lumMod val="75000"/>
                  </a:schemeClr>
                </a:solidFill>
              </a:rPr>
              <a:t>Почти умеет пользоваться речью.    </a:t>
            </a:r>
            <a:br>
              <a:rPr lang="ru-RU" sz="2800" i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2800" i="1" dirty="0" smtClean="0">
                <a:solidFill>
                  <a:schemeClr val="accent6">
                    <a:lumMod val="75000"/>
                  </a:schemeClr>
                </a:solidFill>
              </a:rPr>
              <a:t> 					</a:t>
            </a:r>
            <a:endParaRPr lang="ru-RU" sz="28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452320" y="2132856"/>
            <a:ext cx="1401763" cy="4000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accent6">
                    <a:lumMod val="75000"/>
                  </a:schemeClr>
                </a:solidFill>
                <a:latin typeface="+mn-lt"/>
                <a:cs typeface="+mn-cs"/>
              </a:rPr>
              <a:t>С. Маршак</a:t>
            </a:r>
            <a:endParaRPr lang="ru-RU" sz="2000" b="1" dirty="0">
              <a:solidFill>
                <a:schemeClr val="accent6">
                  <a:lumMod val="75000"/>
                </a:schemeClr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Картинка 54 из 279145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300111" flipH="1">
            <a:off x="5795963" y="2133600"/>
            <a:ext cx="3189287" cy="294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850" y="0"/>
            <a:ext cx="7497763" cy="1143000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ru-RU" b="1" i="1" u="sng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Цель</a:t>
            </a: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-252413" y="2924175"/>
            <a:ext cx="7497763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/>
            <a:r>
              <a:rPr lang="ru-RU" sz="4300" b="1" i="1" u="sng" dirty="0" smtClean="0">
                <a:solidFill>
                  <a:schemeClr val="fol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Задачи</a:t>
            </a:r>
            <a:endParaRPr lang="ru-RU" sz="4300" b="1" i="1" u="sng" dirty="0">
              <a:solidFill>
                <a:schemeClr val="folHlin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Garamond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87550" y="1125761"/>
            <a:ext cx="6048672" cy="76264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007033"/>
                </a:solidFill>
              </a:rPr>
              <a:t>Создать пособие для школ по оценке основных параметров </a:t>
            </a:r>
            <a:r>
              <a:rPr lang="ru-RU" b="1" i="1" dirty="0">
                <a:solidFill>
                  <a:srgbClr val="007033"/>
                </a:solidFill>
              </a:rPr>
              <a:t>и </a:t>
            </a:r>
            <a:r>
              <a:rPr lang="ru-RU" b="1" i="1" dirty="0" smtClean="0">
                <a:solidFill>
                  <a:srgbClr val="007033"/>
                </a:solidFill>
              </a:rPr>
              <a:t>оборудования кабинетов </a:t>
            </a:r>
            <a:r>
              <a:rPr lang="ru-RU" b="1" i="1" dirty="0">
                <a:solidFill>
                  <a:srgbClr val="007033"/>
                </a:solidFill>
              </a:rPr>
              <a:t>в соответствии с санитарно-гигиеническими нормами.</a:t>
            </a:r>
          </a:p>
        </p:txBody>
      </p:sp>
      <p:sp>
        <p:nvSpPr>
          <p:cNvPr id="5" name="Rectangle 7"/>
          <p:cNvSpPr txBox="1">
            <a:spLocks noChangeArrowheads="1"/>
          </p:cNvSpPr>
          <p:nvPr/>
        </p:nvSpPr>
        <p:spPr>
          <a:xfrm>
            <a:off x="1115616" y="4077072"/>
            <a:ext cx="5468087" cy="2193487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365125" indent="-282575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endParaRPr lang="ru-RU" sz="1600" b="1" dirty="0">
              <a:solidFill>
                <a:srgbClr val="336600"/>
              </a:solidFill>
              <a:cs typeface="Arial" charset="0"/>
            </a:endParaRPr>
          </a:p>
          <a:p>
            <a:pPr marL="365125" indent="-282575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r>
              <a:rPr lang="ru-RU" sz="1600" b="1" dirty="0" smtClean="0">
                <a:solidFill>
                  <a:srgbClr val="336600"/>
                </a:solidFill>
                <a:cs typeface="Arial" charset="0"/>
              </a:rPr>
              <a:t>оценить интерьер </a:t>
            </a:r>
            <a:r>
              <a:rPr lang="ru-RU" sz="1600" b="1" dirty="0">
                <a:solidFill>
                  <a:srgbClr val="336600"/>
                </a:solidFill>
                <a:cs typeface="Arial" charset="0"/>
              </a:rPr>
              <a:t>классных комнат;</a:t>
            </a:r>
          </a:p>
          <a:p>
            <a:pPr marL="365125" indent="-282575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r>
              <a:rPr lang="ru-RU" sz="1600" b="1" dirty="0" smtClean="0">
                <a:solidFill>
                  <a:srgbClr val="336600"/>
                </a:solidFill>
                <a:cs typeface="Arial" charset="0"/>
              </a:rPr>
              <a:t>дать характеристику </a:t>
            </a:r>
            <a:r>
              <a:rPr lang="ru-RU" sz="1600" b="1" dirty="0">
                <a:solidFill>
                  <a:srgbClr val="336600"/>
                </a:solidFill>
                <a:cs typeface="Arial" charset="0"/>
              </a:rPr>
              <a:t>основных рабочих зон классных комнат;</a:t>
            </a:r>
          </a:p>
          <a:p>
            <a:pPr marL="365125" indent="-282575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r>
              <a:rPr lang="ru-RU" sz="1600" b="1" dirty="0" smtClean="0">
                <a:solidFill>
                  <a:srgbClr val="336600"/>
                </a:solidFill>
                <a:cs typeface="Arial" charset="0"/>
              </a:rPr>
              <a:t>измерить </a:t>
            </a:r>
            <a:r>
              <a:rPr lang="ru-RU" sz="1600" b="1" dirty="0">
                <a:solidFill>
                  <a:srgbClr val="336600"/>
                </a:solidFill>
                <a:cs typeface="Arial" charset="0"/>
              </a:rPr>
              <a:t>и </a:t>
            </a:r>
            <a:r>
              <a:rPr lang="ru-RU" sz="1600" b="1" dirty="0" smtClean="0">
                <a:solidFill>
                  <a:srgbClr val="336600"/>
                </a:solidFill>
                <a:cs typeface="Arial" charset="0"/>
              </a:rPr>
              <a:t>оценить параметры </a:t>
            </a:r>
            <a:r>
              <a:rPr lang="ru-RU" sz="1600" b="1" dirty="0">
                <a:solidFill>
                  <a:srgbClr val="336600"/>
                </a:solidFill>
                <a:cs typeface="Arial" charset="0"/>
              </a:rPr>
              <a:t>микроклимата;</a:t>
            </a:r>
          </a:p>
          <a:p>
            <a:pPr marL="365125" indent="-282575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r>
              <a:rPr lang="ru-RU" sz="1600" b="1" dirty="0" smtClean="0">
                <a:solidFill>
                  <a:srgbClr val="336600"/>
                </a:solidFill>
                <a:cs typeface="Arial" charset="0"/>
              </a:rPr>
              <a:t>определить коэффициент </a:t>
            </a:r>
            <a:r>
              <a:rPr lang="ru-RU" sz="1600" b="1" dirty="0">
                <a:solidFill>
                  <a:srgbClr val="336600"/>
                </a:solidFill>
                <a:cs typeface="Arial" charset="0"/>
              </a:rPr>
              <a:t>аэрации и </a:t>
            </a:r>
            <a:r>
              <a:rPr lang="ru-RU" sz="1600" b="1" dirty="0" smtClean="0">
                <a:solidFill>
                  <a:srgbClr val="336600"/>
                </a:solidFill>
                <a:cs typeface="Arial" charset="0"/>
              </a:rPr>
              <a:t>изучить режим </a:t>
            </a:r>
            <a:r>
              <a:rPr lang="ru-RU" sz="1600" b="1" dirty="0">
                <a:solidFill>
                  <a:srgbClr val="336600"/>
                </a:solidFill>
                <a:cs typeface="Arial" charset="0"/>
              </a:rPr>
              <a:t>проветривания помещений;</a:t>
            </a:r>
          </a:p>
          <a:p>
            <a:pPr marL="365125" indent="-282575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r>
              <a:rPr lang="ru-RU" sz="1600" b="1" dirty="0" smtClean="0">
                <a:solidFill>
                  <a:srgbClr val="336600"/>
                </a:solidFill>
                <a:cs typeface="Arial" charset="0"/>
              </a:rPr>
              <a:t>изучить естественную освещенность </a:t>
            </a:r>
            <a:r>
              <a:rPr lang="ru-RU" sz="1600" b="1" dirty="0">
                <a:solidFill>
                  <a:srgbClr val="336600"/>
                </a:solidFill>
                <a:cs typeface="Arial" charset="0"/>
              </a:rPr>
              <a:t>классов.</a:t>
            </a:r>
          </a:p>
          <a:p>
            <a:pPr marL="365125" indent="-282575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 pitchFamily="18" charset="2"/>
              <a:buChar char=""/>
            </a:pPr>
            <a:endParaRPr lang="ru-RU" sz="1600" dirty="0">
              <a:solidFill>
                <a:srgbClr val="336600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IMG_77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58378" y="1346542"/>
            <a:ext cx="3108658" cy="186001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3" name="Rectangle 2"/>
          <p:cNvSpPr>
            <a:spLocks noGrp="1" noChangeArrowheads="1"/>
          </p:cNvSpPr>
          <p:nvPr>
            <p:ph type="title"/>
          </p:nvPr>
        </p:nvSpPr>
        <p:spPr>
          <a:xfrm>
            <a:off x="2546350" y="-161925"/>
            <a:ext cx="4546600" cy="1143000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800" b="1" i="1" u="sng" smtClean="0">
                <a:solidFill>
                  <a:srgbClr val="9A743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Актуальность работы</a:t>
            </a:r>
          </a:p>
        </p:txBody>
      </p:sp>
      <p:sp>
        <p:nvSpPr>
          <p:cNvPr id="16386" name="Rectangle 3"/>
          <p:cNvSpPr txBox="1">
            <a:spLocks noChangeArrowheads="1"/>
          </p:cNvSpPr>
          <p:nvPr/>
        </p:nvSpPr>
        <p:spPr bwMode="auto">
          <a:xfrm>
            <a:off x="899592" y="692696"/>
            <a:ext cx="7939087" cy="594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65125" indent="-282575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80000"/>
            </a:pPr>
            <a:r>
              <a:rPr lang="ru-RU" sz="2000" b="1" dirty="0">
                <a:solidFill>
                  <a:srgbClr val="3D6E02"/>
                </a:solidFill>
                <a:latin typeface="Times New Roman" pitchFamily="18" charset="0"/>
                <a:cs typeface="Times New Roman" pitchFamily="18" charset="0"/>
              </a:rPr>
              <a:t>Классная комната</a:t>
            </a:r>
            <a:r>
              <a:rPr lang="ru-RU" b="1" dirty="0">
                <a:solidFill>
                  <a:srgbClr val="3D6E02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>
                <a:latin typeface="Corbel" pitchFamily="34" charset="0"/>
              </a:rPr>
              <a:t>–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одно из основных рабочих помещений школы.</a:t>
            </a:r>
            <a:r>
              <a:rPr lang="ru-RU" dirty="0">
                <a:latin typeface="Times New Roman" pitchFamily="18" charset="0"/>
                <a:ea typeface="SimSun-ExtB" pitchFamily="49" charset="-122"/>
                <a:cs typeface="Times New Roman" pitchFamily="18" charset="0"/>
              </a:rPr>
              <a:t>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365125" indent="-282575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80000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 разных кабинетах учитель с учениками проводят около 6 часов в день.</a:t>
            </a:r>
          </a:p>
          <a:p>
            <a:pPr marL="365125" indent="-282575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80000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От качества среды в учебных помещениях во многом зависит их:</a:t>
            </a:r>
            <a:r>
              <a:rPr lang="ru-RU" dirty="0">
                <a:latin typeface="Times New Roman" pitchFamily="18" charset="0"/>
                <a:ea typeface="SimSun-ExtB" pitchFamily="49" charset="-122"/>
              </a:rPr>
              <a:t> </a:t>
            </a:r>
          </a:p>
          <a:p>
            <a:pPr marL="365125" indent="-282575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Ø"/>
            </a:pPr>
            <a:r>
              <a:rPr lang="ru-RU" dirty="0">
                <a:latin typeface="Corbel" pitchFamily="34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самочувствие</a:t>
            </a:r>
          </a:p>
          <a:p>
            <a:pPr marL="365125" indent="-282575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работоспособность</a:t>
            </a:r>
          </a:p>
          <a:p>
            <a:pPr marL="365125" indent="-282575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состояние здоровья.</a:t>
            </a:r>
          </a:p>
          <a:p>
            <a:pPr marL="365125" indent="-282575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80000"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365125" indent="-282575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80000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Попадая впервые в новое помещение, человек </a:t>
            </a:r>
          </a:p>
          <a:p>
            <a:pPr marL="365125" indent="-282575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80000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оценивает его по ряду параметров, факторов </a:t>
            </a:r>
          </a:p>
          <a:p>
            <a:pPr marL="365125" indent="-282575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80000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воздействия на человека состоянию визуальной </a:t>
            </a:r>
          </a:p>
          <a:p>
            <a:pPr marL="365125" indent="-282575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80000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среды:</a:t>
            </a:r>
          </a:p>
          <a:p>
            <a:pPr marL="365125" indent="-282575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цветовая гамма</a:t>
            </a:r>
          </a:p>
          <a:p>
            <a:pPr marL="365125" indent="-282575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освещённость</a:t>
            </a:r>
          </a:p>
          <a:p>
            <a:pPr marL="365125" indent="-282575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расположение отдельных предметов </a:t>
            </a:r>
          </a:p>
          <a:p>
            <a:pPr marL="365125" indent="-282575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интерьера</a:t>
            </a:r>
          </a:p>
          <a:p>
            <a:pPr marL="365125" indent="-282575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" pitchFamily="2" charset="2"/>
              <a:buChar char="Ø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оформление стен, озеленение</a:t>
            </a:r>
          </a:p>
          <a:p>
            <a:pPr marL="365125" indent="-282575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80000"/>
            </a:pPr>
            <a:r>
              <a:rPr lang="ru-RU" dirty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всё это создаёт благоприятную или </a:t>
            </a:r>
          </a:p>
          <a:p>
            <a:pPr marL="365125" indent="-282575">
              <a:lnSpc>
                <a:spcPct val="80000"/>
              </a:lnSpc>
              <a:spcBef>
                <a:spcPts val="600"/>
              </a:spcBef>
              <a:buClr>
                <a:schemeClr val="accent1"/>
              </a:buClr>
              <a:buSzPct val="80000"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неблагоприятную визуальную среду.</a:t>
            </a:r>
          </a:p>
        </p:txBody>
      </p:sp>
      <p:pic>
        <p:nvPicPr>
          <p:cNvPr id="6" name="Рисунок 5" descr="IMG_697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43599" y="4352404"/>
            <a:ext cx="3240360" cy="181249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chemeClr val="accent6">
                <a:lumMod val="40000"/>
                <a:lumOff val="60000"/>
              </a:schemeClr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Картинка 1 из 316142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03825" y="1268413"/>
            <a:ext cx="3940175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Прямоугольник 3"/>
          <p:cNvSpPr>
            <a:spLocks noChangeArrowheads="1"/>
          </p:cNvSpPr>
          <p:nvPr/>
        </p:nvSpPr>
        <p:spPr bwMode="auto">
          <a:xfrm>
            <a:off x="1403350" y="404813"/>
            <a:ext cx="4897438" cy="618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i="1" u="sng" dirty="0">
                <a:solidFill>
                  <a:srgbClr val="33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Новизна работы</a:t>
            </a:r>
            <a:r>
              <a:rPr lang="ru-RU" sz="2000" b="1" i="1" u="sng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b="1" i="1" dirty="0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Впервые было комплексно исследовано санитарно-гигиеническое состояние школьного класса.</a:t>
            </a:r>
          </a:p>
          <a:p>
            <a:pPr algn="ctr"/>
            <a:r>
              <a:rPr lang="ru-RU" sz="2000" b="1" i="1" u="sng" dirty="0">
                <a:solidFill>
                  <a:srgbClr val="33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cs typeface="Times New Roman" pitchFamily="18" charset="0"/>
              </a:rPr>
              <a:t>Практическая направленность.</a:t>
            </a:r>
            <a:r>
              <a:rPr lang="ru-RU" sz="2000" dirty="0">
                <a:solidFill>
                  <a:srgbClr val="3366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Полученные экспериментальные данные позволяют улучшить санитарно-гигиеническое состояние учебного помещения. Практическая работа проводится с целью выявления факторов окружающей среды, влияющих на здоровье школьника, позволяет сформировать умение обрабатывать полученные результаты, сопоставлять их с нормами и критериями оценки. Результаты исследований позволят обратиться к администрации гимназии с предложениями по улучшению санитарно-гигиенического состояния учебных помещений.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4" descr="Картинка 5 из 1921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9338" y="627063"/>
            <a:ext cx="2298700" cy="287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1619250" y="53975"/>
            <a:ext cx="7129463" cy="1143000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ru-RU" sz="3600" b="1" i="1" u="sng" dirty="0">
                <a:solidFill>
                  <a:srgbClr val="9A743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Схема проведений исследований</a:t>
            </a:r>
          </a:p>
        </p:txBody>
      </p:sp>
      <p:graphicFrame>
        <p:nvGraphicFramePr>
          <p:cNvPr id="15" name="Схема 14"/>
          <p:cNvGraphicFramePr/>
          <p:nvPr/>
        </p:nvGraphicFramePr>
        <p:xfrm>
          <a:off x="1091177" y="1794846"/>
          <a:ext cx="7676461" cy="50488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8437" name="TextBox 16"/>
          <p:cNvSpPr txBox="1">
            <a:spLocks noChangeArrowheads="1"/>
          </p:cNvSpPr>
          <p:nvPr/>
        </p:nvSpPr>
        <p:spPr bwMode="auto">
          <a:xfrm>
            <a:off x="5651500" y="3716338"/>
            <a:ext cx="1728788" cy="115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400">
                <a:latin typeface="Corbel" pitchFamily="34" charset="0"/>
              </a:rPr>
              <a:t>Коэффициент </a:t>
            </a:r>
          </a:p>
          <a:p>
            <a:pPr algn="ctr"/>
            <a:r>
              <a:rPr lang="ru-RU" sz="1400">
                <a:latin typeface="Corbel" pitchFamily="34" charset="0"/>
              </a:rPr>
              <a:t>аэрации</a:t>
            </a:r>
          </a:p>
          <a:p>
            <a:pPr algn="ctr"/>
            <a:r>
              <a:rPr lang="ru-RU" sz="1400">
                <a:latin typeface="Corbel" pitchFamily="34" charset="0"/>
              </a:rPr>
              <a:t>и режим </a:t>
            </a:r>
          </a:p>
          <a:p>
            <a:pPr algn="ctr"/>
            <a:r>
              <a:rPr lang="ru-RU" sz="1400">
                <a:latin typeface="Corbel" pitchFamily="34" charset="0"/>
              </a:rPr>
              <a:t>проветривания</a:t>
            </a:r>
          </a:p>
          <a:p>
            <a:pPr algn="ctr"/>
            <a:endParaRPr lang="ru-RU" sz="1400">
              <a:latin typeface="Corbel" pitchFamily="34" charset="0"/>
            </a:endParaRPr>
          </a:p>
        </p:txBody>
      </p:sp>
      <p:sp>
        <p:nvSpPr>
          <p:cNvPr id="18439" name="Text Box 7"/>
          <p:cNvSpPr txBox="1">
            <a:spLocks noChangeArrowheads="1"/>
          </p:cNvSpPr>
          <p:nvPr/>
        </p:nvSpPr>
        <p:spPr bwMode="auto">
          <a:xfrm>
            <a:off x="7380288" y="4005263"/>
            <a:ext cx="13684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dirty="0">
                <a:latin typeface="+mn-lt"/>
              </a:rPr>
              <a:t>Подведение итогов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258888" y="-990600"/>
            <a:ext cx="6948487" cy="1981200"/>
          </a:xfrm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  <a:normAutofit/>
          </a:bodyPr>
          <a:lstStyle/>
          <a:p>
            <a:pPr algn="ctr"/>
            <a:r>
              <a:rPr lang="ru-RU" sz="2800" i="1" u="sng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Garamond" pitchFamily="18" charset="0"/>
              </a:rPr>
              <a:t>1 этап исследования: оценка интерьера классных комнат.</a:t>
            </a:r>
          </a:p>
        </p:txBody>
      </p:sp>
      <p:pic>
        <p:nvPicPr>
          <p:cNvPr id="12" name="Рисунок 11" descr="IMG_6979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8085" r="8085"/>
          <a:stretch>
            <a:fillRect/>
          </a:stretch>
        </p:blipFill>
        <p:spPr>
          <a:xfrm>
            <a:off x="838200" y="1268760"/>
            <a:ext cx="4419600" cy="4032447"/>
          </a:xfrm>
        </p:spPr>
      </p:pic>
      <p:sp>
        <p:nvSpPr>
          <p:cNvPr id="5" name="TextBox 4"/>
          <p:cNvSpPr txBox="1"/>
          <p:nvPr/>
        </p:nvSpPr>
        <p:spPr>
          <a:xfrm>
            <a:off x="5614988" y="1125538"/>
            <a:ext cx="3529012" cy="48768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176213" algn="ctr"/>
            <a:r>
              <a:rPr lang="ru-RU" sz="2000" b="1">
                <a:solidFill>
                  <a:srgbClr val="663300"/>
                </a:solidFill>
              </a:rPr>
              <a:t>Интерьер имеет не только функциональное значение, но и служит художественной организации помещения. Правильно сформированный «жилой комплекс» класса создает душевный комфорт, хорошее настроение и благоприятно сказывается на работоспособности ученика.</a:t>
            </a:r>
            <a:r>
              <a:rPr lang="ru-RU" sz="2000">
                <a:solidFill>
                  <a:srgbClr val="663300"/>
                </a:solidFill>
              </a:rPr>
              <a:t> </a:t>
            </a:r>
            <a:endParaRPr lang="ru-RU" sz="2000" b="1">
              <a:solidFill>
                <a:srgbClr val="663300"/>
              </a:solidFill>
              <a:latin typeface="Calibri" pitchFamily="34" charset="0"/>
            </a:endParaRPr>
          </a:p>
          <a:p>
            <a:pPr indent="176213"/>
            <a:endParaRPr lang="ru-RU" sz="2000" b="1">
              <a:solidFill>
                <a:srgbClr val="663300"/>
              </a:solidFill>
              <a:latin typeface="Calibri" pitchFamily="34" charset="0"/>
            </a:endParaRPr>
          </a:p>
          <a:p>
            <a:pPr indent="176213"/>
            <a:endParaRPr lang="ru-RU" sz="1400">
              <a:solidFill>
                <a:srgbClr val="6633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i="1" dirty="0" smtClean="0">
                <a:solidFill>
                  <a:schemeClr val="accent6">
                    <a:lumMod val="75000"/>
                  </a:schemeClr>
                </a:solidFill>
              </a:rPr>
              <a:t>Основные характеристики внутренней отделки:</a:t>
            </a:r>
            <a:endParaRPr lang="ru-RU" i="1" dirty="0">
              <a:solidFill>
                <a:schemeClr val="accent6">
                  <a:lumMod val="75000"/>
                </a:schemeClr>
              </a:solidFill>
            </a:endParaRPr>
          </a:p>
        </p:txBody>
      </p:sp>
      <p:pic>
        <p:nvPicPr>
          <p:cNvPr id="28674" name="Picture 2" descr="http://af.attachmail.ru/cgi-bin/readmsg/IMG_7972.JPG?rid=msv444662974255445947322128329451134572702&amp;file=IMG_7972.JPG&amp;id=13241448000000001012;0;1&amp;mode=attachment&amp;channel=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844824"/>
            <a:ext cx="3420888" cy="3024336"/>
          </a:xfrm>
          <a:prstGeom prst="rect">
            <a:avLst/>
          </a:prstGeom>
          <a:noFill/>
        </p:spPr>
      </p:pic>
      <p:pic>
        <p:nvPicPr>
          <p:cNvPr id="28675" name="Picture 3" descr="C:\Users\Полина\Downloads\учеба\IMG_699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844824"/>
            <a:ext cx="3528392" cy="304800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115616" y="5085184"/>
            <a:ext cx="30243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/>
              <a:t>Мебель цвета натурального дерева;</a:t>
            </a:r>
          </a:p>
          <a:p>
            <a:pPr algn="ctr"/>
            <a:r>
              <a:rPr lang="ru-RU" i="1" dirty="0" smtClean="0"/>
              <a:t>Оконные рамы, жалюзи, потолок светлого цвета;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652120" y="5013176"/>
            <a:ext cx="26642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 smtClean="0"/>
              <a:t>Доска темно-зеленого цвета;</a:t>
            </a:r>
          </a:p>
          <a:p>
            <a:pPr algn="ctr"/>
            <a:r>
              <a:rPr lang="ru-RU" i="1" dirty="0" smtClean="0"/>
              <a:t>Стена на которой она находится светлее, чем остальные стены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 descr="Картинка 3 из 6854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1124744"/>
            <a:ext cx="3239740" cy="35181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2988" y="-90488"/>
            <a:ext cx="7499350" cy="1143001"/>
          </a:xfrm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b="1" i="1" u="sng" dirty="0" smtClean="0">
                <a:solidFill>
                  <a:schemeClr val="accent6">
                    <a:lumMod val="75000"/>
                  </a:schemeClr>
                </a:solidFill>
                <a:latin typeface="Garamond" pitchFamily="18" charset="0"/>
              </a:rPr>
              <a:t>Роль растений</a:t>
            </a:r>
            <a:endParaRPr lang="ru-RU" b="1" i="1" u="sng" dirty="0">
              <a:solidFill>
                <a:schemeClr val="accent6">
                  <a:lumMod val="75000"/>
                </a:schemeClr>
              </a:solidFill>
              <a:latin typeface="Garamond" pitchFamily="18" charset="0"/>
            </a:endParaRPr>
          </a:p>
        </p:txBody>
      </p:sp>
      <p:sp>
        <p:nvSpPr>
          <p:cNvPr id="20488" name="Прямоугольник 6"/>
          <p:cNvSpPr>
            <a:spLocks noChangeArrowheads="1"/>
          </p:cNvSpPr>
          <p:nvPr/>
        </p:nvSpPr>
        <p:spPr bwMode="auto">
          <a:xfrm>
            <a:off x="4572000" y="4077072"/>
            <a:ext cx="187220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7033"/>
                </a:solidFill>
                <a:latin typeface="Arial" pitchFamily="34" charset="0"/>
                <a:cs typeface="Arial" pitchFamily="34" charset="0"/>
              </a:rPr>
              <a:t>Хлорофитум</a:t>
            </a:r>
            <a:endParaRPr lang="ru-RU" dirty="0">
              <a:solidFill>
                <a:srgbClr val="007033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0" name="Picture 2" descr="http://public.kh.ua/uploads/image/flora/epipremnum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9632" y="1268760"/>
            <a:ext cx="2376264" cy="2753189"/>
          </a:xfrm>
          <a:prstGeom prst="rect">
            <a:avLst/>
          </a:prstGeom>
          <a:noFill/>
        </p:spPr>
      </p:pic>
      <p:sp>
        <p:nvSpPr>
          <p:cNvPr id="20" name="TextBox 19"/>
          <p:cNvSpPr txBox="1"/>
          <p:nvPr/>
        </p:nvSpPr>
        <p:spPr>
          <a:xfrm>
            <a:off x="1259632" y="4077072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7033"/>
                </a:solidFill>
              </a:rPr>
              <a:t>Эпипремнум перистый</a:t>
            </a:r>
          </a:p>
          <a:p>
            <a:endParaRPr lang="ru-RU" dirty="0"/>
          </a:p>
        </p:txBody>
      </p:sp>
      <p:pic>
        <p:nvPicPr>
          <p:cNvPr id="7172" name="Picture 4" descr="http://tipsplants.ru/sites/default/files/u33/%D0%B4%D1%80%D0%B0%D1%86%D0%B5%D0%BD%D0%B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76256" y="1196752"/>
            <a:ext cx="1985714" cy="2803829"/>
          </a:xfrm>
          <a:prstGeom prst="rect">
            <a:avLst/>
          </a:prstGeom>
          <a:noFill/>
        </p:spPr>
      </p:pic>
      <p:sp>
        <p:nvSpPr>
          <p:cNvPr id="22" name="TextBox 21"/>
          <p:cNvSpPr txBox="1"/>
          <p:nvPr/>
        </p:nvSpPr>
        <p:spPr>
          <a:xfrm>
            <a:off x="7236296" y="4077072"/>
            <a:ext cx="2411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7033"/>
                </a:solidFill>
              </a:rPr>
              <a:t>Драцена</a:t>
            </a:r>
            <a:endParaRPr lang="ru-RU" dirty="0">
              <a:solidFill>
                <a:srgbClr val="007033"/>
              </a:solidFill>
            </a:endParaRPr>
          </a:p>
        </p:txBody>
      </p:sp>
      <p:pic>
        <p:nvPicPr>
          <p:cNvPr id="7174" name="Picture 6" descr="http://zelenahata.com.ua/files/lagre_pics/612_9338_0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59632" y="4614535"/>
            <a:ext cx="2232248" cy="2243465"/>
          </a:xfrm>
          <a:prstGeom prst="rect">
            <a:avLst/>
          </a:prstGeom>
          <a:noFill/>
        </p:spPr>
      </p:pic>
      <p:sp>
        <p:nvSpPr>
          <p:cNvPr id="24" name="TextBox 23"/>
          <p:cNvSpPr txBox="1"/>
          <p:nvPr/>
        </p:nvSpPr>
        <p:spPr>
          <a:xfrm>
            <a:off x="3563888" y="6381328"/>
            <a:ext cx="2952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7033"/>
                </a:solidFill>
              </a:rPr>
              <a:t>Плющ обыкновенный</a:t>
            </a:r>
            <a:endParaRPr lang="ru-RU" dirty="0">
              <a:solidFill>
                <a:srgbClr val="007033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491880" y="5085184"/>
            <a:ext cx="56521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Растения - фильтры</a:t>
            </a:r>
            <a:endParaRPr lang="ru-RU" sz="40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www.zelenahata.com.ua/files/Aloe_pla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404664"/>
            <a:ext cx="3202113" cy="2132856"/>
          </a:xfrm>
          <a:prstGeom prst="rect">
            <a:avLst/>
          </a:prstGeom>
          <a:noFill/>
        </p:spPr>
      </p:pic>
      <p:pic>
        <p:nvPicPr>
          <p:cNvPr id="6148" name="Picture 4" descr="http://myfl.ru/files/u627/0_13db1_cdffa1de_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476672"/>
            <a:ext cx="2908191" cy="2089051"/>
          </a:xfrm>
          <a:prstGeom prst="rect">
            <a:avLst/>
          </a:prstGeom>
          <a:noFill/>
        </p:spPr>
      </p:pic>
      <p:pic>
        <p:nvPicPr>
          <p:cNvPr id="6150" name="Picture 6" descr="http://ecologiaplus.ru/wp-content/uploads/2010/12/big_DomRast-25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3861049"/>
            <a:ext cx="2304256" cy="2996952"/>
          </a:xfrm>
          <a:prstGeom prst="rect">
            <a:avLst/>
          </a:prstGeom>
          <a:noFill/>
        </p:spPr>
      </p:pic>
      <p:pic>
        <p:nvPicPr>
          <p:cNvPr id="6152" name="Picture 8" descr="http://rasteniya.dp.ua/img/structure/max/10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0112" y="3892559"/>
            <a:ext cx="2890292" cy="2965441"/>
          </a:xfrm>
          <a:prstGeom prst="rect">
            <a:avLst/>
          </a:prstGeom>
          <a:noFill/>
        </p:spPr>
      </p:pic>
      <p:sp>
        <p:nvSpPr>
          <p:cNvPr id="19" name="TextBox 18"/>
          <p:cNvSpPr txBox="1"/>
          <p:nvPr/>
        </p:nvSpPr>
        <p:spPr>
          <a:xfrm>
            <a:off x="5580112" y="3501008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7033"/>
                </a:solidFill>
              </a:rPr>
              <a:t>Очиток</a:t>
            </a:r>
            <a:endParaRPr lang="ru-RU" dirty="0">
              <a:solidFill>
                <a:srgbClr val="007033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43608" y="3501008"/>
            <a:ext cx="25202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7033"/>
                </a:solidFill>
              </a:rPr>
              <a:t>Эвкалипт комнатный</a:t>
            </a:r>
            <a:endParaRPr lang="ru-RU" dirty="0">
              <a:solidFill>
                <a:srgbClr val="007033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43608" y="0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7033"/>
                </a:solidFill>
              </a:rPr>
              <a:t>Алоэ</a:t>
            </a:r>
            <a:endParaRPr lang="ru-RU" dirty="0">
              <a:solidFill>
                <a:srgbClr val="007033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932040" y="0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7033"/>
                </a:solidFill>
              </a:rPr>
              <a:t>Каланхоэ</a:t>
            </a:r>
            <a:endParaRPr lang="ru-RU" dirty="0">
              <a:solidFill>
                <a:srgbClr val="007033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187624" y="2708920"/>
            <a:ext cx="57606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i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Растения - лекари</a:t>
            </a:r>
            <a:endParaRPr lang="ru-RU" sz="4000" i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474</TotalTime>
  <Words>578</Words>
  <Application>Microsoft Office PowerPoint</Application>
  <PresentationFormat>Экран (4:3)</PresentationFormat>
  <Paragraphs>112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Солнцестояние</vt:lpstr>
      <vt:lpstr>Уровень комфортности классной комнаты и  наше самочувствие</vt:lpstr>
      <vt:lpstr>Цель</vt:lpstr>
      <vt:lpstr>Актуальность работы</vt:lpstr>
      <vt:lpstr>Слайд 4</vt:lpstr>
      <vt:lpstr>Слайд 5</vt:lpstr>
      <vt:lpstr>1 этап исследования: оценка интерьера классных комнат.</vt:lpstr>
      <vt:lpstr>Основные характеристики внутренней отделки:</vt:lpstr>
      <vt:lpstr>Роль растений</vt:lpstr>
      <vt:lpstr>Слайд 9</vt:lpstr>
      <vt:lpstr>Слайд 10</vt:lpstr>
      <vt:lpstr>2 этап исследования: наличие функциональных зон. </vt:lpstr>
      <vt:lpstr>Слайд 12</vt:lpstr>
      <vt:lpstr>Слайд 13</vt:lpstr>
      <vt:lpstr>3 этап исследования: основные параметры микроклимата.</vt:lpstr>
      <vt:lpstr>4 этап исследования: коэффициент аэрации и изучение режима проветривания.</vt:lpstr>
      <vt:lpstr>5 этап исследований: выводы</vt:lpstr>
      <vt:lpstr>Все то, чего коснется человек, приобретает нечто человечье. Вот этот дом, нам прослуживший век,  Почти умеет пользоваться речью.           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Все то, чего коснется человек, приобретает нечто человечье. Вот этот дом, нам прослуживший век,  Почти умеет пользоваться речью он.</dc:title>
  <dc:creator>Олеся</dc:creator>
  <cp:lastModifiedBy>Кудрявцева</cp:lastModifiedBy>
  <cp:revision>58</cp:revision>
  <dcterms:created xsi:type="dcterms:W3CDTF">2011-12-11T10:49:04Z</dcterms:created>
  <dcterms:modified xsi:type="dcterms:W3CDTF">2012-01-26T21:11:42Z</dcterms:modified>
</cp:coreProperties>
</file>