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3" r:id="rId10"/>
    <p:sldId id="268" r:id="rId11"/>
    <p:sldId id="266" r:id="rId12"/>
    <p:sldId id="265" r:id="rId13"/>
    <p:sldId id="271" r:id="rId14"/>
    <p:sldId id="272" r:id="rId15"/>
    <p:sldId id="275" r:id="rId16"/>
    <p:sldId id="267" r:id="rId17"/>
    <p:sldId id="276" r:id="rId18"/>
    <p:sldId id="273" r:id="rId19"/>
    <p:sldId id="269" r:id="rId20"/>
    <p:sldId id="277" r:id="rId2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ACA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316" autoAdjust="0"/>
  </p:normalViewPr>
  <p:slideViewPr>
    <p:cSldViewPr>
      <p:cViewPr>
        <p:scale>
          <a:sx n="61" d="100"/>
          <a:sy n="61" d="100"/>
        </p:scale>
        <p:origin x="-162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A8166927-CC24-4BC1-B706-B6CC8879C9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98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14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16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19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4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6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7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8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9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10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D99CE-9672-4F7A-94FE-04B220A0627C}" type="slidenum">
              <a:rPr lang="en-US"/>
              <a:pPr/>
              <a:t>11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 map of your country.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F38E82-5ACF-49F0-A4ED-0A701B40CB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950C2-E212-46D2-B4B7-62A482489B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E3D2E-64E4-48CA-A2FC-DB101BFB38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F59921CD-E4DF-45DF-9A49-FE6C9D5FB3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622492A3-6A8B-4BC5-B2FE-AE72DF7D7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30532-C0F0-4257-A9FD-D7931AED6C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A77B9-AD46-4F7C-BD9E-D54396C416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224C4-E751-4431-BFDD-C81699B141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8CA18-34EA-4BB4-80C8-ABD3B2B3B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3C8B6-78A1-434A-9679-53D3EE27D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0B985-F04C-4CE3-9A51-8460DD4B13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6D768-A965-495F-8734-19A40CE0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F1DB3-1CD6-4CBF-B712-4C445F02CE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9ACDBCD5-50A2-4E95-A447-FC1CE5918C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11.wdp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microsoft.com/office/2007/relationships/hdphoto" Target="../media/hdphoto9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nfokart.ru/wp-content/uploads/2009/04/d0b3d0bbd0bed0b1d183d181-d0bcd0b0d180d182d0b8d0bdd0b0-d0b1d0b5d185d0b0d0b9d0bcd0b0.jpg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47864" y="620688"/>
            <a:ext cx="5112568" cy="2376264"/>
          </a:xfrm>
        </p:spPr>
        <p:txBody>
          <a:bodyPr/>
          <a:lstStyle/>
          <a:p>
            <a:pPr algn="r"/>
            <a:r>
              <a:rPr lang="ru-RU" sz="4800" b="1" i="1" dirty="0" smtClean="0">
                <a:solidFill>
                  <a:srgbClr val="C00000"/>
                </a:solidFill>
              </a:rPr>
              <a:t>От сферы 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к плоскости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endParaRPr lang="en-US" sz="4800" b="1" i="1" dirty="0">
              <a:solidFill>
                <a:srgbClr val="C00000"/>
              </a:solidFill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3501008"/>
            <a:ext cx="6408712" cy="2448272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b="1" u="sng" dirty="0" smtClean="0"/>
              <a:t>Автор:</a:t>
            </a:r>
            <a:r>
              <a:rPr lang="ru-RU" dirty="0" smtClean="0"/>
              <a:t>  </a:t>
            </a:r>
            <a:r>
              <a:rPr lang="ru-RU" b="1" i="1" dirty="0" err="1" smtClean="0"/>
              <a:t>Торгунакова</a:t>
            </a:r>
            <a:r>
              <a:rPr lang="ru-RU" b="1" i="1" dirty="0" smtClean="0"/>
              <a:t> Яна Борисовна</a:t>
            </a:r>
            <a:r>
              <a:rPr lang="ru-RU" dirty="0" smtClean="0"/>
              <a:t>,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               ученица 7 М  класса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               МАОУ «Средняя школа №8»</a:t>
            </a:r>
          </a:p>
          <a:p>
            <a:pPr algn="r"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               </a:t>
            </a:r>
            <a:r>
              <a:rPr lang="ru-RU" b="1" u="sng" dirty="0" smtClean="0"/>
              <a:t>Руководитель</a:t>
            </a:r>
            <a:r>
              <a:rPr lang="ru-RU" b="1" i="1" u="sng" dirty="0" smtClean="0"/>
              <a:t>:</a:t>
            </a:r>
            <a:r>
              <a:rPr lang="ru-RU" b="1" i="1" dirty="0" smtClean="0"/>
              <a:t>  </a:t>
            </a:r>
            <a:r>
              <a:rPr lang="ru-RU" i="1" dirty="0" err="1" smtClean="0"/>
              <a:t>Куркович</a:t>
            </a:r>
            <a:r>
              <a:rPr lang="ru-RU" i="1" dirty="0" smtClean="0"/>
              <a:t>  Лариса Федоровна</a:t>
            </a:r>
            <a:r>
              <a:rPr lang="ru-RU" dirty="0" smtClean="0"/>
              <a:t>,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                              учитель математики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                               МАОУ «Средняя школа №8»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683295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C00000"/>
                </a:solidFill>
              </a:rPr>
              <a:t> Микроисследование </a:t>
            </a:r>
            <a:r>
              <a:rPr lang="ru-RU" b="1" i="1" u="sng" dirty="0" smtClean="0">
                <a:solidFill>
                  <a:srgbClr val="C00000"/>
                </a:solidFill>
              </a:rPr>
              <a:t>№5.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268760"/>
            <a:ext cx="8496944" cy="4895850"/>
          </a:xfrm>
        </p:spPr>
        <p:txBody>
          <a:bodyPr/>
          <a:lstStyle/>
          <a:p>
            <a:pPr marL="0" indent="0">
              <a:buNone/>
            </a:pPr>
            <a:r>
              <a:rPr lang="ru-RU" b="1" i="1" u="sng" dirty="0">
                <a:solidFill>
                  <a:srgbClr val="C00000"/>
                </a:solidFill>
              </a:rPr>
              <a:t>Цель:</a:t>
            </a:r>
            <a:r>
              <a:rPr lang="ru-RU" b="1" i="1" dirty="0">
                <a:solidFill>
                  <a:srgbClr val="C00000"/>
                </a:solidFill>
              </a:rPr>
              <a:t>  </a:t>
            </a:r>
            <a:r>
              <a:rPr lang="ru-RU" b="1" dirty="0"/>
              <a:t>сравнить градусную сетку глобуса и картографическую сетку карты при различных </a:t>
            </a:r>
            <a:r>
              <a:rPr lang="ru-RU" b="1" dirty="0" smtClean="0"/>
              <a:t>способах </a:t>
            </a:r>
            <a:r>
              <a:rPr lang="ru-RU" b="1" dirty="0"/>
              <a:t>проектирования глобуса на карту.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828836"/>
            <a:ext cx="87849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а) Глобус </a:t>
            </a:r>
            <a:r>
              <a:rPr lang="ru-RU" dirty="0"/>
              <a:t>лучами проектируется на плоскость: </a:t>
            </a:r>
            <a:r>
              <a:rPr lang="ru-RU" b="1" dirty="0" smtClean="0"/>
              <a:t>азимутальная</a:t>
            </a:r>
          </a:p>
          <a:p>
            <a:pPr algn="l"/>
            <a:r>
              <a:rPr lang="ru-RU" b="1" dirty="0" smtClean="0"/>
              <a:t>  проекция.</a:t>
            </a:r>
          </a:p>
          <a:p>
            <a:pPr algn="l"/>
            <a:endParaRPr lang="ru-RU" b="1" baseline="30000" dirty="0"/>
          </a:p>
          <a:p>
            <a:pPr algn="l"/>
            <a:r>
              <a:rPr lang="ru-RU" dirty="0" smtClean="0"/>
              <a:t>    б) Глобус </a:t>
            </a:r>
            <a:r>
              <a:rPr lang="ru-RU" dirty="0"/>
              <a:t>лучами проектируется на цилиндр: </a:t>
            </a:r>
            <a:r>
              <a:rPr lang="ru-RU" b="1" dirty="0"/>
              <a:t>цилиндрическая </a:t>
            </a:r>
            <a:endParaRPr lang="ru-RU" b="1" dirty="0" smtClean="0"/>
          </a:p>
          <a:p>
            <a:pPr algn="l"/>
            <a:r>
              <a:rPr lang="ru-RU" b="1" dirty="0" smtClean="0"/>
              <a:t>  проекция.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dirty="0" smtClean="0"/>
              <a:t>в) </a:t>
            </a:r>
            <a:r>
              <a:rPr lang="ru-RU" dirty="0"/>
              <a:t>Глобус лучами проектируется на конус: </a:t>
            </a:r>
            <a:r>
              <a:rPr lang="ru-RU" b="1" dirty="0"/>
              <a:t>коническая </a:t>
            </a:r>
            <a:r>
              <a:rPr lang="ru-RU" b="1" dirty="0" smtClean="0"/>
              <a:t>  </a:t>
            </a:r>
          </a:p>
          <a:p>
            <a:pPr algn="l"/>
            <a:r>
              <a:rPr lang="ru-RU" b="1" dirty="0"/>
              <a:t> </a:t>
            </a:r>
            <a:r>
              <a:rPr lang="ru-RU" b="1" dirty="0" smtClean="0"/>
              <a:t> проекция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60649"/>
            <a:ext cx="7705725" cy="576064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C00000"/>
                </a:solidFill>
              </a:rPr>
              <a:t/>
            </a:r>
            <a:br>
              <a:rPr lang="ru-RU" b="1" i="1" u="sng" dirty="0">
                <a:solidFill>
                  <a:srgbClr val="C00000"/>
                </a:solidFill>
              </a:rPr>
            </a:br>
            <a:r>
              <a:rPr lang="ru-RU" b="1" i="1" u="sng" dirty="0" smtClean="0">
                <a:solidFill>
                  <a:srgbClr val="C00000"/>
                </a:solidFill>
              </a:rPr>
              <a:t>Азимутальные проекции</a:t>
            </a:r>
            <a:endParaRPr lang="ru-RU" u="sng" dirty="0">
              <a:solidFill>
                <a:srgbClr val="C00000"/>
              </a:solidFill>
            </a:endParaRPr>
          </a:p>
        </p:txBody>
      </p:sp>
      <p:pic>
        <p:nvPicPr>
          <p:cNvPr id="6" name="Объект 5" descr="http://www.giscraft.ru/info/cs/img/azimutal_l.gif"/>
          <p:cNvPicPr>
            <a:picLocks noGrp="1"/>
          </p:cNvPicPr>
          <p:nvPr>
            <p:ph idx="1"/>
          </p:nvPr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2" t="4363" r="-1"/>
          <a:stretch/>
        </p:blipFill>
        <p:spPr bwMode="auto">
          <a:xfrm>
            <a:off x="683568" y="1484784"/>
            <a:ext cx="8064896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403648" y="429"/>
            <a:ext cx="7382197" cy="764703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Цилиндрические  проекции</a:t>
            </a: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print"/>
          <a:srcRect t="7762"/>
          <a:stretch/>
        </p:blipFill>
        <p:spPr bwMode="auto">
          <a:xfrm>
            <a:off x="755576" y="1272635"/>
            <a:ext cx="7848872" cy="5420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438275" y="225425"/>
            <a:ext cx="7705725" cy="539279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Конические  </a:t>
            </a:r>
            <a:r>
              <a:rPr lang="ru-RU" b="1" i="1" u="sng" dirty="0">
                <a:solidFill>
                  <a:srgbClr val="C00000"/>
                </a:solidFill>
              </a:rPr>
              <a:t>проекции.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786188" y="1304925"/>
            <a:ext cx="5357812" cy="489585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</a:t>
            </a:r>
          </a:p>
          <a:p>
            <a:endParaRPr lang="en-US" sz="2000" dirty="0"/>
          </a:p>
        </p:txBody>
      </p:sp>
      <p:pic>
        <p:nvPicPr>
          <p:cNvPr id="4" name="Рисунок 3" descr="http://www.giscraft.ru/info/cs/img/cone_l.gif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6" r="3660" b="4240"/>
          <a:stretch/>
        </p:blipFill>
        <p:spPr bwMode="auto">
          <a:xfrm>
            <a:off x="1691680" y="1196752"/>
            <a:ext cx="5760640" cy="3775194"/>
          </a:xfrm>
          <a:prstGeom prst="rect">
            <a:avLst/>
          </a:prstGeom>
          <a:noFill/>
          <a:ln>
            <a:noFill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7544" y="4971946"/>
            <a:ext cx="867645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</a:rPr>
              <a:t>Вывод</a:t>
            </a:r>
            <a:r>
              <a:rPr lang="ru-RU" sz="2000" b="1" i="1" u="sng" dirty="0" smtClean="0">
                <a:solidFill>
                  <a:srgbClr val="C00000"/>
                </a:solidFill>
                <a:latin typeface="+mj-lt"/>
                <a:ea typeface="Calibri" pitchFamily="34" charset="0"/>
              </a:rPr>
              <a:t>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</a:rPr>
              <a:t>в зависимости от той или иной проекции меридианы и параллели, образующие картографическую сетку, принимают самый различный вид: они могут изображаться в виде то прямых, то кривых линий, то дугами концентрических окружностей.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438275" y="1"/>
            <a:ext cx="7705725" cy="69269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Микроисследование №6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71472" y="415567"/>
            <a:ext cx="85725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u="sng" dirty="0">
              <a:solidFill>
                <a:srgbClr val="C00000"/>
              </a:solidFill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</a:rPr>
              <a:t>   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</a:rPr>
              <a:t>Цель: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</a:rPr>
              <a:t>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перенести с глобуса на плоскость территорию </a:t>
            </a:r>
            <a:r>
              <a:rPr lang="ru-RU" b="1" dirty="0" smtClean="0">
                <a:latin typeface="+mn-lt"/>
                <a:ea typeface="Times New Roman" pitchFamily="18" charset="0"/>
              </a:rPr>
              <a:t>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Ханты-Мансийского округа и территорию России.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4" b="99449" l="0" r="995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20967"/>
            <a:ext cx="5400600" cy="475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06896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 smtClean="0"/>
              <a:t>Азимутальная проекция.</a:t>
            </a:r>
          </a:p>
          <a:p>
            <a:pPr algn="l"/>
            <a:r>
              <a:rPr lang="ru-RU" dirty="0" smtClean="0"/>
              <a:t>Масштаб: 1 :100000000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98877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solidFill>
                  <a:srgbClr val="C00000"/>
                </a:solidFill>
              </a:rPr>
              <a:t>Цилиндрическая   проекция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48478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Масштаб: 1 :100000000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88" y="1917421"/>
            <a:ext cx="8577264" cy="467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43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2988" y="1"/>
            <a:ext cx="7705725" cy="9087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Произвольная  проекция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4330118" y="3892027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"/>
          <a:stretch/>
        </p:blipFill>
        <p:spPr bwMode="auto">
          <a:xfrm>
            <a:off x="610738" y="1221345"/>
            <a:ext cx="821055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Прямая соединительная линия 23"/>
          <p:cNvCxnSpPr/>
          <p:nvPr/>
        </p:nvCxnSpPr>
        <p:spPr bwMode="auto">
          <a:xfrm flipV="1">
            <a:off x="884701" y="3789041"/>
            <a:ext cx="3831315" cy="51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48" name="Прямая соединительная линия 2047"/>
          <p:cNvCxnSpPr/>
          <p:nvPr/>
        </p:nvCxnSpPr>
        <p:spPr bwMode="auto">
          <a:xfrm flipH="1" flipV="1">
            <a:off x="884701" y="3840533"/>
            <a:ext cx="1671075" cy="10286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5425"/>
            <a:ext cx="8316416" cy="863600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Изменение расстояний в цилиндрической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 и азимутальной проекциях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7" y="1662426"/>
            <a:ext cx="813690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7" y="4293096"/>
            <a:ext cx="813690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44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05725" cy="8636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Примеры картографических проекций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2" b="9861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027" y="1466393"/>
            <a:ext cx="3113596" cy="244840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2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2833" y="1442350"/>
            <a:ext cx="2800285" cy="2472443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5" b="100000" l="34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60189" y="1442350"/>
            <a:ext cx="2664296" cy="257832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689" y="3914793"/>
            <a:ext cx="3065671" cy="2304256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7143" y="4043477"/>
            <a:ext cx="2801644" cy="2520280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3715" y="3856670"/>
            <a:ext cx="2800285" cy="269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3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1"/>
            <a:ext cx="7705725" cy="76470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Выводы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1052736"/>
            <a:ext cx="8136904" cy="56886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dirty="0" smtClean="0"/>
              <a:t>глобус </a:t>
            </a:r>
            <a:r>
              <a:rPr lang="ru-RU" sz="2200" dirty="0"/>
              <a:t>и карту начали использовать с древних времен, они  востребованы и в наше время; связь </a:t>
            </a:r>
            <a:r>
              <a:rPr lang="ru-RU" sz="2200" dirty="0" smtClean="0"/>
              <a:t>геометрии, </a:t>
            </a:r>
            <a:r>
              <a:rPr lang="ru-RU" sz="2200" dirty="0"/>
              <a:t>математики  с географией очевидна</a:t>
            </a:r>
            <a:r>
              <a:rPr lang="ru-RU" sz="2200" dirty="0" smtClean="0"/>
              <a:t>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dirty="0"/>
              <a:t>глобус, как модель Земли, можно рассматривать  в виде шара; глобус  наилучшим образом дает правильное, наглядное представление о нашей планете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географические координаты можно перевести из градусной меры в линейную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перенести глобус на плоскую поверхность (карту) без искажений (погрешностей) </a:t>
            </a:r>
            <a:r>
              <a:rPr lang="ru-RU" sz="2200" dirty="0" smtClean="0"/>
              <a:t>невозможно;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dirty="0"/>
              <a:t>в зависимости от той или иной проекции меридианы и параллели, образующие картографическую сетку, принимают самый различный вид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многообразие карт объясняется множеством способов проектирования глобуса на плоскость.</a:t>
            </a:r>
          </a:p>
          <a:p>
            <a:pPr marL="0" lvl="0" indent="0">
              <a:buNone/>
            </a:pPr>
            <a:endParaRPr lang="ru-RU" sz="2000" dirty="0"/>
          </a:p>
          <a:p>
            <a:pPr>
              <a:buFont typeface="Wingdings" pitchFamily="2" charset="2"/>
              <a:buChar char="Ø"/>
            </a:pPr>
            <a:endParaRPr lang="ru-RU" sz="2000" dirty="0"/>
          </a:p>
          <a:p>
            <a:pPr lvl="0">
              <a:buFont typeface="Wingdings" pitchFamily="2" charset="2"/>
              <a:buChar char="Ø"/>
            </a:pPr>
            <a:endParaRPr lang="ru-RU" sz="2000" dirty="0"/>
          </a:p>
          <a:p>
            <a:pPr marL="0" lvl="0" indent="0">
              <a:buNone/>
            </a:pPr>
            <a:r>
              <a:rPr lang="ru-RU" sz="2000" smtClean="0"/>
              <a:t> </a:t>
            </a:r>
            <a:endParaRPr lang="ru-RU" sz="2000" dirty="0"/>
          </a:p>
          <a:p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1"/>
            <a:ext cx="7705725" cy="836711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u="sng" dirty="0" smtClean="0">
                <a:solidFill>
                  <a:srgbClr val="C00000"/>
                </a:solidFill>
              </a:rPr>
              <a:t>Введение:</a:t>
            </a:r>
            <a:endParaRPr lang="en-US" b="1" i="1" u="sng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196753"/>
            <a:ext cx="8496944" cy="532859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Цель исследования:</a:t>
            </a:r>
            <a:r>
              <a:rPr lang="ru-RU" sz="2800" b="1" i="1" dirty="0" smtClean="0">
                <a:solidFill>
                  <a:srgbClr val="C00000"/>
                </a:solidFill>
              </a:rPr>
              <a:t>  </a:t>
            </a:r>
            <a:r>
              <a:rPr lang="ru-RU" sz="2800" dirty="0" smtClean="0"/>
              <a:t>найти математические правила, способы для  проектирования  изображений Земли на различные плоскости.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Объект исследования</a:t>
            </a:r>
            <a:r>
              <a:rPr lang="ru-RU" sz="2800" b="1" i="1" dirty="0" smtClean="0">
                <a:solidFill>
                  <a:srgbClr val="C00000"/>
                </a:solidFill>
              </a:rPr>
              <a:t>:</a:t>
            </a:r>
            <a:r>
              <a:rPr lang="ru-RU" sz="2800" b="1" dirty="0" smtClean="0"/>
              <a:t> </a:t>
            </a:r>
            <a:r>
              <a:rPr lang="ru-RU" sz="2800" dirty="0" smtClean="0"/>
              <a:t>географические карты и глобус.</a:t>
            </a:r>
          </a:p>
          <a:p>
            <a:pPr>
              <a:buNone/>
            </a:pPr>
            <a:endParaRPr lang="ru-RU" sz="2800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 Предмет  исследования</a:t>
            </a:r>
            <a:r>
              <a:rPr lang="ru-RU" sz="2800" i="1" u="sng" dirty="0" smtClean="0">
                <a:solidFill>
                  <a:srgbClr val="C00000"/>
                </a:solidFill>
              </a:rPr>
              <a:t>:</a:t>
            </a:r>
            <a:r>
              <a:rPr lang="ru-RU" sz="2800" i="1" dirty="0" smtClean="0">
                <a:solidFill>
                  <a:srgbClr val="C00000"/>
                </a:solidFill>
              </a:rPr>
              <a:t>  </a:t>
            </a:r>
            <a:r>
              <a:rPr lang="ru-RU" sz="2800" dirty="0" smtClean="0"/>
              <a:t>изображение территорий государств и других объектов на картах.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323528" y="332657"/>
            <a:ext cx="8820473" cy="3240360"/>
          </a:xfrm>
        </p:spPr>
        <p:txBody>
          <a:bodyPr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" b="9714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2304256" cy="224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37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438275" y="404813"/>
            <a:ext cx="7705725" cy="1008062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Задачи исследования:</a:t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576" y="1412776"/>
            <a:ext cx="7776592" cy="5159375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изучить исторические сведения  о глобусе, </a:t>
            </a:r>
          </a:p>
          <a:p>
            <a:pPr marL="0" lv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о географических  картах;   </a:t>
            </a:r>
            <a:r>
              <a:rPr lang="ru-RU" sz="900" dirty="0" smtClean="0"/>
              <a:t>   </a:t>
            </a:r>
          </a:p>
          <a:p>
            <a:pPr marL="0" lvl="0" indent="0">
              <a:buNone/>
            </a:pPr>
            <a:endParaRPr lang="ru-RU" sz="900" dirty="0" smtClean="0"/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изучить математические понятия, необходимые для работы с глобусом и картами;     </a:t>
            </a:r>
            <a:r>
              <a:rPr lang="ru-RU" sz="900" dirty="0" smtClean="0"/>
              <a:t> </a:t>
            </a:r>
          </a:p>
          <a:p>
            <a:pPr marL="0" lvl="0" indent="0">
              <a:buNone/>
            </a:pPr>
            <a:r>
              <a:rPr lang="ru-RU" sz="900" dirty="0" smtClean="0"/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сравнить градусную сетку глобуса и картографическую сетку карты;   </a:t>
            </a:r>
            <a:r>
              <a:rPr lang="ru-RU" sz="900" dirty="0" smtClean="0"/>
              <a:t>       </a:t>
            </a:r>
          </a:p>
          <a:p>
            <a:pPr marL="0" lvl="0" indent="0">
              <a:buNone/>
            </a:pPr>
            <a:endParaRPr lang="ru-RU" sz="900" dirty="0" smtClean="0"/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исследовать способы переноса глобуса на карты и другие поверхности.</a:t>
            </a:r>
          </a:p>
          <a:p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3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560" y="1304924"/>
            <a:ext cx="8352928" cy="5292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i="1" dirty="0" smtClean="0"/>
              <a:t>если проектировать сферическую поверхность  на плоскость определенным образом, то получатся карты с разными картографическими сетками.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Основными методами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являются сбор, изучение, анализ, обобщение исследовательского и теоретического материала, рефлексивное осмысливание результатов.</a:t>
            </a:r>
          </a:p>
          <a:p>
            <a:endParaRPr lang="en-US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99359" y="188641"/>
            <a:ext cx="3988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kern="0" dirty="0" smtClean="0">
                <a:solidFill>
                  <a:srgbClr val="C00000"/>
                </a:solidFill>
                <a:latin typeface="Century Schoolbook"/>
                <a:cs typeface="Times New Roman"/>
              </a:rPr>
              <a:t>Гипотеза</a:t>
            </a:r>
            <a:r>
              <a:rPr lang="ru-RU" sz="3200" b="1" i="1" kern="0" dirty="0" smtClean="0">
                <a:solidFill>
                  <a:srgbClr val="C00000"/>
                </a:solidFill>
                <a:latin typeface="Century Schoolbook"/>
                <a:cs typeface="Times New Roman"/>
              </a:rPr>
              <a:t>: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274638"/>
            <a:ext cx="8028892" cy="1143000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C00000"/>
                </a:solidFill>
              </a:rPr>
              <a:t>Микроисследование №</a:t>
            </a:r>
            <a:r>
              <a:rPr lang="ru-RU" b="1" i="1" u="sng" dirty="0" smtClean="0">
                <a:solidFill>
                  <a:srgbClr val="C00000"/>
                </a:solidFill>
              </a:rPr>
              <a:t>1.  </a:t>
            </a: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2564904"/>
            <a:ext cx="4040188" cy="719138"/>
          </a:xfrm>
        </p:spPr>
        <p:txBody>
          <a:bodyPr/>
          <a:lstStyle/>
          <a:p>
            <a:endParaRPr lang="ru-RU" i="1" u="sng" dirty="0" smtClean="0">
              <a:solidFill>
                <a:srgbClr val="C00000"/>
              </a:solidFill>
            </a:endParaRPr>
          </a:p>
          <a:p>
            <a:endParaRPr lang="ru-RU" i="1" u="sng" dirty="0">
              <a:solidFill>
                <a:srgbClr val="C00000"/>
              </a:solidFill>
            </a:endParaRPr>
          </a:p>
          <a:p>
            <a:endParaRPr lang="ru-RU" i="1" u="sng" dirty="0" smtClean="0">
              <a:solidFill>
                <a:srgbClr val="C00000"/>
              </a:solidFill>
            </a:endParaRPr>
          </a:p>
          <a:p>
            <a:endParaRPr lang="ru-RU" i="1" u="sng" dirty="0">
              <a:solidFill>
                <a:srgbClr val="C00000"/>
              </a:solidFill>
            </a:endParaRPr>
          </a:p>
          <a:p>
            <a:endParaRPr lang="ru-RU" i="1" u="sng" dirty="0" smtClean="0">
              <a:solidFill>
                <a:srgbClr val="C00000"/>
              </a:solidFill>
            </a:endParaRPr>
          </a:p>
          <a:p>
            <a:endParaRPr lang="ru-RU" i="1" u="sng" dirty="0">
              <a:solidFill>
                <a:srgbClr val="C00000"/>
              </a:solidFill>
            </a:endParaRPr>
          </a:p>
          <a:p>
            <a:endParaRPr lang="ru-RU" i="1" u="sng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0" y="3789039"/>
            <a:ext cx="4040188" cy="233712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7545" y="1268758"/>
            <a:ext cx="345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1268758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u="sng" dirty="0">
                <a:solidFill>
                  <a:srgbClr val="C00000"/>
                </a:solidFill>
              </a:rPr>
              <a:t>Цель:</a:t>
            </a:r>
            <a:r>
              <a:rPr lang="ru-RU" b="1" i="1" dirty="0">
                <a:solidFill>
                  <a:srgbClr val="C00000"/>
                </a:solidFill>
              </a:rPr>
              <a:t>  </a:t>
            </a:r>
            <a:r>
              <a:rPr lang="ru-RU" b="1" dirty="0"/>
              <a:t>изучить исторические сведения о глобусе и </a:t>
            </a:r>
            <a:r>
              <a:rPr lang="ru-RU" b="1" dirty="0" smtClean="0"/>
              <a:t>карте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18" name="Рисунок 17" descr="b-gl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63" y="3088121"/>
            <a:ext cx="2016224" cy="33570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19"/>
          <p:cNvSpPr/>
          <p:nvPr/>
        </p:nvSpPr>
        <p:spPr>
          <a:xfrm>
            <a:off x="179512" y="1382623"/>
            <a:ext cx="37273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srgbClr val="000000"/>
              </a:solidFill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Глобус </a:t>
            </a:r>
            <a:r>
              <a:rPr lang="ru-RU" dirty="0">
                <a:solidFill>
                  <a:srgbClr val="000000"/>
                </a:solidFill>
              </a:rPr>
              <a:t>Мартина </a:t>
            </a:r>
            <a:r>
              <a:rPr lang="ru-RU" dirty="0" err="1">
                <a:solidFill>
                  <a:srgbClr val="000000"/>
                </a:solidFill>
              </a:rPr>
              <a:t>Бехайма</a:t>
            </a:r>
            <a:r>
              <a:rPr lang="ru-RU" dirty="0">
                <a:solidFill>
                  <a:srgbClr val="000000"/>
                </a:solidFill>
              </a:rPr>
              <a:t> (1492) </a:t>
            </a:r>
          </a:p>
        </p:txBody>
      </p:sp>
      <p:pic>
        <p:nvPicPr>
          <p:cNvPr id="21" name="Рисунок 20" descr="http://ufa-gis.narod.ru/knigi/kartavceva_kartografija/kartav_files/kartav-2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4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3482318"/>
            <a:ext cx="4392488" cy="256863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4355976" y="2828836"/>
            <a:ext cx="4176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355976" y="513269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srgbClr val="000000"/>
              </a:solidFill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pPr lvl="0"/>
            <a:endParaRPr lang="ru-RU" dirty="0" smtClean="0">
              <a:solidFill>
                <a:srgbClr val="000000"/>
              </a:solidFill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Древние </a:t>
            </a:r>
            <a:r>
              <a:rPr lang="ru-RU" dirty="0">
                <a:solidFill>
                  <a:srgbClr val="000000"/>
                </a:solidFill>
              </a:rPr>
              <a:t>карты: </a:t>
            </a:r>
            <a:r>
              <a:rPr lang="ru-RU" i="1" dirty="0">
                <a:solidFill>
                  <a:srgbClr val="000000"/>
                </a:solidFill>
              </a:rPr>
              <a:t>а</a:t>
            </a:r>
            <a:r>
              <a:rPr lang="ru-RU" dirty="0">
                <a:solidFill>
                  <a:srgbClr val="000000"/>
                </a:solidFill>
              </a:rPr>
              <a:t> - Чукотская карта на коже; </a:t>
            </a:r>
            <a:r>
              <a:rPr lang="ru-RU" i="1" dirty="0">
                <a:solidFill>
                  <a:srgbClr val="000000"/>
                </a:solidFill>
              </a:rPr>
              <a:t>б</a:t>
            </a:r>
            <a:r>
              <a:rPr lang="ru-RU" dirty="0">
                <a:solidFill>
                  <a:srgbClr val="000000"/>
                </a:solidFill>
              </a:rPr>
              <a:t> - «рельефные» карты гренландских эскимосов</a:t>
            </a:r>
          </a:p>
        </p:txBody>
      </p:sp>
    </p:spTree>
    <p:extLst>
      <p:ext uri="{BB962C8B-B14F-4D97-AF65-F5344CB8AC3E}">
        <p14:creationId xmlns:p14="http://schemas.microsoft.com/office/powerpoint/2010/main" val="287426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971600" y="126690"/>
            <a:ext cx="7705725" cy="108012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/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b="1" i="1" u="sng" dirty="0">
                <a:solidFill>
                  <a:srgbClr val="C00000"/>
                </a:solidFill>
              </a:rPr>
              <a:t/>
            </a:r>
            <a:br>
              <a:rPr lang="ru-RU" b="1" i="1" u="sng" dirty="0">
                <a:solidFill>
                  <a:srgbClr val="C00000"/>
                </a:solidFill>
              </a:rPr>
            </a:br>
            <a:r>
              <a:rPr lang="ru-RU" b="1" i="1" u="sng" dirty="0" smtClean="0">
                <a:solidFill>
                  <a:srgbClr val="C00000"/>
                </a:solidFill>
              </a:rPr>
              <a:t/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b="1" i="1" u="sng" dirty="0">
                <a:solidFill>
                  <a:srgbClr val="C00000"/>
                </a:solidFill>
              </a:rPr>
              <a:t/>
            </a:r>
            <a:br>
              <a:rPr lang="ru-RU" b="1" i="1" u="sng" dirty="0">
                <a:solidFill>
                  <a:srgbClr val="C00000"/>
                </a:solidFill>
              </a:rPr>
            </a:br>
            <a:r>
              <a:rPr lang="ru-RU" b="1" i="1" u="sng" dirty="0" smtClean="0">
                <a:solidFill>
                  <a:srgbClr val="C00000"/>
                </a:solidFill>
              </a:rPr>
              <a:t/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b="1" i="1" u="sng" dirty="0" smtClean="0">
                <a:solidFill>
                  <a:srgbClr val="C00000"/>
                </a:solidFill>
              </a:rPr>
              <a:t>Микроисследование №1.  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124744"/>
            <a:ext cx="8429684" cy="5635516"/>
          </a:xfrm>
          <a:noFill/>
          <a:ln>
            <a:noFill/>
          </a:ln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</a:t>
            </a:r>
            <a:r>
              <a:rPr lang="ru-RU" b="1" i="1" u="sng" dirty="0" smtClean="0">
                <a:solidFill>
                  <a:srgbClr val="C00000"/>
                </a:solidFill>
              </a:rPr>
              <a:t>Цель:</a:t>
            </a:r>
            <a:r>
              <a:rPr lang="ru-RU" b="1" i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/>
              <a:t>познакомиться с математическими понятиями, необходимыми для работы с глобусом и картами.    </a:t>
            </a:r>
          </a:p>
          <a:p>
            <a:pPr>
              <a:buNone/>
            </a:pPr>
            <a:endParaRPr lang="ru-RU" sz="900" b="1" dirty="0" smtClean="0"/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ПОГРЕШНОСТЬ ИЗМЕРЕНИЯ  </a:t>
            </a:r>
            <a:r>
              <a:rPr lang="ru-RU" sz="1800" dirty="0" smtClean="0">
                <a:solidFill>
                  <a:srgbClr val="002060"/>
                </a:solidFill>
              </a:rPr>
              <a:t> 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ПОДОБИЕ</a:t>
            </a:r>
            <a:endParaRPr lang="ru-RU" sz="18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ЦИЛИНДР                         КОНУС                  МАСШТАБ </a:t>
            </a:r>
            <a:r>
              <a:rPr lang="ru-RU" sz="1800" b="1" dirty="0">
                <a:solidFill>
                  <a:srgbClr val="002060"/>
                </a:solidFill>
              </a:rPr>
              <a:t>КАРТЫ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u="sng" dirty="0" smtClean="0"/>
          </a:p>
          <a:p>
            <a:pPr>
              <a:buNone/>
            </a:pPr>
            <a:endParaRPr lang="ru-RU" sz="2000" b="1" u="sng" dirty="0" smtClean="0"/>
          </a:p>
          <a:p>
            <a:pPr>
              <a:buNone/>
            </a:pPr>
            <a:endParaRPr lang="ru-RU" sz="2000" b="1" u="sng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ГЛОБУС          </a:t>
            </a:r>
            <a:r>
              <a:rPr lang="ru-RU" sz="2000" b="1" dirty="0" smtClean="0">
                <a:solidFill>
                  <a:srgbClr val="002060"/>
                </a:solidFill>
                <a:ea typeface="Calibri" pitchFamily="34" charset="0"/>
              </a:rPr>
              <a:t>ДЛИНА ОКРУЖНОСТИ             КАРТА    </a:t>
            </a:r>
            <a:r>
              <a:rPr lang="ru-RU" sz="900" b="1" dirty="0" smtClean="0">
                <a:solidFill>
                  <a:srgbClr val="002060"/>
                </a:solidFill>
                <a:ea typeface="Calibri" pitchFamily="34" charset="0"/>
              </a:rPr>
              <a:t>     </a:t>
            </a:r>
          </a:p>
          <a:p>
            <a:pPr>
              <a:buNone/>
            </a:pPr>
            <a:endParaRPr lang="ru-RU" sz="900" b="1" dirty="0" smtClean="0">
              <a:solidFill>
                <a:srgbClr val="002060"/>
              </a:solidFill>
              <a:ea typeface="Calibri" pitchFamily="34" charset="0"/>
            </a:endParaRPr>
          </a:p>
          <a:p>
            <a:pPr algn="ctr">
              <a:buNone/>
            </a:pPr>
            <a:r>
              <a:rPr lang="ru-RU" sz="2000" b="1" u="sng" dirty="0" smtClean="0"/>
              <a:t> </a:t>
            </a:r>
            <a:r>
              <a:rPr lang="ru-RU" b="1" i="1" u="sng" dirty="0" smtClean="0">
                <a:solidFill>
                  <a:srgbClr val="C00000"/>
                </a:solidFill>
              </a:rPr>
              <a:t>Вывод</a:t>
            </a:r>
            <a:r>
              <a:rPr lang="ru-RU" b="1" dirty="0" smtClean="0">
                <a:solidFill>
                  <a:srgbClr val="C00000"/>
                </a:solidFill>
              </a:rPr>
              <a:t>:  </a:t>
            </a:r>
            <a:r>
              <a:rPr lang="ru-RU" b="1" i="1" dirty="0" smtClean="0"/>
              <a:t>связь геометрии и математики  с географией очевидна.</a:t>
            </a:r>
            <a:endParaRPr lang="ru-RU" b="1" dirty="0" smtClean="0"/>
          </a:p>
          <a:p>
            <a:pPr algn="ctr"/>
            <a:endParaRPr lang="ru-RU" sz="2000" b="1" dirty="0"/>
          </a:p>
        </p:txBody>
      </p:sp>
      <p:pic>
        <p:nvPicPr>
          <p:cNvPr id="5" name="Picture 20" descr="PH01046J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58170"/>
            <a:ext cx="1390382" cy="1821669"/>
          </a:xfrm>
          <a:prstGeom prst="rect">
            <a:avLst/>
          </a:prstGeom>
          <a:noFill/>
          <a:extLst/>
        </p:spPr>
      </p:pic>
      <p:pic>
        <p:nvPicPr>
          <p:cNvPr id="6" name="Picture 4" descr="karta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142" y="3178967"/>
            <a:ext cx="3104865" cy="170224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4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255755"/>
            <a:ext cx="3150112" cy="1530568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8" name="Прямоугольник 7"/>
          <p:cNvSpPr/>
          <p:nvPr/>
        </p:nvSpPr>
        <p:spPr bwMode="auto">
          <a:xfrm>
            <a:off x="6929454" y="2285992"/>
            <a:ext cx="1428760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785918" y="3000372"/>
            <a:ext cx="5072098" cy="3571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>
              <a:buNone/>
            </a:pPr>
            <a:r>
              <a:rPr lang="ru-RU" sz="2000" b="1" dirty="0" smtClean="0">
                <a:solidFill>
                  <a:srgbClr val="002060"/>
                </a:solidFill>
                <a:ea typeface="Calibri" pitchFamily="34" charset="0"/>
              </a:rPr>
              <a:t> 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500826" y="3714752"/>
            <a:ext cx="1571636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571472" y="4643446"/>
            <a:ext cx="171451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705725" cy="648072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i="1" u="sng" dirty="0">
                <a:solidFill>
                  <a:srgbClr val="C00000"/>
                </a:solidFill>
              </a:rPr>
              <a:t>Микроисследование №</a:t>
            </a:r>
            <a:r>
              <a:rPr lang="ru-RU" b="1" i="1" u="sng" dirty="0" smtClean="0">
                <a:solidFill>
                  <a:srgbClr val="C00000"/>
                </a:solidFill>
              </a:rPr>
              <a:t>2.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623" name="Rectangle 1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251520" y="1124744"/>
                <a:ext cx="8784976" cy="5472608"/>
              </a:xfrm>
            </p:spPr>
            <p:txBody>
              <a:bodyPr/>
              <a:lstStyle/>
              <a:p>
                <a:pPr>
                  <a:buNone/>
                </a:pPr>
                <a:r>
                  <a:rPr lang="ru-RU" b="1" i="1" dirty="0" smtClean="0">
                    <a:solidFill>
                      <a:srgbClr val="C00000"/>
                    </a:solidFill>
                  </a:rPr>
                  <a:t>      </a:t>
                </a:r>
                <a:r>
                  <a:rPr lang="ru-RU" b="1" i="1" u="sng" dirty="0" smtClean="0">
                    <a:solidFill>
                      <a:srgbClr val="C00000"/>
                    </a:solidFill>
                  </a:rPr>
                  <a:t>Цель:</a:t>
                </a:r>
                <a:r>
                  <a:rPr lang="ru-RU" b="1" dirty="0" smtClean="0"/>
                  <a:t> ответить на вопрос: «Насколько же велики искажения  Земли на глобусе, изготовленном в форме шара, радиусом 25 см?»      </a:t>
                </a:r>
                <a:r>
                  <a:rPr lang="ru-RU" sz="900" b="1" dirty="0" smtClean="0"/>
                  <a:t>  </a:t>
                </a:r>
              </a:p>
              <a:p>
                <a:pPr>
                  <a:buNone/>
                </a:pPr>
                <a:endParaRPr lang="ru-RU" sz="900" b="1" dirty="0"/>
              </a:p>
              <a:p>
                <a:pPr>
                  <a:buNone/>
                </a:pPr>
                <a:r>
                  <a:rPr lang="ru-RU" b="1" dirty="0" smtClean="0"/>
                  <a:t>      </a:t>
                </a:r>
                <a:r>
                  <a:rPr lang="ru-RU" sz="2200" dirty="0" smtClean="0"/>
                  <a:t>Из  формулы   </a:t>
                </a:r>
                <a:r>
                  <a:rPr lang="ru-RU" sz="2200" i="1" dirty="0" smtClean="0"/>
                  <a:t>   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R/ΔR = r/</a:t>
                </a:r>
                <a:r>
                  <a:rPr lang="ru-RU" sz="2200" b="1" i="1" dirty="0" err="1" smtClean="0">
                    <a:solidFill>
                      <a:srgbClr val="002060"/>
                    </a:solidFill>
                  </a:rPr>
                  <a:t>Δr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, </a:t>
                </a:r>
                <a:r>
                  <a:rPr lang="ru-RU" sz="2200" i="1" dirty="0" smtClean="0"/>
                  <a:t>        </a:t>
                </a:r>
                <a:r>
                  <a:rPr lang="ru-RU" sz="900" i="1" dirty="0" smtClean="0"/>
                  <a:t>    </a:t>
                </a:r>
              </a:p>
              <a:p>
                <a:pPr>
                  <a:buNone/>
                </a:pPr>
                <a:r>
                  <a:rPr lang="ru-RU" sz="900" i="1" dirty="0" smtClean="0"/>
                  <a:t>   </a:t>
                </a:r>
              </a:p>
              <a:p>
                <a:pPr>
                  <a:buNone/>
                </a:pPr>
                <a:r>
                  <a:rPr lang="ru-RU" sz="2200" i="1" dirty="0" smtClean="0"/>
                  <a:t>    </a:t>
                </a:r>
                <a:r>
                  <a:rPr lang="ru-RU" sz="2200" dirty="0" smtClean="0"/>
                  <a:t>   получаем:</a:t>
                </a:r>
                <a:r>
                  <a:rPr lang="ru-RU" sz="2200" i="1" dirty="0" smtClean="0"/>
                  <a:t>           </a:t>
                </a:r>
                <a:r>
                  <a:rPr lang="ru-RU" sz="2200" b="1" i="1" dirty="0" err="1" smtClean="0">
                    <a:solidFill>
                      <a:srgbClr val="002060"/>
                    </a:solidFill>
                  </a:rPr>
                  <a:t>Δr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 = (ΔR/R)r</a:t>
                </a:r>
                <a:r>
                  <a:rPr lang="ru-RU" sz="2200" i="1" dirty="0" smtClean="0"/>
                  <a:t>.  </a:t>
                </a:r>
                <a:r>
                  <a:rPr lang="ru-RU" sz="900" i="1" dirty="0" smtClean="0"/>
                  <a:t>   </a:t>
                </a:r>
              </a:p>
              <a:p>
                <a:pPr>
                  <a:buNone/>
                </a:pPr>
                <a:endParaRPr lang="ru-RU" sz="900" i="1" dirty="0" smtClean="0"/>
              </a:p>
              <a:p>
                <a:pPr>
                  <a:buNone/>
                </a:pPr>
                <a:r>
                  <a:rPr lang="ru-RU" sz="2200" i="1" dirty="0" smtClean="0"/>
                  <a:t> </a:t>
                </a:r>
                <a:r>
                  <a:rPr lang="ru-RU" sz="2200" b="1" i="1" dirty="0" err="1" smtClean="0">
                    <a:solidFill>
                      <a:srgbClr val="002060"/>
                    </a:solidFill>
                  </a:rPr>
                  <a:t>Δr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 = </a:t>
                </a:r>
                <a:r>
                  <a:rPr lang="ru-RU" sz="2200" b="1" dirty="0" smtClean="0">
                    <a:solidFill>
                      <a:srgbClr val="002060"/>
                    </a:solidFill>
                  </a:rPr>
                  <a:t>(6378 - 6357) </a:t>
                </a:r>
                <a14:m>
                  <m:oMath xmlns:m="http://schemas.openxmlformats.org/officeDocument/2006/math">
                    <m:r>
                      <a:rPr lang="ru-RU" sz="2200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: </m:t>
                    </m:r>
                  </m:oMath>
                </a14:m>
                <a:r>
                  <a:rPr lang="ru-RU" sz="2200" b="1" dirty="0" smtClean="0">
                    <a:solidFill>
                      <a:srgbClr val="002060"/>
                    </a:solidFill>
                  </a:rPr>
                  <a:t>6378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2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ru-RU" sz="22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ru-RU" sz="22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𝟎𝟎𝟎</m:t>
                    </m:r>
                  </m:oMath>
                </a14:m>
                <a:r>
                  <a:rPr lang="ru-RU" sz="2200" b="1" dirty="0" smtClean="0">
                    <a:solidFill>
                      <a:srgbClr val="002060"/>
                    </a:solidFill>
                  </a:rPr>
                  <a:t>25 = 0,0000008(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км)</a:t>
                </a:r>
                <a14:m>
                  <m:oMath xmlns:m="http://schemas.openxmlformats.org/officeDocument/2006/math">
                    <m:r>
                      <a:rPr lang="ru-RU" sz="2200" b="1" i="1" dirty="0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ru-RU" sz="2200" b="1" dirty="0" smtClean="0">
                    <a:solidFill>
                      <a:srgbClr val="002060"/>
                    </a:solidFill>
                  </a:rPr>
                  <a:t> 0,1(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см</a:t>
                </a:r>
                <a:r>
                  <a:rPr lang="ru-RU" sz="2200" b="1" dirty="0" smtClean="0">
                    <a:solidFill>
                      <a:srgbClr val="002060"/>
                    </a:solidFill>
                  </a:rPr>
                  <a:t>)</a:t>
                </a:r>
                <a:r>
                  <a:rPr lang="ru-RU" sz="2200" b="1" i="1" dirty="0" smtClean="0">
                    <a:solidFill>
                      <a:srgbClr val="002060"/>
                    </a:solidFill>
                  </a:rPr>
                  <a:t> </a:t>
                </a:r>
                <a:r>
                  <a:rPr lang="ru-RU" sz="2200" i="1" dirty="0" smtClean="0"/>
                  <a:t> </a:t>
                </a:r>
              </a:p>
              <a:p>
                <a:pPr>
                  <a:buNone/>
                </a:pPr>
                <a:endParaRPr lang="ru-RU" sz="2200" i="1" dirty="0" smtClean="0"/>
              </a:p>
              <a:p>
                <a:pPr>
                  <a:buNone/>
                </a:pPr>
                <a:r>
                  <a:rPr lang="ru-RU" sz="2000" i="1" dirty="0" smtClean="0"/>
                  <a:t>     </a:t>
                </a:r>
                <a:r>
                  <a:rPr lang="ru-RU" b="1" i="1" u="sng" dirty="0" smtClean="0">
                    <a:solidFill>
                      <a:srgbClr val="C00000"/>
                    </a:solidFill>
                  </a:rPr>
                  <a:t>Вывод:</a:t>
                </a:r>
                <a:r>
                  <a:rPr lang="ru-RU" b="1" dirty="0" smtClean="0"/>
                  <a:t> </a:t>
                </a:r>
                <a:r>
                  <a:rPr lang="ru-RU" b="1" i="1" dirty="0" smtClean="0"/>
                  <a:t>получилось очень  малое расхождение радиусов глобуса. Значит, глобус, как модель Земли, можно рассматривать  в виде шара. Данное расхождение радиусов не слишком ощутимо. </a:t>
                </a:r>
                <a:endParaRPr lang="en-US" b="1" dirty="0"/>
              </a:p>
            </p:txBody>
          </p:sp>
        </mc:Choice>
        <mc:Fallback xmlns="">
          <p:sp>
            <p:nvSpPr>
              <p:cNvPr id="68623" name="Rectangle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51520" y="1124744"/>
                <a:ext cx="8784976" cy="5472608"/>
              </a:xfrm>
              <a:blipFill rotWithShape="1">
                <a:blip r:embed="rId3"/>
                <a:stretch>
                  <a:fillRect t="-892" r="-8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Микроисследование №3.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623" name="Rectangle 1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251520" y="1052736"/>
                <a:ext cx="8892480" cy="580526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i="1" dirty="0" smtClean="0">
                    <a:solidFill>
                      <a:srgbClr val="C00000"/>
                    </a:solidFill>
                  </a:rPr>
                  <a:t>      </a:t>
                </a:r>
                <a:r>
                  <a:rPr lang="ru-RU" b="1" i="1" u="sng" dirty="0" smtClean="0">
                    <a:solidFill>
                      <a:srgbClr val="C00000"/>
                    </a:solidFill>
                  </a:rPr>
                  <a:t>Цель:</a:t>
                </a:r>
                <a:r>
                  <a:rPr lang="ru-RU" b="1" dirty="0" smtClean="0"/>
                  <a:t>  -  ответить на вопрос: </a:t>
                </a:r>
                <a:r>
                  <a:rPr lang="en-US" sz="900" b="1" dirty="0" smtClean="0"/>
                  <a:t>  </a:t>
                </a:r>
                <a:r>
                  <a:rPr lang="en-US" b="1" dirty="0" smtClean="0"/>
                  <a:t> </a:t>
                </a:r>
                <a:r>
                  <a:rPr lang="ru-RU" b="1" dirty="0" smtClean="0"/>
                  <a:t>«Можно ли географические координаты перевести из градусной меры в линейную?».</a:t>
                </a:r>
                <a:endParaRPr lang="ru-RU" dirty="0" smtClean="0"/>
              </a:p>
              <a:p>
                <a:pPr>
                  <a:buNone/>
                </a:pPr>
                <a:r>
                  <a:rPr lang="ru-RU" sz="2000" dirty="0" smtClean="0"/>
                  <a:t>а)  Протяженность дуги меридиана в 1</a:t>
                </a:r>
                <a:r>
                  <a:rPr lang="ru-RU" sz="2000" baseline="30000" dirty="0" smtClean="0"/>
                  <a:t>о</a:t>
                </a:r>
                <a:r>
                  <a:rPr lang="ru-RU" sz="2000" dirty="0" smtClean="0"/>
                  <a:t>.</a:t>
                </a:r>
              </a:p>
              <a:p>
                <a:pPr>
                  <a:buNone/>
                </a:pPr>
                <a:r>
                  <a:rPr lang="ru-RU" sz="2000" dirty="0" smtClean="0"/>
                  <a:t>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360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 </a:t>
                </a:r>
                <a:r>
                  <a:rPr lang="ru-RU" sz="2000" dirty="0" smtClean="0"/>
                  <a:t>,   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∙3,14∙6357</m:t>
                        </m:r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360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000" dirty="0" smtClean="0"/>
                  <a:t> </a:t>
                </a:r>
                <a:r>
                  <a:rPr lang="en-US" sz="2000" dirty="0"/>
                  <a:t>,</a:t>
                </a:r>
                <a:r>
                  <a:rPr lang="ru-RU" sz="2000" dirty="0" smtClean="0"/>
                  <a:t> 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ru-RU" sz="2000" dirty="0" smtClean="0"/>
                  <a:t> 111км.    </a:t>
                </a:r>
              </a:p>
              <a:p>
                <a:pPr>
                  <a:buNone/>
                </a:pPr>
                <a:r>
                  <a:rPr lang="ru-RU" sz="2000" dirty="0" smtClean="0"/>
                  <a:t>б)  Длины дуг параллелей в 1</a:t>
                </a:r>
                <a:r>
                  <a:rPr lang="ru-RU" sz="2000" baseline="30000" dirty="0" smtClean="0"/>
                  <a:t>о  </a:t>
                </a:r>
                <a:r>
                  <a:rPr lang="ru-RU" sz="2000" dirty="0" smtClean="0"/>
                  <a:t>на разных широтах.  </a:t>
                </a:r>
                <a:endParaRPr lang="en-US" sz="2000" dirty="0" smtClean="0"/>
              </a:p>
              <a:p>
                <a:pPr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  </a:t>
                </a:r>
                <a:r>
                  <a:rPr lang="ru-RU" sz="2000" dirty="0" smtClean="0"/>
                  <a:t>Масштаб глобуса  1: 60000000</a:t>
                </a:r>
              </a:p>
              <a:p>
                <a:pPr>
                  <a:buNone/>
                </a:pPr>
                <a:r>
                  <a:rPr lang="ru-RU" sz="2000" dirty="0" smtClean="0"/>
                  <a:t>10</a:t>
                </a:r>
                <a:r>
                  <a:rPr lang="ru-RU" sz="2000" baseline="30000" dirty="0" smtClean="0"/>
                  <a:t>о</a:t>
                </a:r>
                <a:r>
                  <a:rPr lang="ru-RU" sz="2000" dirty="0" smtClean="0"/>
                  <a:t>:    С = 65,5см, 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= (С</a:t>
                </a:r>
                <a:r>
                  <a:rPr lang="en-US" sz="2000" dirty="0" smtClean="0"/>
                  <a:t> :</a:t>
                </a:r>
                <a:r>
                  <a:rPr lang="ru-RU" sz="2000" dirty="0" smtClean="0"/>
                  <a:t> 360</a:t>
                </a:r>
                <a:r>
                  <a:rPr lang="en-US" sz="2000" baseline="30000" dirty="0" smtClean="0"/>
                  <a:t>o</a:t>
                </a:r>
                <a:r>
                  <a:rPr lang="ru-RU" sz="2000" dirty="0" smtClean="0"/>
                  <a:t>) 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dirty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sz="2000" dirty="0" smtClean="0"/>
                  <a:t>60000000=10920000см = 109,2км.</a:t>
                </a:r>
              </a:p>
              <a:p>
                <a:pPr>
                  <a:buNone/>
                </a:pPr>
                <a:r>
                  <a:rPr lang="ru-RU" sz="2000" dirty="0" smtClean="0"/>
                  <a:t>20</a:t>
                </a:r>
                <a:r>
                  <a:rPr lang="ru-RU" sz="2000" baseline="30000" dirty="0" smtClean="0"/>
                  <a:t>о</a:t>
                </a:r>
                <a:r>
                  <a:rPr lang="ru-RU" sz="2000" dirty="0" smtClean="0"/>
                  <a:t>:    С = 62,5см, 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= (С</a:t>
                </a:r>
                <a:r>
                  <a:rPr lang="en-US" sz="2000" dirty="0" smtClean="0"/>
                  <a:t> :</a:t>
                </a:r>
                <a:r>
                  <a:rPr lang="ru-RU" sz="2000" dirty="0" smtClean="0"/>
                  <a:t> 360</a:t>
                </a:r>
                <a:r>
                  <a:rPr lang="en-US" sz="2000" baseline="30000" dirty="0" smtClean="0"/>
                  <a:t>o</a:t>
                </a:r>
                <a:r>
                  <a:rPr lang="ru-RU" sz="2000" dirty="0" smtClean="0"/>
                  <a:t>)</a:t>
                </a:r>
                <a:r>
                  <a:rPr lang="ru-RU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i="1" dirty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2000" dirty="0" smtClean="0"/>
                  <a:t> 60000000=10420000см = 104,2км.</a:t>
                </a:r>
              </a:p>
              <a:p>
                <a:pPr>
                  <a:buNone/>
                </a:pPr>
                <a:r>
                  <a:rPr lang="ru-RU" sz="2000" dirty="0" smtClean="0"/>
                  <a:t>70</a:t>
                </a:r>
                <a:r>
                  <a:rPr lang="ru-RU" sz="2000" baseline="30000" dirty="0" smtClean="0"/>
                  <a:t>о</a:t>
                </a:r>
                <a:r>
                  <a:rPr lang="ru-RU" sz="2000" dirty="0" smtClean="0"/>
                  <a:t>:   </a:t>
                </a:r>
                <a:r>
                  <a:rPr lang="en-US" sz="2000" dirty="0" smtClean="0"/>
                  <a:t> </a:t>
                </a:r>
                <a:r>
                  <a:rPr lang="ru-RU" sz="2000" dirty="0" smtClean="0"/>
                  <a:t>С = 23см,        </a:t>
                </a:r>
                <a:r>
                  <a:rPr lang="en-US" sz="2000" dirty="0" smtClean="0"/>
                  <a:t>L</a:t>
                </a:r>
                <a:r>
                  <a:rPr lang="ru-RU" sz="2000" dirty="0" smtClean="0"/>
                  <a:t> = (С</a:t>
                </a:r>
                <a:r>
                  <a:rPr lang="en-US" sz="2000" dirty="0" smtClean="0"/>
                  <a:t> :</a:t>
                </a:r>
                <a:r>
                  <a:rPr lang="ru-RU" sz="2000" dirty="0" smtClean="0"/>
                  <a:t> 360</a:t>
                </a:r>
                <a:r>
                  <a:rPr lang="en-US" sz="2000" baseline="30000" dirty="0" smtClean="0"/>
                  <a:t>o</a:t>
                </a:r>
                <a:r>
                  <a:rPr lang="ru-RU" sz="2000" dirty="0" smtClean="0"/>
                  <a:t>)</a:t>
                </a:r>
                <a:r>
                  <a:rPr lang="ru-RU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i="1" dirty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2000" dirty="0" smtClean="0"/>
                  <a:t> 60000000=3830000см = 38,3км.</a:t>
                </a:r>
              </a:p>
              <a:p>
                <a:pPr>
                  <a:buNone/>
                </a:pPr>
                <a:r>
                  <a:rPr lang="ru-RU" b="1" i="1" u="sng" dirty="0" smtClean="0">
                    <a:solidFill>
                      <a:srgbClr val="C00000"/>
                    </a:solidFill>
                  </a:rPr>
                  <a:t>Вывод</a:t>
                </a:r>
                <a:r>
                  <a:rPr lang="ru-RU" b="1" i="1" dirty="0" smtClean="0">
                    <a:solidFill>
                      <a:srgbClr val="C00000"/>
                    </a:solidFill>
                  </a:rPr>
                  <a:t>:</a:t>
                </a:r>
                <a:r>
                  <a:rPr lang="ru-RU" sz="2000" dirty="0" smtClean="0"/>
                  <a:t>  </a:t>
                </a:r>
                <a:r>
                  <a:rPr lang="ru-RU" sz="2000" b="1" i="1" dirty="0" smtClean="0"/>
                  <a:t>длина дуги меридиана в 1</a:t>
                </a:r>
                <a:r>
                  <a:rPr lang="ru-RU" sz="2000" b="1" i="1" baseline="30000" dirty="0" smtClean="0"/>
                  <a:t>о</a:t>
                </a:r>
                <a:r>
                  <a:rPr lang="ru-RU" sz="2000" b="1" i="1" dirty="0" smtClean="0"/>
                  <a:t> на всем протяжении меридиана почти одинакова, а длины дуг параллелей в 1</a:t>
                </a:r>
                <a:r>
                  <a:rPr lang="ru-RU" sz="2000" b="1" i="1" baseline="30000" dirty="0" smtClean="0"/>
                  <a:t>о</a:t>
                </a:r>
                <a:r>
                  <a:rPr lang="ru-RU" sz="2000" b="1" i="1" dirty="0" smtClean="0"/>
                  <a:t> </a:t>
                </a:r>
                <a:r>
                  <a:rPr lang="en-US" sz="2000" b="1" i="1" dirty="0" smtClean="0"/>
                  <a:t> </a:t>
                </a:r>
              </a:p>
              <a:p>
                <a:pPr>
                  <a:buNone/>
                </a:pPr>
                <a:r>
                  <a:rPr lang="en-US" sz="2000" b="1" i="1" dirty="0"/>
                  <a:t> </a:t>
                </a:r>
                <a:r>
                  <a:rPr lang="en-US" sz="2000" b="1" i="1" dirty="0" smtClean="0"/>
                  <a:t>    </a:t>
                </a:r>
                <a:r>
                  <a:rPr lang="ru-RU" sz="2000" b="1" i="1" dirty="0" smtClean="0"/>
                  <a:t>на   разных широтах разные.  </a:t>
                </a:r>
                <a:r>
                  <a:rPr lang="en-US" sz="2000" b="1" i="1" dirty="0" smtClean="0"/>
                  <a:t>  </a:t>
                </a:r>
                <a:r>
                  <a:rPr lang="ru-RU" sz="2000" b="1" i="1" dirty="0" smtClean="0"/>
                  <a:t>При увеличении географических широт  длины дуг параллелей в 1</a:t>
                </a:r>
                <a:r>
                  <a:rPr lang="ru-RU" sz="2000" b="1" i="1" baseline="30000" dirty="0" smtClean="0"/>
                  <a:t>о</a:t>
                </a:r>
                <a:r>
                  <a:rPr lang="ru-RU" sz="2000" b="1" i="1" dirty="0" smtClean="0"/>
                  <a:t>  уменьшаются и на полюсах равны  0.</a:t>
                </a:r>
                <a:r>
                  <a:rPr lang="en-US" sz="2000" b="1" i="1" dirty="0" smtClean="0"/>
                  <a:t> </a:t>
                </a:r>
                <a:endParaRPr lang="ru-RU" sz="2000" b="1" dirty="0" smtClean="0"/>
              </a:p>
              <a:p>
                <a:pPr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68623" name="Rectangle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51520" y="1052736"/>
                <a:ext cx="8892480" cy="5805264"/>
              </a:xfrm>
              <a:blipFill rotWithShape="1">
                <a:blip r:embed="rId3"/>
                <a:stretch>
                  <a:fillRect l="-1028" t="-840" r="-1851" b="-6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Микроисследование №4.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71546"/>
            <a:ext cx="8964487" cy="5597814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    </a:t>
            </a:r>
            <a:r>
              <a:rPr lang="ru-RU" b="1" i="1" u="sng" dirty="0" smtClean="0">
                <a:solidFill>
                  <a:srgbClr val="C00000"/>
                </a:solidFill>
              </a:rPr>
              <a:t>Цель:</a:t>
            </a:r>
            <a:r>
              <a:rPr lang="ru-RU" b="1" dirty="0" smtClean="0"/>
              <a:t> ответить на вопрос: « Можно ли глобус перенести на карту без искажений?»</a:t>
            </a:r>
            <a:endParaRPr lang="ru-RU" dirty="0" smtClean="0"/>
          </a:p>
          <a:p>
            <a:endParaRPr lang="ru-RU" sz="2000" b="1" u="sng" dirty="0" smtClean="0"/>
          </a:p>
          <a:p>
            <a:endParaRPr lang="ru-RU" sz="2000" b="1" u="sng" dirty="0" smtClean="0"/>
          </a:p>
          <a:p>
            <a:endParaRPr lang="ru-RU" sz="2000" b="1" u="sng" dirty="0" smtClean="0"/>
          </a:p>
          <a:p>
            <a:endParaRPr lang="ru-RU" sz="2000" b="1" u="sng" dirty="0" smtClean="0"/>
          </a:p>
          <a:p>
            <a:endParaRPr lang="ru-RU" sz="2000" b="1" u="sng" dirty="0" smtClean="0"/>
          </a:p>
          <a:p>
            <a:endParaRPr lang="ru-RU" sz="2000" b="1" u="sng" dirty="0" smtClean="0"/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ru-RU" sz="1600" kern="1200" dirty="0">
                <a:solidFill>
                  <a:srgbClr val="000000"/>
                </a:solidFill>
                <a:cs typeface="Times New Roman" pitchFamily="18" charset="0"/>
              </a:rPr>
              <a:t>-заполнив  эти  разрывы и слегка </a:t>
            </a:r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ru-RU" sz="1600" kern="1200" dirty="0">
                <a:solidFill>
                  <a:srgbClr val="000000"/>
                </a:solidFill>
                <a:cs typeface="Times New Roman" pitchFamily="18" charset="0"/>
              </a:rPr>
              <a:t>растянув </a:t>
            </a:r>
            <a:r>
              <a:rPr lang="ru-RU" sz="1600" kern="1200" dirty="0" smtClean="0">
                <a:solidFill>
                  <a:srgbClr val="000000"/>
                </a:solidFill>
                <a:cs typeface="Times New Roman" pitchFamily="18" charset="0"/>
              </a:rPr>
              <a:t>картографические</a:t>
            </a:r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ru-RU" sz="1600" kern="1200" dirty="0" smtClean="0">
                <a:solidFill>
                  <a:srgbClr val="000000"/>
                </a:solidFill>
                <a:cs typeface="Times New Roman" pitchFamily="18" charset="0"/>
              </a:rPr>
              <a:t> рисунки, изображающие земную</a:t>
            </a:r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ru-RU" sz="1600" kern="1200" dirty="0" smtClean="0">
                <a:solidFill>
                  <a:srgbClr val="000000"/>
                </a:solidFill>
                <a:cs typeface="Times New Roman" pitchFamily="18" charset="0"/>
              </a:rPr>
              <a:t> поверхность,   </a:t>
            </a:r>
            <a:r>
              <a:rPr lang="ru-RU" sz="1600" kern="1200" dirty="0">
                <a:solidFill>
                  <a:srgbClr val="000000"/>
                </a:solidFill>
                <a:cs typeface="Times New Roman" pitchFamily="18" charset="0"/>
              </a:rPr>
              <a:t>получим карту мира.</a:t>
            </a:r>
            <a:r>
              <a:rPr lang="en-US" sz="1600" kern="1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1600" kern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ru-RU" sz="1600" kern="12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cs typeface="Times New Roman" pitchFamily="18" charset="0"/>
              </a:rPr>
              <a:t>В </a:t>
            </a:r>
            <a:r>
              <a:rPr lang="ru-RU" sz="1600" kern="1200" dirty="0" smtClean="0">
                <a:solidFill>
                  <a:srgbClr val="000000"/>
                </a:solidFill>
                <a:cs typeface="Times New Roman" pitchFamily="18" charset="0"/>
              </a:rPr>
              <a:t>местах  разрывов  получатся </a:t>
            </a:r>
          </a:p>
          <a:p>
            <a:pPr marL="0" lvl="0" indent="0" algn="r">
              <a:spcBef>
                <a:spcPct val="0"/>
              </a:spcBef>
              <a:buClrTx/>
              <a:buNone/>
            </a:pPr>
            <a:r>
              <a:rPr lang="en-US" sz="1600" kern="12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cs typeface="Times New Roman" pitchFamily="18" charset="0"/>
              </a:rPr>
              <a:t>искажения.</a:t>
            </a:r>
          </a:p>
          <a:p>
            <a:pPr marL="0" indent="0" algn="ctr">
              <a:buNone/>
            </a:pPr>
            <a:endParaRPr lang="ru-RU" sz="2000" b="1" i="1" u="sng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b="1" i="1" u="sng" dirty="0" smtClean="0">
                <a:solidFill>
                  <a:srgbClr val="C00000"/>
                </a:solidFill>
              </a:rPr>
              <a:t> Вывод</a:t>
            </a:r>
            <a:r>
              <a:rPr lang="ru-RU" b="1" i="1" dirty="0">
                <a:solidFill>
                  <a:srgbClr val="C00000"/>
                </a:solidFill>
              </a:rPr>
              <a:t>: 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/>
              <a:t>перенести </a:t>
            </a:r>
            <a:r>
              <a:rPr lang="ru-RU" b="1" i="1" dirty="0"/>
              <a:t>глобус на плоскую поверхность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          (</a:t>
            </a:r>
            <a:r>
              <a:rPr lang="ru-RU" b="1" i="1" dirty="0"/>
              <a:t>карту) </a:t>
            </a:r>
            <a:r>
              <a:rPr lang="ru-RU" b="1" i="1" dirty="0" smtClean="0"/>
              <a:t> без   искажений   невозможно</a:t>
            </a:r>
            <a:r>
              <a:rPr lang="ru-RU" b="1" i="1" dirty="0"/>
              <a:t>.</a:t>
            </a:r>
            <a:endParaRPr lang="ru-RU" b="1" dirty="0"/>
          </a:p>
          <a:p>
            <a:endParaRPr lang="ru-RU" sz="2000" b="1" u="sng" dirty="0" smtClean="0"/>
          </a:p>
          <a:p>
            <a:pPr marL="0" indent="0">
              <a:buNone/>
            </a:pPr>
            <a:endParaRPr lang="ru-RU" sz="2000" b="1" u="sng" dirty="0" smtClean="0"/>
          </a:p>
          <a:p>
            <a:endParaRPr lang="ru-RU" sz="2000" b="1" u="sng" dirty="0" smtClean="0"/>
          </a:p>
          <a:p>
            <a:endParaRPr lang="en-US" sz="2000" b="1" dirty="0"/>
          </a:p>
        </p:txBody>
      </p:sp>
      <p:pic>
        <p:nvPicPr>
          <p:cNvPr id="34818" name="Picture 2" descr="Совмещение полосок глобуса вдоль экватор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F3EE"/>
              </a:clrFrom>
              <a:clrTo>
                <a:srgbClr val="F1F3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6059" y="2017529"/>
            <a:ext cx="3376508" cy="1785950"/>
          </a:xfrm>
          <a:prstGeom prst="rect">
            <a:avLst/>
          </a:prstGeom>
          <a:noFill/>
        </p:spPr>
      </p:pic>
      <p:pic>
        <p:nvPicPr>
          <p:cNvPr id="34820" name="Picture 4" descr="Карта мира, полученная путем растяжки глобусных полосок по параллелям"/>
          <p:cNvPicPr>
            <a:picLocks noChangeAspect="1" noChangeArrowheads="1"/>
          </p:cNvPicPr>
          <p:nvPr/>
        </p:nvPicPr>
        <p:blipFill>
          <a:blip r:embed="rId4" cstate="print"/>
          <a:srcRect t="3995"/>
          <a:stretch>
            <a:fillRect/>
          </a:stretch>
        </p:blipFill>
        <p:spPr bwMode="auto">
          <a:xfrm>
            <a:off x="1561501" y="3959158"/>
            <a:ext cx="3698129" cy="1716860"/>
          </a:xfrm>
          <a:prstGeom prst="rect">
            <a:avLst/>
          </a:prstGeom>
          <a:noFill/>
        </p:spPr>
      </p:pic>
      <p:pic>
        <p:nvPicPr>
          <p:cNvPr id="34822" name="Picture 6" descr="Картинка 20 из 3330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</a:blip>
          <a:srcRect l="12903" t="6452" r="9677" b="12903"/>
          <a:stretch>
            <a:fillRect/>
          </a:stretch>
        </p:blipFill>
        <p:spPr bwMode="auto">
          <a:xfrm>
            <a:off x="0" y="2643182"/>
            <a:ext cx="1714512" cy="17859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 bwMode="auto">
          <a:xfrm>
            <a:off x="5214941" y="2103977"/>
            <a:ext cx="3749546" cy="161305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>
              <a:buFontTx/>
              <a:buChar char="-"/>
            </a:pPr>
            <a:r>
              <a:rPr lang="ru-RU" sz="1600" dirty="0" smtClean="0">
                <a:latin typeface="+mn-lt"/>
              </a:rPr>
              <a:t>между полосками получились</a:t>
            </a:r>
            <a:endParaRPr lang="en-US" sz="1600" dirty="0" smtClean="0">
              <a:latin typeface="+mn-lt"/>
            </a:endParaRPr>
          </a:p>
          <a:p>
            <a:pPr algn="r"/>
            <a:r>
              <a:rPr lang="ru-RU" sz="1600" dirty="0" smtClean="0">
                <a:latin typeface="+mn-lt"/>
              </a:rPr>
              <a:t> разрывы, которые увеличиваются </a:t>
            </a:r>
            <a:endParaRPr lang="en-US" sz="1600" dirty="0" smtClean="0">
              <a:latin typeface="+mn-lt"/>
            </a:endParaRPr>
          </a:p>
          <a:p>
            <a:pPr algn="r"/>
            <a:r>
              <a:rPr lang="ru-RU" sz="1600" dirty="0" smtClean="0">
                <a:latin typeface="+mn-lt"/>
              </a:rPr>
              <a:t>по мере удаления к полюсам.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318949" y="3717032"/>
            <a:ext cx="3645538" cy="21602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endParaRPr lang="ru-RU" sz="16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18371">
  <a:themeElements>
    <a:clrScheme name="Global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Global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01018371</Template>
  <TotalTime>1034</TotalTime>
  <Words>879</Words>
  <Application>Microsoft Office PowerPoint</Application>
  <PresentationFormat>Экран (4:3)</PresentationFormat>
  <Paragraphs>175</Paragraphs>
  <Slides>20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01018371</vt:lpstr>
      <vt:lpstr>От сферы  к плоскости </vt:lpstr>
      <vt:lpstr> Введение:</vt:lpstr>
      <vt:lpstr>Задачи исследования: </vt:lpstr>
      <vt:lpstr>Презентация PowerPoint</vt:lpstr>
      <vt:lpstr>Микроисследование №1.   </vt:lpstr>
      <vt:lpstr>     Микроисследование №1.   </vt:lpstr>
      <vt:lpstr>   Микроисследование №2.</vt:lpstr>
      <vt:lpstr>Микроисследование №3.</vt:lpstr>
      <vt:lpstr>Микроисследование №4.</vt:lpstr>
      <vt:lpstr> Микроисследование №5. </vt:lpstr>
      <vt:lpstr> Азимутальные проекции</vt:lpstr>
      <vt:lpstr>Цилиндрические  проекции</vt:lpstr>
      <vt:lpstr>Конические  проекции.</vt:lpstr>
      <vt:lpstr>Микроисследование №6</vt:lpstr>
      <vt:lpstr>Презентация PowerPoint</vt:lpstr>
      <vt:lpstr>Произвольная  проекция</vt:lpstr>
      <vt:lpstr>Изменение расстояний в цилиндрической  и азимутальной проекциях</vt:lpstr>
      <vt:lpstr>Примеры картографических проекций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Sony</cp:lastModifiedBy>
  <cp:revision>109</cp:revision>
  <cp:lastPrinted>1601-01-01T00:00:00Z</cp:lastPrinted>
  <dcterms:created xsi:type="dcterms:W3CDTF">2011-11-13T14:23:07Z</dcterms:created>
  <dcterms:modified xsi:type="dcterms:W3CDTF">2013-01-22T18:06:01Z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TC010183711033</vt:lpwstr>
  </property>
</Properties>
</file>