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72" r:id="rId1"/>
    <p:sldMasterId id="2147483696" r:id="rId2"/>
    <p:sldMasterId id="2147483708" r:id="rId3"/>
    <p:sldMasterId id="2147483720" r:id="rId4"/>
  </p:sldMasterIdLst>
  <p:notesMasterIdLst>
    <p:notesMasterId r:id="rId27"/>
  </p:notesMasterIdLst>
  <p:sldIdLst>
    <p:sldId id="256" r:id="rId5"/>
    <p:sldId id="257" r:id="rId6"/>
    <p:sldId id="258" r:id="rId7"/>
    <p:sldId id="286" r:id="rId8"/>
    <p:sldId id="296" r:id="rId9"/>
    <p:sldId id="259" r:id="rId10"/>
    <p:sldId id="271" r:id="rId11"/>
    <p:sldId id="277" r:id="rId12"/>
    <p:sldId id="275" r:id="rId13"/>
    <p:sldId id="276" r:id="rId14"/>
    <p:sldId id="278" r:id="rId15"/>
    <p:sldId id="280" r:id="rId16"/>
    <p:sldId id="281" r:id="rId17"/>
    <p:sldId id="282" r:id="rId18"/>
    <p:sldId id="284" r:id="rId19"/>
    <p:sldId id="287" r:id="rId20"/>
    <p:sldId id="285" r:id="rId21"/>
    <p:sldId id="290" r:id="rId22"/>
    <p:sldId id="294" r:id="rId23"/>
    <p:sldId id="260" r:id="rId24"/>
    <p:sldId id="272" r:id="rId25"/>
    <p:sldId id="297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8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 varScale="1">
        <p:scale>
          <a:sx n="108" d="100"/>
          <a:sy n="108" d="100"/>
        </p:scale>
        <p:origin x="-16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68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39440-F464-40C2-9B68-32EAFB19E926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D4D07F-478B-4BEF-A484-4ED5ABB6165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1105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69B35-BD7A-4038-81E0-BFC470C597E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61278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A2%D1%8F%D0%B6%D1%91%D0%BB%D1%8B%D0%B5_%D0%BC%D0%B5%D1%82%D0%B0%D0%BB%D0%BB%D1%8B" TargetMode="External"/><Relationship Id="rId3" Type="http://schemas.openxmlformats.org/officeDocument/2006/relationships/hyperlink" Target="http://ru.wikipedia.org/wiki/%D0%9E%D0%BA%D1%81%D0%B8%D0%B4_%D1%83%D0%B3%D0%BB%D0%B5%D1%80%D0%BE%D0%B4%D0%B0" TargetMode="External"/><Relationship Id="rId7" Type="http://schemas.openxmlformats.org/officeDocument/2006/relationships/hyperlink" Target="http://ru.wikipedia.org/wiki/%D0%90%D0%BB%D1%8C%D0%B4%D0%B5%D0%B3%D0%B8%D0%B4%D1%8B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3%D0%B3%D0%BB%D0%B5%D0%B2%D0%BE%D0%B4%D0%BE%D1%80%D0%BE%D0%B4%D1%8B" TargetMode="External"/><Relationship Id="rId5" Type="http://schemas.openxmlformats.org/officeDocument/2006/relationships/hyperlink" Target="http://ru.wikipedia.org/wiki/%D0%94%D0%B8%D0%BE%D0%BA%D1%81%D0%B8%D0%B4_%D1%81%D0%B5%D1%80%D1%8B" TargetMode="External"/><Relationship Id="rId4" Type="http://schemas.openxmlformats.org/officeDocument/2006/relationships/hyperlink" Target="http://ru.wikipedia.org/wiki/%D0%9E%D0%BA%D1%81%D0%B8%D0%B4%D1%8B_%D0%B0%D0%B7%D0%BE%D1%82%D0%B0" TargetMode="External"/><Relationship Id="rId9" Type="http://schemas.openxmlformats.org/officeDocument/2006/relationships/hyperlink" Target="http://ru.wikipedia.org/wiki/%D0%90%D0%BC%D0%BC%D0%B8%D0%B0%D0%BA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Файл:Smoke over the river Volg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43304" y="-642991"/>
            <a:ext cx="13430344" cy="798319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-2143172" y="3643314"/>
            <a:ext cx="12219525" cy="153888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</a:t>
            </a:r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«</a:t>
            </a:r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Источники загрязнения</a:t>
            </a:r>
          </a:p>
          <a:p>
            <a:pPr algn="ctr"/>
            <a:r>
              <a:rPr lang="en-US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      </a:t>
            </a:r>
            <a:r>
              <a:rPr lang="ru-RU" sz="40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Атмосферы»</a:t>
            </a:r>
            <a:endParaRPr lang="ru-RU" sz="40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2920" y="571480"/>
            <a:ext cx="8183880" cy="1428760"/>
          </a:xfrm>
        </p:spPr>
        <p:txBody>
          <a:bodyPr>
            <a:noAutofit/>
          </a:bodyPr>
          <a:lstStyle/>
          <a:p>
            <a:pPr algn="ctr"/>
            <a:endParaRPr lang="ru-RU" sz="4400" b="1" i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7571184" cy="14532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EF29E1"/>
                </a:solidFill>
                <a:latin typeface="Bookman Old Style" pitchFamily="18" charset="0"/>
              </a:rPr>
              <a:t>Физиологическое действие угарного газа на организм</a:t>
            </a:r>
            <a:r>
              <a:rPr lang="ru-RU" b="1" dirty="0" smtClean="0">
                <a:solidFill>
                  <a:srgbClr val="EF29E1"/>
                </a:solidFill>
              </a:rPr>
              <a:t>.</a:t>
            </a:r>
            <a:endParaRPr lang="ru-RU" b="1" dirty="0">
              <a:solidFill>
                <a:srgbClr val="EF29E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700808"/>
            <a:ext cx="5976664" cy="50405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Угарный газ очень ядовит. Первыми признаками острого отравления СО являются головная боль и головокружение, в дальнейшем наступает потеря сознания.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Основным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противоядием при отравлении СО служит свежий воздух. Полезно также кратковременное вдыхание паров нашатырного спирта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6446" y="3000372"/>
            <a:ext cx="3085619" cy="2500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5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2"/>
            <a:ext cx="8229600" cy="1222362"/>
          </a:xfrm>
        </p:spPr>
        <p:txBody>
          <a:bodyPr/>
          <a:lstStyle/>
          <a:p>
            <a:pPr eaLnBrk="1" hangingPunct="1">
              <a:defRPr/>
            </a:pPr>
            <a:r>
              <a:rPr lang="ru-RU" b="1" dirty="0" smtClean="0">
                <a:solidFill>
                  <a:schemeClr val="hlink"/>
                </a:solidFill>
                <a:latin typeface="Bookman Old Style" pitchFamily="18" charset="0"/>
                <a:cs typeface="Arial" charset="0"/>
              </a:rPr>
              <a:t>Оксид углерода (</a:t>
            </a:r>
            <a:r>
              <a:rPr lang="en-US" b="1" dirty="0" smtClean="0">
                <a:solidFill>
                  <a:schemeClr val="hlink"/>
                </a:solidFill>
                <a:latin typeface="Bookman Old Style" pitchFamily="18" charset="0"/>
                <a:cs typeface="Arial" charset="0"/>
              </a:rPr>
              <a:t>IV</a:t>
            </a:r>
            <a:r>
              <a:rPr lang="ru-RU" b="1" dirty="0" smtClean="0">
                <a:solidFill>
                  <a:schemeClr val="hlink"/>
                </a:solidFill>
                <a:latin typeface="Bookman Old Style" pitchFamily="18" charset="0"/>
                <a:cs typeface="Arial" charset="0"/>
              </a:rPr>
              <a:t>)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00174"/>
            <a:ext cx="8001000" cy="5072098"/>
          </a:xfrm>
        </p:spPr>
        <p:txBody>
          <a:bodyPr>
            <a:normAutofit lnSpcReduction="10000"/>
          </a:bodyPr>
          <a:lstStyle/>
          <a:p>
            <a:pPr marL="0" indent="357188" algn="r" eaLnBrk="1" hangingPunct="1">
              <a:lnSpc>
                <a:spcPct val="80000"/>
              </a:lnSpc>
              <a:spcBef>
                <a:spcPct val="0"/>
              </a:spcBef>
              <a:buClrTx/>
              <a:buFontTx/>
              <a:buNone/>
              <a:defRPr/>
            </a:pPr>
            <a:r>
              <a:rPr lang="ru-RU" sz="3600" b="1" dirty="0" smtClean="0">
                <a:solidFill>
                  <a:srgbClr val="FF0000"/>
                </a:solidFill>
                <a:cs typeface="Arial" charset="0"/>
              </a:rPr>
              <a:t>Углекислый газ</a:t>
            </a:r>
          </a:p>
          <a:p>
            <a:pPr marL="0" indent="357188" eaLnBrk="1" hangingPunct="1">
              <a:lnSpc>
                <a:spcPct val="80000"/>
              </a:lnSpc>
              <a:spcBef>
                <a:spcPct val="0"/>
              </a:spcBef>
              <a:buClrTx/>
              <a:buFontTx/>
              <a:buNone/>
              <a:defRPr/>
            </a:pPr>
            <a:endParaRPr lang="ru-RU" sz="3600" b="1" dirty="0" smtClean="0">
              <a:solidFill>
                <a:srgbClr val="FF0000"/>
              </a:solidFill>
              <a:cs typeface="Arial" charset="0"/>
            </a:endParaRPr>
          </a:p>
          <a:p>
            <a:pPr marL="0" indent="357188" eaLnBrk="1" hangingPunct="1">
              <a:lnSpc>
                <a:spcPct val="80000"/>
              </a:lnSpc>
              <a:spcBef>
                <a:spcPct val="0"/>
              </a:spcBef>
              <a:buClrTx/>
              <a:buFontTx/>
              <a:buNone/>
              <a:defRPr/>
            </a:pPr>
            <a:endParaRPr lang="ru-RU" b="1" dirty="0" smtClean="0">
              <a:cs typeface="Arial" charset="0"/>
            </a:endParaRPr>
          </a:p>
          <a:p>
            <a:pPr marL="0" indent="357188">
              <a:lnSpc>
                <a:spcPct val="80000"/>
              </a:lnSpc>
              <a:spcBef>
                <a:spcPct val="0"/>
              </a:spcBef>
              <a:buClrTx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аз без цвета и запаха.</a:t>
            </a:r>
          </a:p>
          <a:p>
            <a:pPr marL="0" indent="357188">
              <a:lnSpc>
                <a:spcPct val="80000"/>
              </a:lnSpc>
              <a:spcBef>
                <a:spcPct val="0"/>
              </a:spcBef>
              <a:buClrTx/>
              <a:defRPr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57188">
              <a:lnSpc>
                <a:spcPct val="80000"/>
              </a:lnSpc>
              <a:spcBef>
                <a:spcPct val="0"/>
              </a:spcBef>
              <a:buClrTx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Это кислотный оксид, ему соответствует двухосновная угольная кислота. </a:t>
            </a:r>
          </a:p>
          <a:p>
            <a:pPr marL="0" indent="357188">
              <a:lnSpc>
                <a:spcPct val="80000"/>
              </a:lnSpc>
              <a:spcBef>
                <a:spcPct val="0"/>
              </a:spcBef>
              <a:buClrTx/>
              <a:defRPr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57188">
              <a:lnSpc>
                <a:spcPct val="80000"/>
              </a:lnSpc>
              <a:spcBef>
                <a:spcPct val="0"/>
              </a:spcBef>
              <a:buClrTx/>
              <a:defRPr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Растворение оксида углерода (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IV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) — обратимый процесс, в результате которого образуется угольная кислота.</a:t>
            </a:r>
            <a:endParaRPr lang="en-US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57188">
              <a:lnSpc>
                <a:spcPct val="80000"/>
              </a:lnSpc>
              <a:spcBef>
                <a:spcPct val="0"/>
              </a:spcBef>
              <a:buClrTx/>
              <a:buNone/>
              <a:defRPr/>
            </a:pPr>
            <a:r>
              <a:rPr lang="ru-RU" sz="2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				</a:t>
            </a:r>
          </a:p>
          <a:p>
            <a:pPr marL="0" indent="357188">
              <a:lnSpc>
                <a:spcPct val="80000"/>
              </a:lnSpc>
              <a:spcBef>
                <a:spcPct val="0"/>
              </a:spcBef>
              <a:buClrTx/>
              <a:buNone/>
              <a:defRPr/>
            </a:pP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  <a:sym typeface="Symbol" pitchFamily="18" charset="2"/>
              </a:rPr>
              <a:t>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CO</a:t>
            </a:r>
            <a:r>
              <a:rPr lang="ru-RU" sz="2800" b="1" baseline="-25000" dirty="0" smtClean="0">
                <a:latin typeface="Times New Roman" pitchFamily="18" charset="0"/>
                <a:cs typeface="Times New Roman" pitchFamily="18" charset="0"/>
              </a:rPr>
              <a:t>3 </a:t>
            </a:r>
          </a:p>
          <a:p>
            <a:pPr marL="0" indent="357188" eaLnBrk="1" hangingPunct="1">
              <a:lnSpc>
                <a:spcPct val="80000"/>
              </a:lnSpc>
              <a:spcBef>
                <a:spcPct val="0"/>
              </a:spcBef>
              <a:buClrTx/>
              <a:buFont typeface="+mj-lt"/>
              <a:buAutoNum type="arabicPeriod"/>
              <a:defRPr/>
            </a:pPr>
            <a:endParaRPr lang="ru-RU" sz="2800" b="1" baseline="-25000" dirty="0" smtClean="0">
              <a:cs typeface="Arial" charset="0"/>
            </a:endParaRPr>
          </a:p>
          <a:p>
            <a:pPr marL="0" indent="357188" eaLnBrk="1" hangingPunct="1">
              <a:lnSpc>
                <a:spcPct val="80000"/>
              </a:lnSpc>
              <a:spcBef>
                <a:spcPct val="0"/>
              </a:spcBef>
              <a:buClrTx/>
              <a:buNone/>
              <a:defRPr/>
            </a:pPr>
            <a:r>
              <a:rPr lang="ru-RU" sz="2400" b="1" dirty="0" smtClean="0">
                <a:cs typeface="Arial" charset="0"/>
              </a:rPr>
              <a:t> </a:t>
            </a:r>
            <a:endParaRPr lang="ru-RU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5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1744"/>
            <a:ext cx="9001156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288032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Что такое парниковый эффект?</a:t>
            </a:r>
            <a:b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en-US" sz="3200" b="1" dirty="0" smtClean="0">
                <a:solidFill>
                  <a:srgbClr val="FF0000"/>
                </a:solidFill>
                <a:latin typeface="Bookman Old Style" pitchFamily="18" charset="0"/>
              </a:rPr>
              <a:t> 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предполагаемое</a:t>
            </a:r>
            <a:r>
              <a:rPr lang="en-GB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потепление</a:t>
            </a:r>
            <a:r>
              <a:rPr lang="en-GB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климата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GB" sz="27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результате</a:t>
            </a:r>
            <a:r>
              <a:rPr lang="en-GB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накопления</a:t>
            </a:r>
            <a:r>
              <a:rPr lang="en-GB" sz="2700" b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атмосфере</a:t>
            </a:r>
            <a:r>
              <a:rPr lang="en-GB" sz="2700" b="1" dirty="0" smtClean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парниковых</a:t>
            </a:r>
            <a:r>
              <a:rPr lang="en-GB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газов</a:t>
            </a:r>
            <a:r>
              <a:rPr lang="en-GB" sz="2700" b="1" dirty="0" smtClean="0">
                <a:latin typeface="Times New Roman" pitchFamily="18" charset="0"/>
                <a:cs typeface="Times New Roman" pitchFamily="18" charset="0"/>
              </a:rPr>
              <a:t>", 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пропускающих</a:t>
            </a:r>
            <a:r>
              <a:rPr lang="en-GB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кратковременные</a:t>
            </a:r>
            <a:r>
              <a:rPr lang="en-GB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солнечные</a:t>
            </a:r>
            <a:r>
              <a:rPr lang="en-GB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лучи</a:t>
            </a:r>
            <a:r>
              <a:rPr lang="en-GB" sz="27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препятствующие</a:t>
            </a:r>
            <a:r>
              <a:rPr lang="en-GB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тепловому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, длинноволновому 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излучению</a:t>
            </a:r>
            <a:r>
              <a:rPr lang="en-GB" sz="2700" b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поверхности</a:t>
            </a:r>
            <a:r>
              <a:rPr lang="en-GB" sz="27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sz="2700" b="1" dirty="0" err="1" smtClean="0">
                <a:latin typeface="Times New Roman" pitchFamily="18" charset="0"/>
                <a:cs typeface="Times New Roman" pitchFamily="18" charset="0"/>
              </a:rPr>
              <a:t>Земли</a:t>
            </a:r>
            <a:r>
              <a:rPr lang="en-GB" sz="27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br>
              <a:rPr lang="en-GB" sz="27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а 1 из 2479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1785926"/>
            <a:ext cx="41433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i?id=208573276-02-7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285992"/>
            <a:ext cx="1785950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i?id=260029615-25-7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4572008"/>
            <a:ext cx="1714512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 descr="i?id=349043194-01-7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86182" y="4857760"/>
            <a:ext cx="157163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i?id=433375918-66-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4786322"/>
            <a:ext cx="181928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Bookman Old Style" pitchFamily="18" charset="0"/>
              </a:rPr>
              <a:t>Применение углекислого газа</a:t>
            </a:r>
            <a:endParaRPr lang="ru-RU" sz="36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12" name="Содержимое 1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7207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8686800" cy="71438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n-US" sz="3600" b="1" dirty="0" smtClean="0">
                <a:solidFill>
                  <a:srgbClr val="002060"/>
                </a:solidFill>
                <a:latin typeface="Bookman Old Style" pitchFamily="18" charset="0"/>
              </a:rPr>
              <a:t>SO</a:t>
            </a:r>
            <a:r>
              <a:rPr lang="ru-RU" sz="3600" b="1" baseline="-25000" dirty="0" smtClean="0">
                <a:solidFill>
                  <a:srgbClr val="002060"/>
                </a:solidFill>
                <a:latin typeface="Bookman Old Style" pitchFamily="18" charset="0"/>
              </a:rPr>
              <a:t>2</a:t>
            </a:r>
            <a:r>
              <a:rPr lang="en-US" sz="36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Bookman Old Style" pitchFamily="18" charset="0"/>
              </a:rPr>
              <a:t>оксид серы(</a:t>
            </a:r>
            <a:r>
              <a:rPr lang="en-US" sz="3600" b="1" dirty="0" smtClean="0">
                <a:solidFill>
                  <a:srgbClr val="002060"/>
                </a:solidFill>
                <a:latin typeface="Bookman Old Style" pitchFamily="18" charset="0"/>
              </a:rPr>
              <a:t>IV</a:t>
            </a:r>
            <a:r>
              <a:rPr lang="ru-RU" sz="3600" b="1" dirty="0" smtClean="0">
                <a:solidFill>
                  <a:srgbClr val="002060"/>
                </a:solidFill>
                <a:latin typeface="Bookman Old Style" pitchFamily="18" charset="0"/>
              </a:rPr>
              <a:t>)</a:t>
            </a:r>
            <a:br>
              <a:rPr lang="ru-RU" sz="3600" b="1" dirty="0" smtClean="0">
                <a:solidFill>
                  <a:srgbClr val="002060"/>
                </a:solidFill>
                <a:latin typeface="Bookman Old Style" pitchFamily="18" charset="0"/>
              </a:rPr>
            </a:br>
            <a:r>
              <a:rPr lang="en-US" sz="3600" b="1" dirty="0" smtClean="0">
                <a:solidFill>
                  <a:srgbClr val="002060"/>
                </a:solidFill>
                <a:latin typeface="Bookman Old Style" pitchFamily="18" charset="0"/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  <a:latin typeface="Bookman Old Style" pitchFamily="18" charset="0"/>
              </a:rPr>
              <a:t>Сернистый газ</a:t>
            </a:r>
            <a:endParaRPr lang="ru-RU" sz="3600" b="1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916832"/>
            <a:ext cx="4352956" cy="4858555"/>
          </a:xfrm>
        </p:spPr>
        <p:txBody>
          <a:bodyPr>
            <a:normAutofit/>
          </a:bodyPr>
          <a:lstStyle/>
          <a:p>
            <a:pPr>
              <a:buNone/>
              <a:defRPr/>
            </a:pPr>
            <a:r>
              <a:rPr lang="ru-RU" sz="2800" b="1" u="sng" dirty="0" smtClean="0">
                <a:solidFill>
                  <a:srgbClr val="FF0000"/>
                </a:solidFill>
              </a:rPr>
              <a:t>Физические свойства</a:t>
            </a:r>
            <a:r>
              <a:rPr lang="en-US" sz="2800" b="1" u="sng" dirty="0" smtClean="0">
                <a:solidFill>
                  <a:srgbClr val="FF0000"/>
                </a:solidFill>
              </a:rPr>
              <a:t>  SO</a:t>
            </a:r>
            <a:r>
              <a:rPr lang="en-US" sz="2000" b="1" u="sng" dirty="0" smtClean="0">
                <a:solidFill>
                  <a:srgbClr val="FF0000"/>
                </a:solidFill>
              </a:rPr>
              <a:t>2</a:t>
            </a:r>
            <a:endParaRPr lang="ru-RU" sz="2800" b="1" u="sng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8840"/>
            <a:ext cx="4038600" cy="5040560"/>
          </a:xfrm>
        </p:spPr>
        <p:txBody>
          <a:bodyPr/>
          <a:lstStyle/>
          <a:p>
            <a:pPr>
              <a:buNone/>
              <a:defRPr/>
            </a:pPr>
            <a:r>
              <a:rPr lang="ru-RU" sz="2800" b="1" u="sng" dirty="0" smtClean="0">
                <a:solidFill>
                  <a:srgbClr val="FF0000"/>
                </a:solidFill>
              </a:rPr>
              <a:t>Химические свойства </a:t>
            </a:r>
            <a:r>
              <a:rPr lang="en-US" sz="2800" b="1" u="sng" dirty="0" smtClean="0">
                <a:solidFill>
                  <a:srgbClr val="FF0000"/>
                </a:solidFill>
              </a:rPr>
              <a:t>SO</a:t>
            </a:r>
            <a:r>
              <a:rPr lang="en-US" sz="1800" b="1" u="sng" dirty="0" smtClean="0">
                <a:solidFill>
                  <a:srgbClr val="FF0000"/>
                </a:solidFill>
              </a:rPr>
              <a:t>2</a:t>
            </a:r>
            <a:endParaRPr lang="ru-RU" sz="1800" b="1" u="sng" dirty="0" smtClean="0">
              <a:solidFill>
                <a:srgbClr val="FF0000"/>
              </a:solidFill>
            </a:endParaRPr>
          </a:p>
          <a:p>
            <a:pPr>
              <a:buNone/>
              <a:defRPr/>
            </a:pPr>
            <a:endParaRPr lang="ru-RU" sz="1400" b="1" dirty="0" smtClean="0"/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Кислотный  оксид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Обладает всеми свойствами кислотных оксидов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Слабая сернистая кислота</a:t>
            </a:r>
            <a:endParaRPr lang="en-US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O+SO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SO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  <a:defRPr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2910" y="2828836"/>
            <a:ext cx="321471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газ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бесцветный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запах резкий,   удушливый</a:t>
            </a:r>
          </a:p>
          <a:p>
            <a:pPr>
              <a:buFont typeface="Arial" pitchFamily="34" charset="0"/>
              <a:buChar char="•"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t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кип =  -10С </a:t>
            </a:r>
          </a:p>
        </p:txBody>
      </p:sp>
      <p:pic>
        <p:nvPicPr>
          <p:cNvPr id="7" name="Рисунок 6" descr="Картинка 204 из 39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214290"/>
            <a:ext cx="242889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56"/>
            <a:ext cx="8229600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dirty="0" smtClean="0"/>
              <a:t/>
            </a:r>
            <a:br>
              <a:rPr lang="ru-RU" sz="6000" dirty="0" smtClean="0"/>
            </a:br>
            <a:r>
              <a:rPr lang="ru-RU" sz="60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Кислотные дожди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pic>
        <p:nvPicPr>
          <p:cNvPr id="4" name="Содержимое 3" descr="Картинка 16 из 216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14282" y="1714488"/>
            <a:ext cx="478634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86314" y="1643050"/>
            <a:ext cx="4214842" cy="5132337"/>
          </a:xfrm>
        </p:spPr>
        <p:txBody>
          <a:bodyPr>
            <a:normAutofit lnSpcReduction="1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Любая дождевая вода обладает очень слабой степенью кислотности. Однако при сгорании продуктов переработки природного топлива  выделяются химические вещества, намного увеличивающие кислотность влаги, которая содержится в атмосфере.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конечном итоге эта влага выпадает на  землю в виде кислотного дождя.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rg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47800"/>
            <a:ext cx="4754563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5" descr="nike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400" y="1447800"/>
            <a:ext cx="44196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0" name="WordArt 7"/>
          <p:cNvSpPr>
            <a:spLocks noChangeArrowheads="1" noChangeShapeType="1" noTextEdit="1"/>
          </p:cNvSpPr>
          <p:nvPr/>
        </p:nvSpPr>
        <p:spPr bwMode="auto">
          <a:xfrm>
            <a:off x="685800" y="571480"/>
            <a:ext cx="2100250" cy="5715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до</a:t>
            </a:r>
          </a:p>
        </p:txBody>
      </p:sp>
      <p:sp>
        <p:nvSpPr>
          <p:cNvPr id="9221" name="WordArt 8"/>
          <p:cNvSpPr>
            <a:spLocks noChangeArrowheads="1" noChangeShapeType="1" noTextEdit="1"/>
          </p:cNvSpPr>
          <p:nvPr/>
        </p:nvSpPr>
        <p:spPr bwMode="auto">
          <a:xfrm>
            <a:off x="5786446" y="500042"/>
            <a:ext cx="2747954" cy="56675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после</a:t>
            </a:r>
          </a:p>
        </p:txBody>
      </p:sp>
      <p:sp>
        <p:nvSpPr>
          <p:cNvPr id="9222" name="AutoShape 11"/>
          <p:cNvSpPr>
            <a:spLocks noChangeArrowheads="1"/>
          </p:cNvSpPr>
          <p:nvPr/>
        </p:nvSpPr>
        <p:spPr bwMode="auto">
          <a:xfrm>
            <a:off x="4267200" y="228600"/>
            <a:ext cx="381000" cy="381000"/>
          </a:xfrm>
          <a:prstGeom prst="smileyFace">
            <a:avLst>
              <a:gd name="adj" fmla="val 4653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3" name="Oval 12"/>
          <p:cNvSpPr>
            <a:spLocks noChangeArrowheads="1"/>
          </p:cNvSpPr>
          <p:nvPr/>
        </p:nvSpPr>
        <p:spPr bwMode="auto">
          <a:xfrm>
            <a:off x="4343400" y="609600"/>
            <a:ext cx="228600" cy="533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4" name="Oval 16"/>
          <p:cNvSpPr>
            <a:spLocks noChangeArrowheads="1"/>
          </p:cNvSpPr>
          <p:nvPr/>
        </p:nvSpPr>
        <p:spPr bwMode="auto">
          <a:xfrm>
            <a:off x="4114800" y="762000"/>
            <a:ext cx="1524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5" name="Oval 17"/>
          <p:cNvSpPr>
            <a:spLocks noChangeArrowheads="1"/>
          </p:cNvSpPr>
          <p:nvPr/>
        </p:nvSpPr>
        <p:spPr bwMode="auto">
          <a:xfrm>
            <a:off x="4648200" y="762000"/>
            <a:ext cx="1524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6" name="Oval 18"/>
          <p:cNvSpPr>
            <a:spLocks noChangeArrowheads="1"/>
          </p:cNvSpPr>
          <p:nvPr/>
        </p:nvSpPr>
        <p:spPr bwMode="auto">
          <a:xfrm>
            <a:off x="4191000" y="1219200"/>
            <a:ext cx="2286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Oval 19"/>
          <p:cNvSpPr>
            <a:spLocks noChangeArrowheads="1"/>
          </p:cNvSpPr>
          <p:nvPr/>
        </p:nvSpPr>
        <p:spPr bwMode="auto">
          <a:xfrm>
            <a:off x="4495800" y="1219200"/>
            <a:ext cx="228600" cy="762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 spd="slow" advTm="4000">
    <p:cover dir="l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071570"/>
          </a:xfrm>
        </p:spPr>
        <p:txBody>
          <a:bodyPr/>
          <a:lstStyle/>
          <a:p>
            <a:pPr algn="ctr"/>
            <a:r>
              <a:rPr lang="ru-RU" b="1" dirty="0" smtClean="0">
                <a:latin typeface="Bookman Old Style" pitchFamily="18" charset="0"/>
              </a:rPr>
              <a:t>Оксид азота</a:t>
            </a:r>
            <a:r>
              <a:rPr lang="en-US" b="1" dirty="0" smtClean="0">
                <a:latin typeface="Bookman Old Style" pitchFamily="18" charset="0"/>
              </a:rPr>
              <a:t> (II)</a:t>
            </a:r>
            <a:endParaRPr lang="ru-RU" b="1" dirty="0">
              <a:latin typeface="Bookman Old Style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5182368"/>
          </a:xfrm>
        </p:spPr>
        <p:txBody>
          <a:bodyPr/>
          <a:lstStyle/>
          <a:p>
            <a:pPr algn="ctr">
              <a:buNone/>
            </a:pPr>
            <a:r>
              <a:rPr lang="en-US" sz="4800" b="1" u="sng" dirty="0" smtClean="0">
                <a:solidFill>
                  <a:schemeClr val="accent6">
                    <a:lumMod val="50000"/>
                  </a:schemeClr>
                </a:solidFill>
              </a:rPr>
              <a:t>NO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14348" y="2143116"/>
            <a:ext cx="614365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Бесцветный газ, не имеет запаха.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В воде </a:t>
            </a:r>
            <a:r>
              <a:rPr lang="ru-RU" sz="2400" b="1" dirty="0" err="1" smtClean="0">
                <a:solidFill>
                  <a:schemeClr val="accent6">
                    <a:lumMod val="50000"/>
                  </a:schemeClr>
                </a:solidFill>
              </a:rPr>
              <a:t>малорастворим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endParaRPr lang="en-US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Образуется из азота и кислорода при сильных электрических разрядах (например, во время грозы в воздухе) или при высокой температуре: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 smtClean="0">
                <a:solidFill>
                  <a:schemeClr val="accent6">
                    <a:lumMod val="50000"/>
                  </a:schemeClr>
                </a:solidFill>
              </a:rPr>
              <a:t>                          </a:t>
            </a:r>
            <a:r>
              <a:rPr lang="en-US" sz="2400" b="1" i="1" dirty="0" smtClean="0">
                <a:solidFill>
                  <a:schemeClr val="accent6">
                    <a:lumMod val="50000"/>
                  </a:schemeClr>
                </a:solidFill>
              </a:rPr>
              <a:t>N2 + O2 </a:t>
            </a:r>
            <a:r>
              <a:rPr lang="en-US" sz="2400" b="1" i="1" dirty="0" smtClean="0">
                <a:solidFill>
                  <a:schemeClr val="accent6">
                    <a:lumMod val="50000"/>
                  </a:schemeClr>
                </a:solidFill>
                <a:sym typeface="Wingdings" pitchFamily="2" charset="2"/>
              </a:rPr>
              <a:t>  </a:t>
            </a:r>
            <a:r>
              <a:rPr lang="en-US" sz="3600" b="1" i="1" dirty="0" smtClean="0">
                <a:solidFill>
                  <a:schemeClr val="accent6">
                    <a:lumMod val="50000"/>
                  </a:schemeClr>
                </a:solidFill>
                <a:sym typeface="Wingdings" pitchFamily="2" charset="2"/>
              </a:rPr>
              <a:t>2</a:t>
            </a:r>
            <a:r>
              <a:rPr lang="en-US" sz="2400" b="1" i="1" dirty="0" smtClean="0">
                <a:solidFill>
                  <a:schemeClr val="accent6">
                    <a:lumMod val="50000"/>
                  </a:schemeClr>
                </a:solidFill>
                <a:sym typeface="Wingdings" pitchFamily="2" charset="2"/>
              </a:rPr>
              <a:t>NO </a:t>
            </a:r>
            <a:endParaRPr lang="ru-RU" sz="2800" b="1" dirty="0"/>
          </a:p>
        </p:txBody>
      </p:sp>
      <p:pic>
        <p:nvPicPr>
          <p:cNvPr id="47106" name="Picture 2" descr="http://im3-tub-ru.yandex.net/i?id=453292776-58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72264" y="1928802"/>
            <a:ext cx="2428892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Bookman Old Style" pitchFamily="18" charset="0"/>
              </a:rPr>
              <a:t>Оксид азота </a:t>
            </a:r>
            <a:r>
              <a:rPr lang="en-US" sz="4400" b="1" dirty="0" smtClean="0">
                <a:latin typeface="Bookman Old Style" pitchFamily="18" charset="0"/>
              </a:rPr>
              <a:t>(IV)- NO</a:t>
            </a:r>
            <a:r>
              <a:rPr lang="en-US" sz="3200" b="1" dirty="0" smtClean="0">
                <a:latin typeface="Bookman Old Style" pitchFamily="18" charset="0"/>
              </a:rPr>
              <a:t>2</a:t>
            </a:r>
            <a:endParaRPr lang="ru-RU" sz="4400" b="1" dirty="0"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860048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Кислотный оксид</a:t>
            </a:r>
            <a:endParaRPr lang="en-US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endParaRPr lang="ru-RU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4000" dirty="0" smtClean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NO2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+ </a:t>
            </a:r>
            <a:r>
              <a:rPr lang="en-US" dirty="0" smtClean="0">
                <a:solidFill>
                  <a:schemeClr val="accent6">
                    <a:lumMod val="50000"/>
                  </a:schemeClr>
                </a:solidFill>
              </a:rPr>
              <a:t>H2O = HNO2 + HNO3</a:t>
            </a:r>
          </a:p>
          <a:p>
            <a:pPr>
              <a:buNone/>
            </a:pPr>
            <a:endParaRPr lang="ru-RU" sz="40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Ядовитый газ бурого цвета, имеет характерный запах.  Хорошо растворяется в воде. </a:t>
            </a:r>
          </a:p>
          <a:p>
            <a:endParaRPr lang="ru-RU" dirty="0"/>
          </a:p>
        </p:txBody>
      </p:sp>
      <p:pic>
        <p:nvPicPr>
          <p:cNvPr id="41986" name="Picture 2" descr="http://im6-tub-ru.yandex.net/i?id=314948465-08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44" y="1714488"/>
            <a:ext cx="1357322" cy="17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56525" cy="10541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Применение азотной кислоты: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449388"/>
            <a:ext cx="4770438" cy="5111750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None/>
              <a:defRPr/>
            </a:pPr>
            <a:r>
              <a:rPr lang="ru-RU" dirty="0" smtClean="0"/>
              <a:t>-  производство </a:t>
            </a:r>
            <a:r>
              <a:rPr lang="ru-RU" b="1" dirty="0" smtClean="0">
                <a:solidFill>
                  <a:srgbClr val="FF0000"/>
                </a:solidFill>
              </a:rPr>
              <a:t>азотных</a:t>
            </a:r>
            <a:r>
              <a:rPr lang="ru-RU" dirty="0" smtClean="0"/>
              <a:t> и комбинированных удобрений,</a:t>
            </a:r>
          </a:p>
          <a:p>
            <a:pPr eaLnBrk="1" hangingPunct="1">
              <a:buNone/>
              <a:defRPr/>
            </a:pPr>
            <a:r>
              <a:rPr lang="ru-RU" dirty="0" smtClean="0"/>
              <a:t> - взрывчатых веществ (тринитротолуола и др.),</a:t>
            </a:r>
          </a:p>
          <a:p>
            <a:pPr eaLnBrk="1" hangingPunct="1">
              <a:buNone/>
              <a:defRPr/>
            </a:pPr>
            <a:r>
              <a:rPr lang="ru-RU" dirty="0" smtClean="0"/>
              <a:t> - органических красителей. </a:t>
            </a:r>
          </a:p>
          <a:p>
            <a:pPr eaLnBrk="1" hangingPunct="1">
              <a:buNone/>
              <a:defRPr/>
            </a:pPr>
            <a:r>
              <a:rPr lang="ru-RU" dirty="0" smtClean="0"/>
              <a:t>-  как окислитель ракетного топлива.</a:t>
            </a:r>
          </a:p>
          <a:p>
            <a:pPr eaLnBrk="1" hangingPunct="1">
              <a:buNone/>
              <a:defRPr/>
            </a:pPr>
            <a:r>
              <a:rPr lang="ru-RU" dirty="0" smtClean="0"/>
              <a:t>- в металлургии </a:t>
            </a:r>
            <a:r>
              <a:rPr lang="ru-RU" b="1" dirty="0" smtClean="0">
                <a:solidFill>
                  <a:srgbClr val="FF0000"/>
                </a:solidFill>
              </a:rPr>
              <a:t>азотная кислота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 smtClean="0"/>
              <a:t>применяют для травления и растворения металлов, а также для разделения </a:t>
            </a:r>
            <a:r>
              <a:rPr lang="ru-RU" b="1" dirty="0" smtClean="0"/>
              <a:t>золота </a:t>
            </a:r>
            <a:r>
              <a:rPr lang="ru-RU" dirty="0" smtClean="0"/>
              <a:t>и </a:t>
            </a:r>
            <a:r>
              <a:rPr lang="ru-RU" b="1" dirty="0" smtClean="0"/>
              <a:t>серебра.</a:t>
            </a:r>
            <a:endParaRPr lang="ru-RU" b="1" dirty="0" smtClean="0">
              <a:solidFill>
                <a:srgbClr val="FFFFCC"/>
              </a:solidFill>
            </a:endParaRP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8875" y="928670"/>
            <a:ext cx="3384550" cy="1997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60938" y="4643446"/>
            <a:ext cx="3455987" cy="2097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2" name="Рисунок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3000372"/>
            <a:ext cx="1743075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Файл:Air pollution by diesel locomoti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14338"/>
            <a:ext cx="9144000" cy="7215238"/>
          </a:xfrm>
          <a:prstGeom prst="rect">
            <a:avLst/>
          </a:prstGeom>
          <a:noFill/>
        </p:spPr>
      </p:pic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642910" y="642918"/>
            <a:ext cx="8143932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solidFill>
                  <a:srgbClr val="000000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…это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проникновение в атмосферный воздух новых нехарактерных для него физических, химических и биологических веществ или изменение в естественной среде многолетней концентрации этих веществ.</a:t>
            </a:r>
            <a:r>
              <a:rPr kumimoji="0" lang="ru-RU" sz="2400" b="1" i="1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-142900"/>
            <a:ext cx="831772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Bookman Old Style" pitchFamily="18" charset="0"/>
              </a:rPr>
              <a:t>Загрязнение атмосферы-…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tat8.blog.ru/lr/092ac1a9821667fca5b56c253d0a76a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pic>
        <p:nvPicPr>
          <p:cNvPr id="3" name="Picture 4" descr="Картинка 58 из 39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643026"/>
            <a:ext cx="6786610" cy="52149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35732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Меры по охране атмосферы от загрязнения:</a:t>
            </a:r>
            <a:endParaRPr lang="ru-RU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657704"/>
          </a:xfrm>
        </p:spPr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Разработать стандарты по выхлопным газам для автомобилей.</a:t>
            </a:r>
          </a:p>
          <a:p>
            <a:pPr marL="514350" indent="-514350">
              <a:buAutoNum type="arabicParenR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Прекратить вырубку лесов.</a:t>
            </a:r>
          </a:p>
          <a:p>
            <a:pPr marL="514350" indent="-514350">
              <a:buAutoNum type="arabicParenR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Устанавливать очистные сооружения на предприятиях химической промышленности.</a:t>
            </a:r>
          </a:p>
          <a:p>
            <a:pPr marL="514350" indent="-514350">
              <a:buAutoNum type="arabicParenR"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Осуществить переход на использование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бестопливных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источников энергии.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  <a:t>СПАСИБО ЗА УРОК!</a:t>
            </a:r>
            <a:br>
              <a:rPr lang="ru-RU" sz="2800" b="1" dirty="0" smtClean="0">
                <a:solidFill>
                  <a:srgbClr val="FF0000"/>
                </a:solidFill>
                <a:latin typeface="Bookman Old Style" pitchFamily="18" charset="0"/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подсолнух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571480"/>
            <a:ext cx="9144000" cy="62865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Файл:Smoke from forest fires Sheremetyevo 20100807 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282" y="214290"/>
            <a:ext cx="857256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  <a:latin typeface="Bookman Old Style" pitchFamily="18" charset="0"/>
              </a:rPr>
              <a:t>Основные загрязнители атмосферного воздуха:</a:t>
            </a:r>
          </a:p>
          <a:p>
            <a:pPr algn="ctr"/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Bookman Old Style" pitchFamily="18" charset="0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357290" y="1841242"/>
            <a:ext cx="5214974" cy="5016758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sng" strike="noStrike" cap="none" normalizeH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 tooltip="Оксид углерода"/>
              </a:rPr>
              <a:t>Оксид углерода</a:t>
            </a:r>
            <a:endParaRPr kumimoji="0" lang="ru-RU" sz="3600" b="1" i="0" u="sng" strike="noStrike" cap="none" normalizeH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3600" b="1" i="0" u="sng" strike="noStrike" cap="none" normalizeH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sng" strike="noStrike" cap="none" normalizeH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Оксиды азота</a:t>
            </a:r>
            <a:endParaRPr kumimoji="0" lang="ru-RU" sz="3600" b="1" i="0" u="sng" strike="noStrike" cap="none" normalizeH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3600" b="1" i="0" u="sng" strike="noStrike" cap="none" normalizeH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600" b="1" i="0" u="sng" strike="noStrike" cap="none" normalizeH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 tooltip="Диоксид серы"/>
              </a:rPr>
              <a:t>Диоксид серы</a:t>
            </a:r>
            <a:endParaRPr kumimoji="0" lang="ru-RU" sz="3600" b="1" i="0" u="sng" strike="noStrike" cap="none" normalizeH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endParaRPr kumimoji="0" lang="ru-RU" sz="2800" b="1" i="0" u="sng" strike="noStrike" cap="none" normalizeH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sng" strike="noStrike" cap="none" normalizeH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Углеводороды</a:t>
            </a:r>
            <a:endParaRPr kumimoji="0" lang="ru-RU" sz="2800" b="1" i="0" u="sng" strike="noStrike" cap="none" normalizeH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sng" strike="noStrike" cap="none" normalizeH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7"/>
              </a:rPr>
              <a:t>Альдегиды</a:t>
            </a:r>
            <a:endParaRPr kumimoji="0" lang="ru-RU" sz="2800" b="1" i="0" u="sng" strike="noStrike" cap="none" normalizeH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sng" strike="noStrike" cap="none" normalizeH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8"/>
              </a:rPr>
              <a:t>Тяжёлые металлы</a:t>
            </a:r>
            <a:endParaRPr kumimoji="0" lang="ru-RU" sz="2800" b="1" i="0" u="sng" strike="noStrike" cap="none" normalizeH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i="0" u="sng" strike="noStrike" cap="none" normalizeH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9"/>
              </a:rPr>
              <a:t>Аммиак</a:t>
            </a:r>
            <a:endParaRPr kumimoji="0" lang="ru-RU" sz="2800" b="1" i="0" u="sng" strike="noStrike" cap="none" normalizeH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1285852" y="2071678"/>
          <a:ext cx="6572296" cy="40719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Диаграмма" r:id="rId3" imgW="7200900" imgH="4219575" progId="MSGraph.Chart.8">
                  <p:embed/>
                </p:oleObj>
              </mc:Choice>
              <mc:Fallback>
                <p:oleObj name="Диаграмма" r:id="rId3" imgW="7200900" imgH="4219575" progId="MSGraph.Chart.8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85852" y="2071678"/>
                        <a:ext cx="6572296" cy="407196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527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Bookman Old Style" pitchFamily="18" charset="0"/>
              </a:rPr>
              <a:t>Выбросы веществ в атмосферу</a:t>
            </a:r>
            <a:endParaRPr lang="ru-RU" dirty="0">
              <a:latin typeface="Bookman Old Style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-612576" y="1052736"/>
            <a:ext cx="9756576" cy="5805264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Bookman Old Style" pitchFamily="18" charset="0"/>
              </a:rPr>
              <a:t>ЗАКОН «О ЧИСТОМ ВОЗДУХЕ»</a:t>
            </a:r>
            <a:endParaRPr lang="ru-RU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pic>
        <p:nvPicPr>
          <p:cNvPr id="7" name="Содержимое 6" descr="Nice-Nature-Wallpapers-part-2-7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8333" r="8333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" name="Текст 9"/>
          <p:cNvSpPr>
            <a:spLocks noGrp="1"/>
          </p:cNvSpPr>
          <p:nvPr>
            <p:ph type="body" sz="half" idx="2"/>
          </p:nvPr>
        </p:nvSpPr>
        <p:spPr>
          <a:xfrm>
            <a:off x="285720" y="1071546"/>
            <a:ext cx="8501122" cy="57150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Bookman Old Style" pitchFamily="18" charset="0"/>
              </a:rPr>
              <a:t>ЗАКОН «О ЧИСТОМ ВОЗДУХЕ»</a:t>
            </a:r>
            <a:endParaRPr lang="ru-RU" sz="3600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ncexpert.ru/images/111816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1000100" y="1500174"/>
            <a:ext cx="7215238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1" u="none" strike="noStrike" normalizeH="0" baseline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</a:rPr>
              <a:t>Последствия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1" u="none" strike="noStrike" normalizeH="0" baseline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</a:rPr>
              <a:t>загрязнения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1" u="none" strike="noStrike" normalizeH="0" baseline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Bookman Old Style" pitchFamily="18" charset="0"/>
                <a:ea typeface="Times New Roman" pitchFamily="18" charset="0"/>
              </a:rPr>
              <a:t>атмосферы.</a:t>
            </a:r>
            <a:endParaRPr kumimoji="0" lang="ru-RU" sz="6600" b="1" i="0" u="none" strike="noStrike" normalizeH="0" baseline="0" dirty="0" smtClean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Bookman Old Style" pitchFamily="18" charset="0"/>
            </a:endParaRPr>
          </a:p>
        </p:txBody>
      </p:sp>
      <p:pic>
        <p:nvPicPr>
          <p:cNvPr id="4" name="Picture 2" descr="http://zoopage.ru/perev_fotos/airpollution1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0023" y="0"/>
            <a:ext cx="9164023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FFFF00"/>
                </a:solidFill>
                <a:latin typeface="Bookman Old Style" pitchFamily="18" charset="0"/>
              </a:rPr>
              <a:t>Смог</a:t>
            </a:r>
            <a:endParaRPr lang="ru-RU" sz="5400" b="1" dirty="0">
              <a:solidFill>
                <a:srgbClr val="FFFF00"/>
              </a:solidFill>
              <a:latin typeface="Bookman Old Style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42844" y="1285860"/>
            <a:ext cx="9001156" cy="4840303"/>
          </a:xfrm>
        </p:spPr>
        <p:txBody>
          <a:bodyPr>
            <a:normAutofit/>
          </a:bodyPr>
          <a:lstStyle/>
          <a:p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Смог-это туман, смешанный с пылью, сажей и ядовитыми газами.</a:t>
            </a:r>
          </a:p>
          <a:p>
            <a:r>
              <a:rPr lang="ru-RU" b="1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Смог оказывает влияние на отражающую способность Земли</a:t>
            </a:r>
          </a:p>
          <a:p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Частицы пыли сокращают доступ ультрафиолетовой радиации и образуют избыточное  количество паров воды.</a:t>
            </a:r>
          </a:p>
          <a:p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Всё это увеличивает отражающую способность атмосферы и приводит к похолоданию климата.</a:t>
            </a:r>
            <a:endParaRPr lang="ru-RU" sz="2800" b="1" i="1" dirty="0" smtClean="0">
              <a:solidFill>
                <a:schemeClr val="bg1">
                  <a:lumMod val="95000"/>
                </a:schemeClr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  <a:p>
            <a:endParaRPr lang="ru-RU" i="1" dirty="0">
              <a:solidFill>
                <a:schemeClr val="bg1">
                  <a:lumMod val="95000"/>
                </a:schemeClr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Картинка 59 из 7065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0"/>
            <a:ext cx="5660136" cy="3926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инка 4 из 152670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3071810"/>
            <a:ext cx="5153025" cy="3361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55234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14290"/>
            <a:ext cx="8229600" cy="1143008"/>
          </a:xfrm>
        </p:spPr>
        <p:txBody>
          <a:bodyPr/>
          <a:lstStyle/>
          <a:p>
            <a:pPr algn="ctr"/>
            <a:r>
              <a:rPr lang="ru-RU" dirty="0" smtClean="0"/>
              <a:t>    </a:t>
            </a:r>
            <a:r>
              <a:rPr lang="ru-RU" b="1" dirty="0" smtClean="0">
                <a:solidFill>
                  <a:srgbClr val="FF0000"/>
                </a:solidFill>
                <a:latin typeface="Bookman Old Style" pitchFamily="18" charset="0"/>
              </a:rPr>
              <a:t>Что такое угарный газ?</a:t>
            </a:r>
            <a:endParaRPr lang="ru-RU" b="1" dirty="0">
              <a:solidFill>
                <a:srgbClr val="FF0000"/>
              </a:solidFill>
              <a:latin typeface="Bookman Old Style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071546"/>
            <a:ext cx="5256584" cy="5786454"/>
          </a:xfrm>
        </p:spPr>
        <p:txBody>
          <a:bodyPr>
            <a:normAutofit fontScale="92500"/>
          </a:bodyPr>
          <a:lstStyle/>
          <a:p>
            <a:pPr marL="0" indent="0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Угарный газ (оксид углерода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(II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— бесцветный ядовитый газ без вкуса и запаха. Химическая формула — CO.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Угарный газ—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один из наиболее распространенных отравляющих газов 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природе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загрязняющих окружающую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среду. </a:t>
            </a:r>
          </a:p>
          <a:p>
            <a:pPr marL="0" indent="0">
              <a:buFont typeface="Wingdings" pitchFamily="2" charset="2"/>
              <a:buChar char="§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Главным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источником СО является неполное сгорание ископаемого топлива, особенно угля.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Выхлопные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газы служат одним из главных источников образования СО в окружающей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среде.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8" y="2571744"/>
            <a:ext cx="3143272" cy="274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770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7" descr="самородок платины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14356"/>
            <a:ext cx="2867025" cy="2524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самородное серебр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714356"/>
            <a:ext cx="2478088" cy="2339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1000108"/>
            <a:ext cx="3279775" cy="21605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928662" y="3286124"/>
            <a:ext cx="7143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Пирометаллургия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получение металлов и сплавов под действием высоких температур.</a:t>
            </a:r>
          </a:p>
          <a:p>
            <a:pPr algn="ctr">
              <a:defRPr/>
            </a:pPr>
            <a:endParaRPr lang="ru-RU" sz="24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10800000" flipV="1">
            <a:off x="857221" y="4339389"/>
            <a:ext cx="707236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Восстановление металлов угарным газом:</a:t>
            </a:r>
          </a:p>
          <a:p>
            <a:pPr>
              <a:defRPr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PbO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 C</a:t>
            </a:r>
            <a:r>
              <a:rPr lang="ru-RU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= CO</a:t>
            </a:r>
            <a:r>
              <a:rPr lang="en-US" sz="3600" b="1" baseline="-25000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+ </a:t>
            </a:r>
            <a:r>
              <a:rPr lang="en-US" sz="3600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Pb</a:t>
            </a:r>
            <a:endParaRPr lang="en-US" sz="28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568</TotalTime>
  <Words>564</Words>
  <Application>Microsoft Office PowerPoint</Application>
  <PresentationFormat>Экран (4:3)</PresentationFormat>
  <Paragraphs>95</Paragraphs>
  <Slides>22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4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Аспект</vt:lpstr>
      <vt:lpstr>Городская</vt:lpstr>
      <vt:lpstr>Тема Office</vt:lpstr>
      <vt:lpstr>1_Тема Office</vt:lpstr>
      <vt:lpstr>Диаграмма</vt:lpstr>
      <vt:lpstr>Презентация PowerPoint</vt:lpstr>
      <vt:lpstr>Презентация PowerPoint</vt:lpstr>
      <vt:lpstr>Презентация PowerPoint</vt:lpstr>
      <vt:lpstr>Выбросы веществ в атмосферу</vt:lpstr>
      <vt:lpstr>ЗАКОН «О ЧИСТОМ ВОЗДУХЕ»</vt:lpstr>
      <vt:lpstr>Смог</vt:lpstr>
      <vt:lpstr>Презентация PowerPoint</vt:lpstr>
      <vt:lpstr>    Что такое угарный газ?</vt:lpstr>
      <vt:lpstr>Презентация PowerPoint</vt:lpstr>
      <vt:lpstr>Физиологическое действие угарного газа на организм.</vt:lpstr>
      <vt:lpstr>Оксид углерода (IV)</vt:lpstr>
      <vt:lpstr>Что такое парниковый эффект?   Это предполагаемое потепление климата, в результате накопления в атмосфере "парниковых газов", пропускающих кратковременные солнечные лучи и препятствующие тепловому, длинноволновому излучению с поверхности Земли.  </vt:lpstr>
      <vt:lpstr>Применение углекислого газа</vt:lpstr>
      <vt:lpstr>SO2 оксид серы(IV)  Сернистый газ</vt:lpstr>
      <vt:lpstr>.  Кислотные дожди</vt:lpstr>
      <vt:lpstr>Презентация PowerPoint</vt:lpstr>
      <vt:lpstr>Оксид азота (II)</vt:lpstr>
      <vt:lpstr>Оксид азота (IV)- NO2</vt:lpstr>
      <vt:lpstr>Применение азотной кислоты: </vt:lpstr>
      <vt:lpstr>Презентация PowerPoint</vt:lpstr>
      <vt:lpstr>Меры по охране атмосферы от загрязнения:</vt:lpstr>
      <vt:lpstr>СПАСИБО ЗА УРОК!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77</cp:revision>
  <dcterms:modified xsi:type="dcterms:W3CDTF">2014-01-09T12:17:56Z</dcterms:modified>
</cp:coreProperties>
</file>