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77" r:id="rId10"/>
    <p:sldId id="278" r:id="rId11"/>
    <p:sldId id="279" r:id="rId12"/>
    <p:sldId id="280"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0" d="100"/>
          <a:sy n="100" d="100"/>
        </p:scale>
        <p:origin x="-21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2"/>
      </p:bgRef>
    </p:bg>
    <p:spTree>
      <p:nvGrpSpPr>
        <p:cNvPr id="1" name=""/>
        <p:cNvGrpSpPr/>
        <p:nvPr/>
      </p:nvGrpSpPr>
      <p:grpSpPr>
        <a:xfrm>
          <a:off x="0" y="0"/>
          <a:ext cx="0" cy="0"/>
          <a:chOff x="0" y="0"/>
          <a:chExt cx="0" cy="0"/>
        </a:xfrm>
      </p:grpSpPr>
      <p:sp>
        <p:nvSpPr>
          <p:cNvPr id="7" name="Прямоугольник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2362200" y="4038600"/>
            <a:ext cx="6477000" cy="1828800"/>
          </a:xfrm>
        </p:spPr>
        <p:txBody>
          <a:bodyPr anchor="b"/>
          <a:lstStyle>
            <a:lvl1pPr>
              <a:defRPr cap="all" baseline="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4890ADB7-1215-42AF-9F4C-923E8DE985B3}" type="datetimeFigureOut">
              <a:rPr lang="ru-RU" smtClean="0"/>
              <a:t>07.01.2013</a:t>
            </a:fld>
            <a:endParaRPr lang="ru-RU"/>
          </a:p>
        </p:txBody>
      </p:sp>
      <p:sp>
        <p:nvSpPr>
          <p:cNvPr id="17" name="Нижний колонтитул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ru-RU"/>
          </a:p>
        </p:txBody>
      </p:sp>
      <p:sp>
        <p:nvSpPr>
          <p:cNvPr id="29" name="Номер слайда 28"/>
          <p:cNvSpPr>
            <a:spLocks noGrp="1"/>
          </p:cNvSpPr>
          <p:nvPr>
            <p:ph type="sldNum" sz="quarter" idx="12"/>
          </p:nvPr>
        </p:nvSpPr>
        <p:spPr>
          <a:xfrm>
            <a:off x="8001000" y="228600"/>
            <a:ext cx="838200" cy="381000"/>
          </a:xfrm>
        </p:spPr>
        <p:txBody>
          <a:bodyPr/>
          <a:lstStyle>
            <a:lvl1pPr>
              <a:defRPr>
                <a:solidFill>
                  <a:schemeClr val="tx2"/>
                </a:solidFill>
              </a:defRPr>
            </a:lvl1pPr>
          </a:lstStyle>
          <a:p>
            <a:fld id="{20A05D76-B544-48C1-BE48-6E65E5F1BA94}"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transition>
    <p:circl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890ADB7-1215-42AF-9F4C-923E8DE985B3}" type="datetimeFigureOut">
              <a:rPr lang="ru-RU" smtClean="0"/>
              <a:t>07.01.2013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0A05D76-B544-48C1-BE48-6E65E5F1BA94}" type="slidenum">
              <a:rPr lang="ru-RU" smtClean="0"/>
              <a:t>‹#›</a:t>
            </a:fld>
            <a:endParaRPr lang="ru-RU"/>
          </a:p>
        </p:txBody>
      </p:sp>
    </p:spTree>
  </p:cSld>
  <p:clrMapOvr>
    <a:masterClrMapping/>
  </p:clrMapOvr>
  <p:transition>
    <p:circl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bg>
      <p:bgRef idx="1001">
        <a:schemeClr val="bg1"/>
      </p:bgRef>
    </p:bg>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609600"/>
            <a:ext cx="2057400" cy="55165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609600"/>
            <a:ext cx="5562600" cy="5516564"/>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6553200" y="6248402"/>
            <a:ext cx="2209800" cy="365125"/>
          </a:xfrm>
        </p:spPr>
        <p:txBody>
          <a:bodyPr/>
          <a:lstStyle/>
          <a:p>
            <a:fld id="{4890ADB7-1215-42AF-9F4C-923E8DE985B3}" type="datetimeFigureOut">
              <a:rPr lang="ru-RU" smtClean="0"/>
              <a:t>07.01.2013</a:t>
            </a:fld>
            <a:endParaRPr lang="ru-RU"/>
          </a:p>
        </p:txBody>
      </p:sp>
      <p:sp>
        <p:nvSpPr>
          <p:cNvPr id="5" name="Нижний колонтитул 4"/>
          <p:cNvSpPr>
            <a:spLocks noGrp="1"/>
          </p:cNvSpPr>
          <p:nvPr>
            <p:ph type="ftr" sz="quarter" idx="11"/>
          </p:nvPr>
        </p:nvSpPr>
        <p:spPr>
          <a:xfrm>
            <a:off x="457201" y="6248207"/>
            <a:ext cx="5573483" cy="365125"/>
          </a:xfrm>
        </p:spPr>
        <p:txBody>
          <a:bodyPr/>
          <a:lstStyle/>
          <a:p>
            <a:endParaRPr lang="ru-RU"/>
          </a:p>
        </p:txBody>
      </p:sp>
      <p:sp>
        <p:nvSpPr>
          <p:cNvPr id="7" name="Прямоугольник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Прямоугольник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Прямоугольник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Номер слайда 5"/>
          <p:cNvSpPr>
            <a:spLocks noGrp="1"/>
          </p:cNvSpPr>
          <p:nvPr>
            <p:ph type="sldNum" sz="quarter" idx="12"/>
          </p:nvPr>
        </p:nvSpPr>
        <p:spPr>
          <a:xfrm rot="5400000">
            <a:off x="5989638" y="144462"/>
            <a:ext cx="533400" cy="244476"/>
          </a:xfrm>
        </p:spPr>
        <p:txBody>
          <a:bodyPr/>
          <a:lstStyle/>
          <a:p>
            <a:fld id="{20A05D76-B544-48C1-BE48-6E65E5F1BA94}"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transition>
    <p:circl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2648" y="228600"/>
            <a:ext cx="8153400" cy="990600"/>
          </a:xfrm>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4890ADB7-1215-42AF-9F4C-923E8DE985B3}" type="datetimeFigureOut">
              <a:rPr lang="ru-RU" smtClean="0"/>
              <a:t>07.01.2013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lvl1pPr>
              <a:defRPr>
                <a:solidFill>
                  <a:srgbClr val="FFFFFF"/>
                </a:solidFill>
              </a:defRPr>
            </a:lvl1pPr>
          </a:lstStyle>
          <a:p>
            <a:fld id="{20A05D76-B544-48C1-BE48-6E65E5F1BA94}" type="slidenum">
              <a:rPr lang="ru-RU" smtClean="0"/>
              <a:t>‹#›</a:t>
            </a:fld>
            <a:endParaRPr lang="ru-RU"/>
          </a:p>
        </p:txBody>
      </p:sp>
      <p:sp>
        <p:nvSpPr>
          <p:cNvPr id="8" name="Содержимое 7"/>
          <p:cNvSpPr>
            <a:spLocks noGrp="1"/>
          </p:cNvSpPr>
          <p:nvPr>
            <p:ph sz="quarter" idx="1"/>
          </p:nvPr>
        </p:nvSpPr>
        <p:spPr>
          <a:xfrm>
            <a:off x="612648" y="1600200"/>
            <a:ext cx="8153400" cy="44958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transition>
    <p:circl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sp>
        <p:nvSpPr>
          <p:cNvPr id="3" name="Текст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7" name="Прямоугольник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4890ADB7-1215-42AF-9F4C-923E8DE985B3}" type="datetimeFigureOut">
              <a:rPr lang="ru-RU" smtClean="0"/>
              <a:t>07.01.2013</a:t>
            </a:fld>
            <a:endParaRPr lang="ru-RU"/>
          </a:p>
        </p:txBody>
      </p:sp>
      <p:sp>
        <p:nvSpPr>
          <p:cNvPr id="13" name="Номер слайда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20A05D76-B544-48C1-BE48-6E65E5F1BA94}" type="slidenum">
              <a:rPr lang="ru-RU" smtClean="0"/>
              <a:t>‹#›</a:t>
            </a:fld>
            <a:endParaRPr lang="ru-RU"/>
          </a:p>
        </p:txBody>
      </p:sp>
      <p:sp>
        <p:nvSpPr>
          <p:cNvPr id="14" name="Нижний колонтитул 13"/>
          <p:cNvSpPr>
            <a:spLocks noGrp="1"/>
          </p:cNvSpPr>
          <p:nvPr>
            <p:ph type="ftr" sz="quarter" idx="12"/>
          </p:nvPr>
        </p:nvSpPr>
        <p:spPr/>
        <p:txBody>
          <a:bodyPr/>
          <a:lstStyle/>
          <a:p>
            <a:endParaRPr lang="ru-RU"/>
          </a:p>
        </p:txBody>
      </p:sp>
    </p:spTree>
  </p:cSld>
  <p:clrMapOvr>
    <a:overrideClrMapping bg1="lt1" tx1="dk1" bg2="lt2" tx2="dk2" accent1="accent1" accent2="accent2" accent3="accent3" accent4="accent4" accent5="accent5" accent6="accent6" hlink="hlink" folHlink="folHlink"/>
  </p:clrMapOvr>
  <p:transition>
    <p:circl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9" name="Содержимое 8"/>
          <p:cNvSpPr>
            <a:spLocks noGrp="1"/>
          </p:cNvSpPr>
          <p:nvPr>
            <p:ph sz="quarter" idx="1"/>
          </p:nvPr>
        </p:nvSpPr>
        <p:spPr>
          <a:xfrm>
            <a:off x="609600" y="1589567"/>
            <a:ext cx="38862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844901" y="1589567"/>
            <a:ext cx="38862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8" name="Дата 7"/>
          <p:cNvSpPr>
            <a:spLocks noGrp="1"/>
          </p:cNvSpPr>
          <p:nvPr>
            <p:ph type="dt" sz="half" idx="15"/>
          </p:nvPr>
        </p:nvSpPr>
        <p:spPr/>
        <p:txBody>
          <a:bodyPr rtlCol="0"/>
          <a:lstStyle/>
          <a:p>
            <a:fld id="{4890ADB7-1215-42AF-9F4C-923E8DE985B3}" type="datetimeFigureOut">
              <a:rPr lang="ru-RU" smtClean="0"/>
              <a:t>07.01.2013</a:t>
            </a:fld>
            <a:endParaRPr lang="ru-RU"/>
          </a:p>
        </p:txBody>
      </p:sp>
      <p:sp>
        <p:nvSpPr>
          <p:cNvPr id="10" name="Номер слайда 9"/>
          <p:cNvSpPr>
            <a:spLocks noGrp="1"/>
          </p:cNvSpPr>
          <p:nvPr>
            <p:ph type="sldNum" sz="quarter" idx="16"/>
          </p:nvPr>
        </p:nvSpPr>
        <p:spPr/>
        <p:txBody>
          <a:bodyPr rtlCol="0"/>
          <a:lstStyle/>
          <a:p>
            <a:fld id="{20A05D76-B544-48C1-BE48-6E65E5F1BA94}" type="slidenum">
              <a:rPr lang="ru-RU" smtClean="0"/>
              <a:t>‹#›</a:t>
            </a:fld>
            <a:endParaRPr lang="ru-RU"/>
          </a:p>
        </p:txBody>
      </p:sp>
      <p:sp>
        <p:nvSpPr>
          <p:cNvPr id="12" name="Нижний колонтитул 11"/>
          <p:cNvSpPr>
            <a:spLocks noGrp="1"/>
          </p:cNvSpPr>
          <p:nvPr>
            <p:ph type="ftr" sz="quarter" idx="17"/>
          </p:nvPr>
        </p:nvSpPr>
        <p:spPr/>
        <p:txBody>
          <a:bodyPr rtlCol="0"/>
          <a:lstStyle/>
          <a:p>
            <a:endParaRPr lang="ru-RU"/>
          </a:p>
        </p:txBody>
      </p:sp>
    </p:spTree>
  </p:cSld>
  <p:clrMapOvr>
    <a:masterClrMapping/>
  </p:clrMapOvr>
  <p:transition>
    <p:circl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273050"/>
            <a:ext cx="8153400" cy="869950"/>
          </a:xfrm>
        </p:spPr>
        <p:txBody>
          <a:bodyPr anchor="ctr"/>
          <a:lstStyle>
            <a:lvl1pPr>
              <a:defRPr/>
            </a:lvl1pPr>
          </a:lstStyle>
          <a:p>
            <a:r>
              <a:rPr kumimoji="0" lang="ru-RU" smtClean="0"/>
              <a:t>Образец заголовка</a:t>
            </a:r>
            <a:endParaRPr kumimoji="0" lang="en-US"/>
          </a:p>
        </p:txBody>
      </p:sp>
      <p:sp>
        <p:nvSpPr>
          <p:cNvPr id="11" name="Содержимое 10"/>
          <p:cNvSpPr>
            <a:spLocks noGrp="1"/>
          </p:cNvSpPr>
          <p:nvPr>
            <p:ph sz="quarter" idx="2"/>
          </p:nvPr>
        </p:nvSpPr>
        <p:spPr>
          <a:xfrm>
            <a:off x="609600" y="2438400"/>
            <a:ext cx="3886200" cy="35814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800600" y="2438400"/>
            <a:ext cx="3886200" cy="35814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5"/>
          </p:nvPr>
        </p:nvSpPr>
        <p:spPr/>
        <p:txBody>
          <a:bodyPr rtlCol="0"/>
          <a:lstStyle/>
          <a:p>
            <a:fld id="{4890ADB7-1215-42AF-9F4C-923E8DE985B3}" type="datetimeFigureOut">
              <a:rPr lang="ru-RU" smtClean="0"/>
              <a:t>07.01.2013</a:t>
            </a:fld>
            <a:endParaRPr lang="ru-RU"/>
          </a:p>
        </p:txBody>
      </p:sp>
      <p:sp>
        <p:nvSpPr>
          <p:cNvPr id="12" name="Номер слайда 11"/>
          <p:cNvSpPr>
            <a:spLocks noGrp="1"/>
          </p:cNvSpPr>
          <p:nvPr>
            <p:ph type="sldNum" sz="quarter" idx="16"/>
          </p:nvPr>
        </p:nvSpPr>
        <p:spPr/>
        <p:txBody>
          <a:bodyPr rtlCol="0"/>
          <a:lstStyle/>
          <a:p>
            <a:fld id="{20A05D76-B544-48C1-BE48-6E65E5F1BA94}" type="slidenum">
              <a:rPr lang="ru-RU" smtClean="0"/>
              <a:t>‹#›</a:t>
            </a:fld>
            <a:endParaRPr lang="ru-RU"/>
          </a:p>
        </p:txBody>
      </p:sp>
      <p:sp>
        <p:nvSpPr>
          <p:cNvPr id="14" name="Нижний колонтитул 13"/>
          <p:cNvSpPr>
            <a:spLocks noGrp="1"/>
          </p:cNvSpPr>
          <p:nvPr>
            <p:ph type="ftr" sz="quarter" idx="17"/>
          </p:nvPr>
        </p:nvSpPr>
        <p:spPr/>
        <p:txBody>
          <a:bodyPr rtlCol="0"/>
          <a:lstStyle/>
          <a:p>
            <a:endParaRPr lang="ru-RU"/>
          </a:p>
        </p:txBody>
      </p:sp>
      <p:sp>
        <p:nvSpPr>
          <p:cNvPr id="16" name="Текст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5" name="Текст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transition>
    <p:circl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4890ADB7-1215-42AF-9F4C-923E8DE985B3}" type="datetimeFigureOut">
              <a:rPr lang="ru-RU" smtClean="0"/>
              <a:t>07.01.2013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lvl1pPr>
              <a:defRPr>
                <a:solidFill>
                  <a:srgbClr val="FFFFFF"/>
                </a:solidFill>
              </a:defRPr>
            </a:lvl1pPr>
          </a:lstStyle>
          <a:p>
            <a:fld id="{20A05D76-B544-48C1-BE48-6E65E5F1BA94}" type="slidenum">
              <a:rPr lang="ru-RU" smtClean="0"/>
              <a:t>‹#›</a:t>
            </a:fld>
            <a:endParaRPr lang="ru-RU"/>
          </a:p>
        </p:txBody>
      </p:sp>
    </p:spTree>
  </p:cSld>
  <p:clrMapOvr>
    <a:masterClrMapping/>
  </p:clrMapOvr>
  <p:transition>
    <p:circl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890ADB7-1215-42AF-9F4C-923E8DE985B3}" type="datetimeFigureOut">
              <a:rPr lang="ru-RU" smtClean="0"/>
              <a:t>07.01.2013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a:xfrm>
            <a:off x="0" y="6248400"/>
            <a:ext cx="533400" cy="381000"/>
          </a:xfrm>
        </p:spPr>
        <p:txBody>
          <a:bodyPr/>
          <a:lstStyle>
            <a:lvl1pPr>
              <a:defRPr>
                <a:solidFill>
                  <a:schemeClr val="tx2"/>
                </a:solidFill>
              </a:defRPr>
            </a:lvl1pPr>
          </a:lstStyle>
          <a:p>
            <a:fld id="{20A05D76-B544-48C1-BE48-6E65E5F1BA94}" type="slidenum">
              <a:rPr lang="ru-RU" smtClean="0"/>
              <a:t>‹#›</a:t>
            </a:fld>
            <a:endParaRPr lang="ru-RU"/>
          </a:p>
        </p:txBody>
      </p:sp>
    </p:spTree>
  </p:cSld>
  <p:clrMapOvr>
    <a:masterClrMapping/>
  </p:clrMapOvr>
  <p:transition>
    <p:circl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3050"/>
            <a:ext cx="8077200" cy="869950"/>
          </a:xfrm>
        </p:spPr>
        <p:txBody>
          <a:bodyPr anchor="ctr"/>
          <a:lstStyle>
            <a:lvl1pPr algn="l">
              <a:buNone/>
              <a:defRPr sz="4400" b="0"/>
            </a:lvl1p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4890ADB7-1215-42AF-9F4C-923E8DE985B3}" type="datetimeFigureOut">
              <a:rPr lang="ru-RU" smtClean="0"/>
              <a:t>07.01.2013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lvl1pPr>
              <a:defRPr>
                <a:solidFill>
                  <a:srgbClr val="FFFFFF"/>
                </a:solidFill>
              </a:defRPr>
            </a:lvl1pPr>
          </a:lstStyle>
          <a:p>
            <a:fld id="{20A05D76-B544-48C1-BE48-6E65E5F1BA94}" type="slidenum">
              <a:rPr lang="ru-RU" smtClean="0"/>
              <a:t>‹#›</a:t>
            </a:fld>
            <a:endParaRPr lang="ru-RU"/>
          </a:p>
        </p:txBody>
      </p:sp>
      <p:sp>
        <p:nvSpPr>
          <p:cNvPr id="3" name="Текст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9" name="Содержимое 8"/>
          <p:cNvSpPr>
            <a:spLocks noGrp="1"/>
          </p:cNvSpPr>
          <p:nvPr>
            <p:ph sz="quarter" idx="1"/>
          </p:nvPr>
        </p:nvSpPr>
        <p:spPr>
          <a:xfrm>
            <a:off x="2362200" y="1752600"/>
            <a:ext cx="6400800" cy="44196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transition>
    <p:circl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3">
        <a:schemeClr val="bg2"/>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8" name="Прямоугольник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ru-RU" smtClean="0"/>
              <a:t>Образец заголовка</a:t>
            </a:r>
            <a:endParaRPr kumimoji="0" lang="en-US"/>
          </a:p>
        </p:txBody>
      </p:sp>
      <p:sp>
        <p:nvSpPr>
          <p:cNvPr id="11" name="Прямоугольник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Дата 11"/>
          <p:cNvSpPr>
            <a:spLocks noGrp="1"/>
          </p:cNvSpPr>
          <p:nvPr>
            <p:ph type="dt" sz="half" idx="10"/>
          </p:nvPr>
        </p:nvSpPr>
        <p:spPr>
          <a:xfrm>
            <a:off x="6248400" y="6248400"/>
            <a:ext cx="2667000" cy="365125"/>
          </a:xfrm>
        </p:spPr>
        <p:txBody>
          <a:bodyPr rtlCol="0"/>
          <a:lstStyle/>
          <a:p>
            <a:fld id="{4890ADB7-1215-42AF-9F4C-923E8DE985B3}" type="datetimeFigureOut">
              <a:rPr lang="ru-RU" smtClean="0"/>
              <a:t>07.01.2013</a:t>
            </a:fld>
            <a:endParaRPr lang="ru-RU"/>
          </a:p>
        </p:txBody>
      </p:sp>
      <p:sp>
        <p:nvSpPr>
          <p:cNvPr id="13" name="Номер слайда 12"/>
          <p:cNvSpPr>
            <a:spLocks noGrp="1"/>
          </p:cNvSpPr>
          <p:nvPr>
            <p:ph type="sldNum" sz="quarter" idx="11"/>
          </p:nvPr>
        </p:nvSpPr>
        <p:spPr>
          <a:xfrm>
            <a:off x="0" y="4667249"/>
            <a:ext cx="1447800" cy="663578"/>
          </a:xfrm>
        </p:spPr>
        <p:txBody>
          <a:bodyPr rtlCol="0"/>
          <a:lstStyle>
            <a:lvl1pPr>
              <a:defRPr sz="2800"/>
            </a:lvl1pPr>
          </a:lstStyle>
          <a:p>
            <a:fld id="{20A05D76-B544-48C1-BE48-6E65E5F1BA94}" type="slidenum">
              <a:rPr lang="ru-RU" smtClean="0"/>
              <a:t>‹#›</a:t>
            </a:fld>
            <a:endParaRPr lang="ru-RU"/>
          </a:p>
        </p:txBody>
      </p:sp>
      <p:sp>
        <p:nvSpPr>
          <p:cNvPr id="14" name="Нижний колонтитул 13"/>
          <p:cNvSpPr>
            <a:spLocks noGrp="1"/>
          </p:cNvSpPr>
          <p:nvPr>
            <p:ph type="ftr" sz="quarter" idx="12"/>
          </p:nvPr>
        </p:nvSpPr>
        <p:spPr>
          <a:xfrm>
            <a:off x="1600200" y="6248206"/>
            <a:ext cx="4572000" cy="365125"/>
          </a:xfrm>
        </p:spPr>
        <p:txBody>
          <a:bodyPr rtlCol="0"/>
          <a:lstStyle/>
          <a:p>
            <a:endParaRPr lang="ru-RU"/>
          </a:p>
        </p:txBody>
      </p:sp>
      <p:sp>
        <p:nvSpPr>
          <p:cNvPr id="3" name="Рисунок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ru-RU" smtClean="0"/>
              <a:t>Вставка рисунка</a:t>
            </a:r>
            <a:endParaRPr kumimoji="0" lang="en-US" dirty="0"/>
          </a:p>
        </p:txBody>
      </p:sp>
    </p:spTree>
  </p:cSld>
  <p:clrMapOvr>
    <a:overrideClrMapping bg1="lt1" tx1="dk1" bg2="lt2" tx2="dk2" accent1="accent1" accent2="accent2" accent3="accent3" accent4="accent4" accent5="accent5" accent6="accent6" hlink="hlink" folHlink="folHlink"/>
  </p:clrMapOvr>
  <p:transition>
    <p:circl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609600" y="228600"/>
            <a:ext cx="8153400" cy="9906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4890ADB7-1215-42AF-9F4C-923E8DE985B3}" type="datetimeFigureOut">
              <a:rPr lang="ru-RU" smtClean="0"/>
              <a:t>07.01.2013</a:t>
            </a:fld>
            <a:endParaRPr lang="ru-RU"/>
          </a:p>
        </p:txBody>
      </p:sp>
      <p:sp>
        <p:nvSpPr>
          <p:cNvPr id="3" name="Нижний колонтитул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ru-RU"/>
          </a:p>
        </p:txBody>
      </p:sp>
      <p:sp>
        <p:nvSpPr>
          <p:cNvPr id="7" name="Прямоугольник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Номер слайда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20A05D76-B544-48C1-BE48-6E65E5F1BA94}"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circle/>
  </p:transition>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2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14282" y="4038600"/>
            <a:ext cx="8715436" cy="1828800"/>
          </a:xfrm>
        </p:spPr>
        <p:txBody>
          <a:bodyPr>
            <a:normAutofit/>
          </a:bodyPr>
          <a:lstStyle/>
          <a:p>
            <a:r>
              <a:rPr lang="ru-RU" b="1" dirty="0">
                <a:effectLst>
                  <a:outerShdw blurRad="38100" dist="38100" dir="2700000" algn="tl">
                    <a:srgbClr val="000000">
                      <a:alpha val="43137"/>
                    </a:srgbClr>
                  </a:outerShdw>
                </a:effectLst>
              </a:rPr>
              <a:t>Экологические факторы среды и  их влияние на организм</a:t>
            </a:r>
            <a:endParaRPr lang="ru-RU" dirty="0">
              <a:effectLst>
                <a:outerShdw blurRad="38100" dist="38100" dir="2700000" algn="tl">
                  <a:srgbClr val="000000">
                    <a:alpha val="43137"/>
                  </a:srgbClr>
                </a:outerShdw>
              </a:effectLst>
            </a:endParaRPr>
          </a:p>
        </p:txBody>
      </p:sp>
      <p:pic>
        <p:nvPicPr>
          <p:cNvPr id="4" name="Рисунок 3" descr="39ef976ca4.png"/>
          <p:cNvPicPr>
            <a:picLocks noChangeAspect="1"/>
          </p:cNvPicPr>
          <p:nvPr/>
        </p:nvPicPr>
        <p:blipFill>
          <a:blip r:embed="rId2" cstate="print"/>
          <a:stretch>
            <a:fillRect/>
          </a:stretch>
        </p:blipFill>
        <p:spPr>
          <a:xfrm>
            <a:off x="1214414" y="142852"/>
            <a:ext cx="6349207" cy="4368254"/>
          </a:xfrm>
          <a:prstGeom prst="rect">
            <a:avLst/>
          </a:prstGeom>
          <a:ln>
            <a:noFill/>
          </a:ln>
          <a:effectLst>
            <a:outerShdw blurRad="190500" algn="tl" rotWithShape="0">
              <a:srgbClr val="000000">
                <a:alpha val="70000"/>
              </a:srgbClr>
            </a:outerShdw>
          </a:effectLst>
        </p:spPr>
      </p:pic>
    </p:spTree>
  </p:cSld>
  <p:clrMapOvr>
    <a:masterClrMapping/>
  </p:clrMapOvr>
  <p:transition>
    <p:circle/>
  </p:transition>
</p:sld>
</file>

<file path=ppt/slides/slide1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circle/>
  </p:transition>
</p:sld>
</file>

<file path=ppt/slides/slide1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circle/>
  </p:transition>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circl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0"/>
            <a:ext cx="8229600" cy="1143000"/>
          </a:xfrm>
        </p:spPr>
        <p:txBody>
          <a:bodyPr/>
          <a:lstStyle/>
          <a:p>
            <a:r>
              <a:rPr lang="ru-RU" b="1" dirty="0">
                <a:effectLst>
                  <a:outerShdw blurRad="38100" dist="38100" dir="2700000" algn="tl">
                    <a:srgbClr val="000000">
                      <a:alpha val="43137"/>
                    </a:srgbClr>
                  </a:outerShdw>
                </a:effectLst>
              </a:rPr>
              <a:t>История экологии</a:t>
            </a:r>
            <a:endParaRPr lang="ru-RU" dirty="0">
              <a:effectLst>
                <a:outerShdw blurRad="38100" dist="38100" dir="2700000" algn="tl">
                  <a:srgbClr val="000000">
                    <a:alpha val="43137"/>
                  </a:srgbClr>
                </a:outerShdw>
              </a:effectLst>
            </a:endParaRPr>
          </a:p>
        </p:txBody>
      </p:sp>
      <p:sp>
        <p:nvSpPr>
          <p:cNvPr id="3" name="Содержимое 2"/>
          <p:cNvSpPr>
            <a:spLocks noGrp="1"/>
          </p:cNvSpPr>
          <p:nvPr>
            <p:ph sz="quarter" idx="1"/>
          </p:nvPr>
        </p:nvSpPr>
        <p:spPr>
          <a:xfrm>
            <a:off x="214282" y="1571612"/>
            <a:ext cx="8786874" cy="5286388"/>
          </a:xfrm>
        </p:spPr>
        <p:txBody>
          <a:bodyPr>
            <a:normAutofit fontScale="55000" lnSpcReduction="20000"/>
          </a:bodyPr>
          <a:lstStyle/>
          <a:p>
            <a:pPr marL="0" indent="0">
              <a:buNone/>
            </a:pPr>
            <a:r>
              <a:rPr lang="ru-RU" dirty="0"/>
              <a:t>Большое влияние на развитие экологии оказали:</a:t>
            </a:r>
          </a:p>
          <a:p>
            <a:pPr marL="0" indent="0">
              <a:buNone/>
            </a:pPr>
            <a:r>
              <a:rPr lang="ru-RU" b="1" i="1" dirty="0"/>
              <a:t>Аристотель</a:t>
            </a:r>
            <a:r>
              <a:rPr lang="ru-RU" dirty="0"/>
              <a:t> (384-322 гг. до н.э.) – древнегреческий ученый, описывал животных и их поведение, приуроченность организмов к местам обитания.</a:t>
            </a:r>
          </a:p>
          <a:p>
            <a:pPr marL="0" indent="0">
              <a:buNone/>
            </a:pPr>
            <a:r>
              <a:rPr lang="ru-RU" b="1" i="1" dirty="0"/>
              <a:t>К.Линней</a:t>
            </a:r>
            <a:r>
              <a:rPr lang="ru-RU" dirty="0"/>
              <a:t> (1707-1778) – шведский естествоиспытатель, подчеркивал значение климата в жизни организмов, изучал взаимоотношения организмов.</a:t>
            </a:r>
          </a:p>
          <a:p>
            <a:pPr marL="0" indent="0">
              <a:buNone/>
            </a:pPr>
            <a:r>
              <a:rPr lang="ru-RU" b="1" i="1" dirty="0"/>
              <a:t>Ж.Б. Ламарк</a:t>
            </a:r>
            <a:r>
              <a:rPr lang="ru-RU" b="1" dirty="0"/>
              <a:t> </a:t>
            </a:r>
            <a:r>
              <a:rPr lang="ru-RU" dirty="0"/>
              <a:t>(1744-1829) - французский естествоиспытатель, автор первого эволюционного учения, считал, что влияние внешних обстоятельств – одна из важнейших причин эволюции.</a:t>
            </a:r>
          </a:p>
          <a:p>
            <a:pPr marL="0" indent="0">
              <a:buNone/>
            </a:pPr>
            <a:r>
              <a:rPr lang="ru-RU" b="1" i="1" dirty="0" err="1"/>
              <a:t>К.Рулье</a:t>
            </a:r>
            <a:r>
              <a:rPr lang="ru-RU" dirty="0"/>
              <a:t> (1814-1858) - русский ученый, считал, что строение и развитие организмов зависит от окружающей среды, подчеркивал необходимость изучения эволюции.</a:t>
            </a:r>
          </a:p>
          <a:p>
            <a:pPr marL="0" indent="0">
              <a:buNone/>
            </a:pPr>
            <a:r>
              <a:rPr lang="ru-RU" b="1" i="1" dirty="0"/>
              <a:t>Ч.Дарвин</a:t>
            </a:r>
            <a:r>
              <a:rPr lang="ru-RU" dirty="0"/>
              <a:t> (1809-1882) – английский естествоиспытатель, основатель эволюционного учения.</a:t>
            </a:r>
          </a:p>
          <a:p>
            <a:pPr marL="0" indent="0">
              <a:buNone/>
            </a:pPr>
            <a:r>
              <a:rPr lang="ru-RU" b="1" i="1" dirty="0"/>
              <a:t>Э. Геккель</a:t>
            </a:r>
            <a:r>
              <a:rPr lang="ru-RU" dirty="0"/>
              <a:t> (1834-1919) немецкий биолог, в 1866 г. ввел термин экология.</a:t>
            </a:r>
          </a:p>
          <a:p>
            <a:pPr marL="0" indent="0">
              <a:buNone/>
            </a:pPr>
            <a:r>
              <a:rPr lang="ru-RU" b="1" i="1" dirty="0"/>
              <a:t>Ч. </a:t>
            </a:r>
            <a:r>
              <a:rPr lang="ru-RU" b="1" i="1" dirty="0" err="1"/>
              <a:t>Элтон</a:t>
            </a:r>
            <a:r>
              <a:rPr lang="ru-RU" b="1" dirty="0"/>
              <a:t> </a:t>
            </a:r>
            <a:r>
              <a:rPr lang="ru-RU" dirty="0"/>
              <a:t>(1900) –английский ученый – основоположник популяционной экологии.</a:t>
            </a:r>
          </a:p>
          <a:p>
            <a:pPr marL="0" indent="0">
              <a:buNone/>
            </a:pPr>
            <a:r>
              <a:rPr lang="ru-RU" b="1" i="1" dirty="0"/>
              <a:t>А. </a:t>
            </a:r>
            <a:r>
              <a:rPr lang="ru-RU" b="1" i="1" dirty="0" err="1"/>
              <a:t>Тенсли</a:t>
            </a:r>
            <a:r>
              <a:rPr lang="ru-RU" dirty="0"/>
              <a:t> (1871-1955) английский ученый, в 1935 г. ввел понятие экосистема.</a:t>
            </a:r>
          </a:p>
          <a:p>
            <a:pPr marL="0" indent="0">
              <a:buNone/>
            </a:pPr>
            <a:r>
              <a:rPr lang="ru-RU" b="1" i="1" dirty="0"/>
              <a:t>В.Н.Сукачев</a:t>
            </a:r>
            <a:r>
              <a:rPr lang="ru-RU" dirty="0"/>
              <a:t> (1880-1967) русский ученый, в 1942 г. ввел понятие о биогеоценозах.</a:t>
            </a:r>
          </a:p>
          <a:p>
            <a:pPr marL="0" indent="0">
              <a:buNone/>
            </a:pPr>
            <a:r>
              <a:rPr lang="ru-RU" b="1" i="1" dirty="0"/>
              <a:t>К.А.Тимирязев</a:t>
            </a:r>
            <a:r>
              <a:rPr lang="ru-RU" dirty="0"/>
              <a:t> (1843-1920) – русский ученый, посвятил свою жизнь изучению фотосинтеза.</a:t>
            </a:r>
          </a:p>
          <a:p>
            <a:pPr marL="0" indent="0">
              <a:buNone/>
            </a:pPr>
            <a:r>
              <a:rPr lang="ru-RU" b="1" i="1" dirty="0" smtClean="0"/>
              <a:t>В.В.Докучаев</a:t>
            </a:r>
            <a:r>
              <a:rPr lang="ru-RU" i="1" dirty="0" smtClean="0"/>
              <a:t> </a:t>
            </a:r>
            <a:r>
              <a:rPr lang="ru-RU" dirty="0" smtClean="0"/>
              <a:t>(</a:t>
            </a:r>
            <a:r>
              <a:rPr lang="ru-RU" dirty="0"/>
              <a:t>1846-1903)- русский ученый-почвовед.</a:t>
            </a:r>
          </a:p>
          <a:p>
            <a:pPr marL="0" indent="0">
              <a:buNone/>
            </a:pPr>
            <a:r>
              <a:rPr lang="ru-RU" b="1" i="1" dirty="0" smtClean="0"/>
              <a:t>В.И.Вернадский</a:t>
            </a:r>
            <a:r>
              <a:rPr lang="ru-RU" i="1" dirty="0" smtClean="0"/>
              <a:t> </a:t>
            </a:r>
            <a:r>
              <a:rPr lang="ru-RU" dirty="0" smtClean="0"/>
              <a:t>(</a:t>
            </a:r>
            <a:r>
              <a:rPr lang="ru-RU" dirty="0"/>
              <a:t>1863-1945) русский ученый, основоположник учения о биосфере как глобальной экосистеме.</a:t>
            </a:r>
          </a:p>
          <a:p>
            <a:endParaRPr lang="ru-RU" dirty="0"/>
          </a:p>
        </p:txBody>
      </p:sp>
    </p:spTree>
  </p:cSld>
  <p:clrMapOvr>
    <a:masterClrMapping/>
  </p:clrMapOvr>
  <p:transition>
    <p:circl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effectLst>
                  <a:outerShdw blurRad="38100" dist="38100" dir="2700000" algn="tl">
                    <a:srgbClr val="000000">
                      <a:alpha val="43137"/>
                    </a:srgbClr>
                  </a:outerShdw>
                </a:effectLst>
              </a:rPr>
              <a:t>Среда обитания</a:t>
            </a:r>
            <a:endParaRPr lang="ru-RU" dirty="0">
              <a:effectLst>
                <a:outerShdw blurRad="38100" dist="38100" dir="2700000" algn="tl">
                  <a:srgbClr val="000000">
                    <a:alpha val="43137"/>
                  </a:srgbClr>
                </a:outerShdw>
              </a:effectLst>
            </a:endParaRPr>
          </a:p>
        </p:txBody>
      </p:sp>
      <p:sp>
        <p:nvSpPr>
          <p:cNvPr id="3" name="Содержимое 2"/>
          <p:cNvSpPr>
            <a:spLocks noGrp="1"/>
          </p:cNvSpPr>
          <p:nvPr>
            <p:ph sz="quarter" idx="1"/>
          </p:nvPr>
        </p:nvSpPr>
        <p:spPr>
          <a:xfrm>
            <a:off x="285720" y="1600200"/>
            <a:ext cx="8480328" cy="4829196"/>
          </a:xfrm>
        </p:spPr>
        <p:txBody>
          <a:bodyPr>
            <a:normAutofit/>
          </a:bodyPr>
          <a:lstStyle/>
          <a:p>
            <a:r>
              <a:rPr lang="ru-RU" b="1" i="1" u="sng" dirty="0"/>
              <a:t>Среда обитания</a:t>
            </a:r>
            <a:r>
              <a:rPr lang="ru-RU" b="1" u="sng" dirty="0"/>
              <a:t> </a:t>
            </a:r>
            <a:r>
              <a:rPr lang="ru-RU" dirty="0"/>
              <a:t>– это все, что окружает особь (популяцию, сообщество) и воздействует на нее.</a:t>
            </a:r>
          </a:p>
          <a:p>
            <a:r>
              <a:rPr lang="ru-RU" dirty="0"/>
              <a:t> Факторы среды: </a:t>
            </a:r>
            <a:endParaRPr lang="ru-RU" dirty="0" smtClean="0"/>
          </a:p>
          <a:p>
            <a:pPr marL="361950" indent="0">
              <a:buNone/>
            </a:pPr>
            <a:r>
              <a:rPr lang="ru-RU" b="1" i="1" dirty="0" smtClean="0"/>
              <a:t>абиотические</a:t>
            </a:r>
            <a:r>
              <a:rPr lang="ru-RU" dirty="0" smtClean="0"/>
              <a:t> </a:t>
            </a:r>
            <a:r>
              <a:rPr lang="ru-RU" dirty="0"/>
              <a:t>– факторы неживой природы; </a:t>
            </a:r>
            <a:r>
              <a:rPr lang="ru-RU" b="1" i="1" dirty="0"/>
              <a:t>биотические</a:t>
            </a:r>
            <a:r>
              <a:rPr lang="ru-RU" i="1" dirty="0"/>
              <a:t> </a:t>
            </a:r>
            <a:r>
              <a:rPr lang="ru-RU" dirty="0"/>
              <a:t>– факторы живой природы; </a:t>
            </a:r>
            <a:r>
              <a:rPr lang="ru-RU" b="1" i="1" dirty="0"/>
              <a:t>антропогенные</a:t>
            </a:r>
            <a:r>
              <a:rPr lang="ru-RU" dirty="0"/>
              <a:t> – связанные с деятельностью человека.</a:t>
            </a:r>
          </a:p>
          <a:p>
            <a:r>
              <a:rPr lang="ru-RU" dirty="0"/>
              <a:t>Можно выделить следующие основные среды обитания: водная, наземно-воздушная, почвенная, живые организмы. </a:t>
            </a:r>
          </a:p>
          <a:p>
            <a:endParaRPr lang="ru-RU" dirty="0"/>
          </a:p>
        </p:txBody>
      </p:sp>
    </p:spTree>
  </p:cSld>
  <p:clrMapOvr>
    <a:masterClrMapping/>
  </p:clrMapOvr>
  <p:transition>
    <p:circl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effectLst>
                  <a:outerShdw blurRad="38100" dist="38100" dir="2700000" algn="tl">
                    <a:srgbClr val="000000">
                      <a:alpha val="43137"/>
                    </a:srgbClr>
                  </a:outerShdw>
                </a:effectLst>
              </a:rPr>
              <a:t>Водная среда</a:t>
            </a:r>
            <a:endParaRPr lang="ru-RU" b="1" dirty="0">
              <a:effectLst>
                <a:outerShdw blurRad="38100" dist="38100" dir="2700000" algn="tl">
                  <a:srgbClr val="000000">
                    <a:alpha val="43137"/>
                  </a:srgbClr>
                </a:outerShdw>
              </a:effectLst>
            </a:endParaRPr>
          </a:p>
        </p:txBody>
      </p:sp>
      <p:sp>
        <p:nvSpPr>
          <p:cNvPr id="3" name="Содержимое 2"/>
          <p:cNvSpPr>
            <a:spLocks noGrp="1"/>
          </p:cNvSpPr>
          <p:nvPr>
            <p:ph sz="quarter" idx="1"/>
          </p:nvPr>
        </p:nvSpPr>
        <p:spPr>
          <a:xfrm>
            <a:off x="142844" y="1785926"/>
            <a:ext cx="5286412" cy="5072074"/>
          </a:xfrm>
        </p:spPr>
        <p:txBody>
          <a:bodyPr>
            <a:normAutofit fontScale="77500" lnSpcReduction="20000"/>
          </a:bodyPr>
          <a:lstStyle/>
          <a:p>
            <a:r>
              <a:rPr lang="ru-RU" dirty="0"/>
              <a:t>В водной среде большое значение имеют такие факторы, как солевой режим, плотность воды, скорость течения, насыщенность кислородом, свойства грунта. Обитателей водоемов называют </a:t>
            </a:r>
            <a:r>
              <a:rPr lang="ru-RU" i="1" dirty="0"/>
              <a:t>гидробионтами</a:t>
            </a:r>
            <a:r>
              <a:rPr lang="ru-RU" dirty="0"/>
              <a:t>, среди них различают: </a:t>
            </a:r>
          </a:p>
          <a:p>
            <a:pPr marL="361950" indent="0">
              <a:buNone/>
            </a:pPr>
            <a:r>
              <a:rPr lang="ru-RU" i="1" u="sng" dirty="0"/>
              <a:t>нейстон</a:t>
            </a:r>
            <a:r>
              <a:rPr lang="ru-RU" i="1" dirty="0"/>
              <a:t> </a:t>
            </a:r>
            <a:r>
              <a:rPr lang="ru-RU" dirty="0"/>
              <a:t>– организмы, обитающие у поверхностной пленки воды;</a:t>
            </a:r>
          </a:p>
          <a:p>
            <a:pPr marL="361950" indent="0">
              <a:buNone/>
            </a:pPr>
            <a:r>
              <a:rPr lang="ru-RU" i="1" dirty="0"/>
              <a:t> </a:t>
            </a:r>
            <a:r>
              <a:rPr lang="ru-RU" i="1" u="sng" dirty="0"/>
              <a:t>планктон</a:t>
            </a:r>
            <a:r>
              <a:rPr lang="ru-RU" dirty="0"/>
              <a:t> (фитопланктон и зоопланктон) - взвешенные, "парящие" в воде организму;</a:t>
            </a:r>
          </a:p>
          <a:p>
            <a:pPr marL="361950" indent="0">
              <a:buNone/>
            </a:pPr>
            <a:r>
              <a:rPr lang="ru-RU" i="1" dirty="0"/>
              <a:t> </a:t>
            </a:r>
            <a:r>
              <a:rPr lang="ru-RU" i="1" u="sng" dirty="0"/>
              <a:t>нектон</a:t>
            </a:r>
            <a:r>
              <a:rPr lang="ru-RU" dirty="0"/>
              <a:t> – хорошо плавающие обитатели толщи воды</a:t>
            </a:r>
            <a:r>
              <a:rPr lang="ru-RU" i="1" dirty="0"/>
              <a:t>;</a:t>
            </a:r>
            <a:endParaRPr lang="ru-RU" dirty="0"/>
          </a:p>
          <a:p>
            <a:pPr marL="361950" indent="0">
              <a:buNone/>
            </a:pPr>
            <a:r>
              <a:rPr lang="ru-RU" i="1" dirty="0"/>
              <a:t> </a:t>
            </a:r>
            <a:r>
              <a:rPr lang="ru-RU" i="1" u="sng" dirty="0"/>
              <a:t>бентос</a:t>
            </a:r>
            <a:r>
              <a:rPr lang="ru-RU" dirty="0"/>
              <a:t> - донные организмы. </a:t>
            </a:r>
          </a:p>
          <a:p>
            <a:endParaRPr lang="ru-RU" dirty="0"/>
          </a:p>
        </p:txBody>
      </p:sp>
      <p:pic>
        <p:nvPicPr>
          <p:cNvPr id="23556" name="Picture 4" descr="http://school.xvatit.com/images/4/4a/9%D0%BB%D0%B4%D0%B6.jpg"/>
          <p:cNvPicPr>
            <a:picLocks noChangeAspect="1" noChangeArrowheads="1"/>
          </p:cNvPicPr>
          <p:nvPr/>
        </p:nvPicPr>
        <p:blipFill>
          <a:blip r:embed="rId2" cstate="print"/>
          <a:srcRect/>
          <a:stretch>
            <a:fillRect/>
          </a:stretch>
        </p:blipFill>
        <p:spPr bwMode="auto">
          <a:xfrm>
            <a:off x="5357818" y="2500306"/>
            <a:ext cx="3657600" cy="3143250"/>
          </a:xfrm>
          <a:prstGeom prst="rect">
            <a:avLst/>
          </a:prstGeom>
          <a:noFill/>
        </p:spPr>
      </p:pic>
    </p:spTree>
  </p:cSld>
  <p:clrMapOvr>
    <a:masterClrMapping/>
  </p:clrMapOvr>
  <p:transition>
    <p:circl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effectLst>
                  <a:outerShdw blurRad="38100" dist="38100" dir="2700000" algn="tl">
                    <a:srgbClr val="000000">
                      <a:alpha val="43137"/>
                    </a:srgbClr>
                  </a:outerShdw>
                </a:effectLst>
              </a:rPr>
              <a:t>Почвенная среда</a:t>
            </a:r>
            <a:endParaRPr lang="ru-RU" b="1" dirty="0">
              <a:effectLst>
                <a:outerShdw blurRad="38100" dist="38100" dir="2700000" algn="tl">
                  <a:srgbClr val="000000">
                    <a:alpha val="43137"/>
                  </a:srgbClr>
                </a:outerShdw>
              </a:effectLst>
            </a:endParaRPr>
          </a:p>
        </p:txBody>
      </p:sp>
      <p:sp>
        <p:nvSpPr>
          <p:cNvPr id="3" name="Содержимое 2"/>
          <p:cNvSpPr>
            <a:spLocks noGrp="1"/>
          </p:cNvSpPr>
          <p:nvPr>
            <p:ph sz="quarter" idx="1"/>
          </p:nvPr>
        </p:nvSpPr>
        <p:spPr>
          <a:xfrm>
            <a:off x="214282" y="1600200"/>
            <a:ext cx="8715436" cy="4495800"/>
          </a:xfrm>
        </p:spPr>
        <p:txBody>
          <a:bodyPr/>
          <a:lstStyle/>
          <a:p>
            <a:r>
              <a:rPr lang="ru-RU" dirty="0"/>
              <a:t>Обитателей почв называют </a:t>
            </a:r>
            <a:r>
              <a:rPr lang="ru-RU" i="1" dirty="0" err="1"/>
              <a:t>эдафобионтами</a:t>
            </a:r>
            <a:r>
              <a:rPr lang="ru-RU" dirty="0"/>
              <a:t>, или </a:t>
            </a:r>
            <a:r>
              <a:rPr lang="ru-RU" dirty="0" err="1"/>
              <a:t>геобионтами</a:t>
            </a:r>
            <a:r>
              <a:rPr lang="ru-RU" dirty="0"/>
              <a:t>, для них большое значение имеют структура, химический состав и влажность почвы.</a:t>
            </a:r>
          </a:p>
          <a:p>
            <a:endParaRPr lang="ru-RU" dirty="0"/>
          </a:p>
        </p:txBody>
      </p:sp>
      <p:pic>
        <p:nvPicPr>
          <p:cNvPr id="22532" name="Picture 4" descr="http://www.vashsad.ua/downloads/image/8461/pochva_2.jpg"/>
          <p:cNvPicPr>
            <a:picLocks noChangeAspect="1" noChangeArrowheads="1"/>
          </p:cNvPicPr>
          <p:nvPr/>
        </p:nvPicPr>
        <p:blipFill>
          <a:blip r:embed="rId2" cstate="print"/>
          <a:srcRect/>
          <a:stretch>
            <a:fillRect/>
          </a:stretch>
        </p:blipFill>
        <p:spPr bwMode="auto">
          <a:xfrm>
            <a:off x="571472" y="2928910"/>
            <a:ext cx="3929090" cy="3929090"/>
          </a:xfrm>
          <a:prstGeom prst="rect">
            <a:avLst/>
          </a:prstGeom>
          <a:noFill/>
        </p:spPr>
      </p:pic>
      <p:pic>
        <p:nvPicPr>
          <p:cNvPr id="22536" name="Picture 8" descr="http://900igr.net/datai/biologija/Vozdejstvie-organizmov-na-sredu-obitanija/0011-020-Pochvoobrazujuschaja-dejatelnost-zhivykh-organizmov-Sovmestnaja-dejatelnost.jpg"/>
          <p:cNvPicPr>
            <a:picLocks noChangeAspect="1" noChangeArrowheads="1"/>
          </p:cNvPicPr>
          <p:nvPr/>
        </p:nvPicPr>
        <p:blipFill>
          <a:blip r:embed="rId3" cstate="print"/>
          <a:srcRect/>
          <a:stretch>
            <a:fillRect/>
          </a:stretch>
        </p:blipFill>
        <p:spPr bwMode="auto">
          <a:xfrm>
            <a:off x="4572000" y="3500438"/>
            <a:ext cx="4429125" cy="2590800"/>
          </a:xfrm>
          <a:prstGeom prst="rect">
            <a:avLst/>
          </a:prstGeom>
          <a:noFill/>
        </p:spPr>
      </p:pic>
    </p:spTree>
  </p:cSld>
  <p:clrMapOvr>
    <a:masterClrMapping/>
  </p:clrMapOvr>
  <p:transition>
    <p:circl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effectLst>
                  <a:outerShdw blurRad="38100" dist="38100" dir="2700000" algn="tl">
                    <a:srgbClr val="000000">
                      <a:alpha val="43137"/>
                    </a:srgbClr>
                  </a:outerShdw>
                </a:effectLst>
              </a:rPr>
              <a:t>Наземно-воздушная среда</a:t>
            </a:r>
            <a:endParaRPr lang="ru-RU" b="1" dirty="0">
              <a:effectLst>
                <a:outerShdw blurRad="38100" dist="38100" dir="2700000" algn="tl">
                  <a:srgbClr val="000000">
                    <a:alpha val="43137"/>
                  </a:srgbClr>
                </a:outerShdw>
              </a:effectLst>
            </a:endParaRPr>
          </a:p>
        </p:txBody>
      </p:sp>
      <p:sp>
        <p:nvSpPr>
          <p:cNvPr id="3" name="Содержимое 2"/>
          <p:cNvSpPr>
            <a:spLocks noGrp="1"/>
          </p:cNvSpPr>
          <p:nvPr>
            <p:ph sz="quarter" idx="1"/>
          </p:nvPr>
        </p:nvSpPr>
        <p:spPr>
          <a:xfrm>
            <a:off x="142844" y="1600200"/>
            <a:ext cx="8858312" cy="1543048"/>
          </a:xfrm>
        </p:spPr>
        <p:txBody>
          <a:bodyPr/>
          <a:lstStyle/>
          <a:p>
            <a:r>
              <a:rPr lang="ru-RU" dirty="0"/>
              <a:t>Для обитателей наземно-воздушной среды особенно важны: температура, влажность, содержание кислорода, освещенность.</a:t>
            </a:r>
          </a:p>
          <a:p>
            <a:endParaRPr lang="ru-RU" dirty="0"/>
          </a:p>
        </p:txBody>
      </p:sp>
      <p:pic>
        <p:nvPicPr>
          <p:cNvPr id="21506" name="Picture 2" descr="http://900igr.net/datai/okruzhajuschij-mir/Mnogoobrazie-organizmov/0004-013-SREDA-OBITANIJA-eto-to-chto-okruzhaet-zhivoj-organizm.jpg"/>
          <p:cNvPicPr>
            <a:picLocks noChangeAspect="1" noChangeArrowheads="1"/>
          </p:cNvPicPr>
          <p:nvPr/>
        </p:nvPicPr>
        <p:blipFill>
          <a:blip r:embed="rId2" cstate="print"/>
          <a:srcRect/>
          <a:stretch>
            <a:fillRect/>
          </a:stretch>
        </p:blipFill>
        <p:spPr bwMode="auto">
          <a:xfrm>
            <a:off x="214282" y="3071810"/>
            <a:ext cx="4978679" cy="3571900"/>
          </a:xfrm>
          <a:prstGeom prst="rect">
            <a:avLst/>
          </a:prstGeom>
          <a:noFill/>
        </p:spPr>
      </p:pic>
      <p:pic>
        <p:nvPicPr>
          <p:cNvPr id="21508" name="Picture 4" descr="http://www.fotoprizer.ru/img/1388_big.jpg"/>
          <p:cNvPicPr>
            <a:picLocks noChangeAspect="1" noChangeArrowheads="1"/>
          </p:cNvPicPr>
          <p:nvPr/>
        </p:nvPicPr>
        <p:blipFill>
          <a:blip r:embed="rId3" cstate="print"/>
          <a:srcRect/>
          <a:stretch>
            <a:fillRect/>
          </a:stretch>
        </p:blipFill>
        <p:spPr bwMode="auto">
          <a:xfrm>
            <a:off x="5357818" y="3579856"/>
            <a:ext cx="3643338" cy="2426464"/>
          </a:xfrm>
          <a:prstGeom prst="rect">
            <a:avLst/>
          </a:prstGeom>
          <a:noFill/>
        </p:spPr>
      </p:pic>
    </p:spTree>
  </p:cSld>
  <p:clrMapOvr>
    <a:masterClrMapping/>
  </p:clrMapOvr>
  <p:transition>
    <p:circl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effectLst>
                  <a:outerShdw blurRad="38100" dist="38100" dir="2700000" algn="tl">
                    <a:srgbClr val="000000">
                      <a:alpha val="43137"/>
                    </a:srgbClr>
                  </a:outerShdw>
                </a:effectLst>
              </a:rPr>
              <a:t>Живой организм</a:t>
            </a:r>
            <a:endParaRPr lang="ru-RU" b="1" dirty="0">
              <a:effectLst>
                <a:outerShdw blurRad="38100" dist="38100" dir="2700000" algn="tl">
                  <a:srgbClr val="000000">
                    <a:alpha val="43137"/>
                  </a:srgbClr>
                </a:outerShdw>
              </a:effectLst>
            </a:endParaRPr>
          </a:p>
        </p:txBody>
      </p:sp>
      <p:sp>
        <p:nvSpPr>
          <p:cNvPr id="3" name="Содержимое 2"/>
          <p:cNvSpPr>
            <a:spLocks noGrp="1"/>
          </p:cNvSpPr>
          <p:nvPr>
            <p:ph sz="quarter" idx="1"/>
          </p:nvPr>
        </p:nvSpPr>
        <p:spPr>
          <a:xfrm>
            <a:off x="214282" y="1600200"/>
            <a:ext cx="8715436" cy="1471610"/>
          </a:xfrm>
        </p:spPr>
        <p:txBody>
          <a:bodyPr/>
          <a:lstStyle/>
          <a:p>
            <a:r>
              <a:rPr lang="ru-RU" dirty="0"/>
              <a:t>Для жизнедеятельности паразитов важно обилие пищи и пребывание в организме определенного вида-хозяина. </a:t>
            </a:r>
          </a:p>
          <a:p>
            <a:endParaRPr lang="ru-RU" dirty="0"/>
          </a:p>
        </p:txBody>
      </p:sp>
      <p:pic>
        <p:nvPicPr>
          <p:cNvPr id="20482" name="Picture 2" descr="http://mediasubs.ru/group/uploads/zd/zdorove-bez-vrachej-i-lekarstv-/image2/zEwZGVlOT.jpg"/>
          <p:cNvPicPr>
            <a:picLocks noChangeAspect="1" noChangeArrowheads="1"/>
          </p:cNvPicPr>
          <p:nvPr/>
        </p:nvPicPr>
        <p:blipFill>
          <a:blip r:embed="rId2" cstate="print"/>
          <a:srcRect/>
          <a:stretch>
            <a:fillRect/>
          </a:stretch>
        </p:blipFill>
        <p:spPr bwMode="auto">
          <a:xfrm>
            <a:off x="3857620" y="2643182"/>
            <a:ext cx="5072098" cy="4021876"/>
          </a:xfrm>
          <a:prstGeom prst="rect">
            <a:avLst/>
          </a:prstGeom>
          <a:noFill/>
        </p:spPr>
      </p:pic>
      <p:pic>
        <p:nvPicPr>
          <p:cNvPr id="20484" name="Picture 4" descr="http://2.bp.blogspot.com/_ckBlasgNSzg/SsVJELMmxgI/AAAAAAAAPEo/q2DW86rsJ4Q/S1600-R/tongue+eating+parasite+in+greater+weever-1.jpg"/>
          <p:cNvPicPr>
            <a:picLocks noChangeAspect="1" noChangeArrowheads="1"/>
          </p:cNvPicPr>
          <p:nvPr/>
        </p:nvPicPr>
        <p:blipFill>
          <a:blip r:embed="rId3" cstate="print"/>
          <a:srcRect/>
          <a:stretch>
            <a:fillRect/>
          </a:stretch>
        </p:blipFill>
        <p:spPr bwMode="auto">
          <a:xfrm>
            <a:off x="357158" y="2975159"/>
            <a:ext cx="2928958" cy="3445833"/>
          </a:xfrm>
          <a:prstGeom prst="rect">
            <a:avLst/>
          </a:prstGeom>
          <a:noFill/>
        </p:spPr>
      </p:pic>
    </p:spTree>
  </p:cSld>
  <p:clrMapOvr>
    <a:masterClrMapping/>
  </p:clrMapOvr>
  <p:transition>
    <p:circl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4294967295"/>
          </p:nvPr>
        </p:nvSpPr>
        <p:spPr>
          <a:xfrm>
            <a:off x="285720" y="214290"/>
            <a:ext cx="8715436" cy="6429420"/>
          </a:xfrm>
        </p:spPr>
        <p:txBody>
          <a:bodyPr>
            <a:normAutofit fontScale="85000" lnSpcReduction="10000"/>
          </a:bodyPr>
          <a:lstStyle/>
          <a:p>
            <a:r>
              <a:rPr lang="ru-RU" dirty="0"/>
              <a:t>Каждый организм постоянно обменивается веществами с окружающей средой и сам изменяет среду. </a:t>
            </a:r>
            <a:endParaRPr lang="ru-RU" dirty="0" smtClean="0"/>
          </a:p>
          <a:p>
            <a:r>
              <a:rPr lang="ru-RU" dirty="0" smtClean="0"/>
              <a:t>Многие </a:t>
            </a:r>
            <a:r>
              <a:rPr lang="ru-RU" dirty="0"/>
              <a:t>организмы обитают в нескольких средах обитания. </a:t>
            </a:r>
            <a:endParaRPr lang="ru-RU" dirty="0" smtClean="0"/>
          </a:p>
          <a:p>
            <a:r>
              <a:rPr lang="ru-RU" dirty="0" smtClean="0"/>
              <a:t>Способность </a:t>
            </a:r>
            <a:r>
              <a:rPr lang="ru-RU" dirty="0"/>
              <a:t>организмов приспосабливаться к некоторым изменениям окружающей среды называют </a:t>
            </a:r>
            <a:r>
              <a:rPr lang="ru-RU" i="1" dirty="0"/>
              <a:t>адаптацией.</a:t>
            </a:r>
            <a:r>
              <a:rPr lang="ru-RU" dirty="0"/>
              <a:t> </a:t>
            </a:r>
            <a:endParaRPr lang="ru-RU" dirty="0" smtClean="0"/>
          </a:p>
          <a:p>
            <a:r>
              <a:rPr lang="ru-RU" dirty="0" smtClean="0"/>
              <a:t>Но </a:t>
            </a:r>
            <a:r>
              <a:rPr lang="ru-RU" dirty="0"/>
              <a:t>разные организмы обладают различной способностью выдерживать изменения условий жизни (например, колебания температуры, света и др.), т.е. обладают разной </a:t>
            </a:r>
            <a:r>
              <a:rPr lang="ru-RU" i="1" dirty="0"/>
              <a:t>толерантностью –</a:t>
            </a:r>
            <a:r>
              <a:rPr lang="ru-RU" dirty="0"/>
              <a:t> диапазоном устойчивости. </a:t>
            </a:r>
            <a:endParaRPr lang="ru-RU" dirty="0" smtClean="0"/>
          </a:p>
          <a:p>
            <a:r>
              <a:rPr lang="ru-RU" dirty="0" smtClean="0"/>
              <a:t>Например</a:t>
            </a:r>
            <a:r>
              <a:rPr lang="ru-RU" dirty="0"/>
              <a:t>, существуют: </a:t>
            </a:r>
            <a:r>
              <a:rPr lang="ru-RU" i="1" dirty="0"/>
              <a:t>эврибионты </a:t>
            </a:r>
            <a:r>
              <a:rPr lang="ru-RU" dirty="0"/>
              <a:t>– организмы с широким диапазоном толерантности, т.е. способные жить при различных условиях среды (например, карп); </a:t>
            </a:r>
            <a:r>
              <a:rPr lang="ru-RU" i="1" dirty="0"/>
              <a:t>стенобионты </a:t>
            </a:r>
            <a:r>
              <a:rPr lang="ru-RU" dirty="0"/>
              <a:t>– организмы с узким диапазоном толерантности, требующие строго определенных условий среды (например, форель).</a:t>
            </a:r>
          </a:p>
          <a:p>
            <a:endParaRPr lang="ru-RU" dirty="0"/>
          </a:p>
        </p:txBody>
      </p:sp>
    </p:spTree>
  </p:cSld>
  <p:clrMapOvr>
    <a:masterClrMapping/>
  </p:clrMapOvr>
  <p:transition>
    <p:circl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effectLst>
                  <a:outerShdw blurRad="38100" dist="38100" dir="2700000" algn="tl">
                    <a:srgbClr val="000000">
                      <a:alpha val="43137"/>
                    </a:srgbClr>
                  </a:outerShdw>
                </a:effectLst>
              </a:rPr>
              <a:t>Предмет экология</a:t>
            </a:r>
            <a:endParaRPr lang="ru-RU" dirty="0">
              <a:effectLst>
                <a:outerShdw blurRad="38100" dist="38100" dir="2700000" algn="tl">
                  <a:srgbClr val="000000">
                    <a:alpha val="43137"/>
                  </a:srgbClr>
                </a:outerShdw>
              </a:effectLst>
            </a:endParaRPr>
          </a:p>
        </p:txBody>
      </p:sp>
      <p:sp>
        <p:nvSpPr>
          <p:cNvPr id="3" name="Содержимое 2"/>
          <p:cNvSpPr>
            <a:spLocks noGrp="1"/>
          </p:cNvSpPr>
          <p:nvPr>
            <p:ph sz="quarter" idx="1"/>
          </p:nvPr>
        </p:nvSpPr>
        <p:spPr>
          <a:xfrm>
            <a:off x="214282" y="1600200"/>
            <a:ext cx="8786874" cy="5257800"/>
          </a:xfrm>
        </p:spPr>
        <p:txBody>
          <a:bodyPr>
            <a:normAutofit fontScale="77500" lnSpcReduction="20000"/>
          </a:bodyPr>
          <a:lstStyle/>
          <a:p>
            <a:r>
              <a:rPr lang="ru-RU" sz="3600" b="1" u="sng" dirty="0"/>
              <a:t>Экология</a:t>
            </a:r>
            <a:r>
              <a:rPr lang="ru-RU" dirty="0"/>
              <a:t> – наука о взаимоотношениях организмов между собой и с окружающей средой обитания (греч. </a:t>
            </a:r>
            <a:r>
              <a:rPr lang="ru-RU" dirty="0" err="1"/>
              <a:t>ойкос</a:t>
            </a:r>
            <a:r>
              <a:rPr lang="ru-RU" dirty="0"/>
              <a:t> – жилище; логос – наука). Термин ввел в 1866 г. немецкий зоолог Э.Геккель.</a:t>
            </a:r>
          </a:p>
          <a:p>
            <a:r>
              <a:rPr lang="ru-RU" dirty="0"/>
              <a:t>В настоящее время экология представляет собой разветвленную систему наук: </a:t>
            </a:r>
          </a:p>
          <a:p>
            <a:pPr marL="361950" indent="0">
              <a:buNone/>
            </a:pPr>
            <a:r>
              <a:rPr lang="ru-RU" b="1" i="1" dirty="0"/>
              <a:t>аутэкология</a:t>
            </a:r>
            <a:r>
              <a:rPr lang="ru-RU" dirty="0"/>
              <a:t> изучает взаимосвязи в сообществах;</a:t>
            </a:r>
          </a:p>
          <a:p>
            <a:pPr marL="361950" indent="0">
              <a:buNone/>
            </a:pPr>
            <a:r>
              <a:rPr lang="ru-RU" b="1" i="1" dirty="0"/>
              <a:t>популяционная экология</a:t>
            </a:r>
            <a:r>
              <a:rPr lang="ru-RU" dirty="0"/>
              <a:t> изучает взаимосвязи особей одного вида в популяциях, влияние среды на популяции, взаимосвязи между популяциями; </a:t>
            </a:r>
          </a:p>
          <a:p>
            <a:pPr marL="361950" indent="0">
              <a:buNone/>
            </a:pPr>
            <a:r>
              <a:rPr lang="ru-RU" b="1" i="1" dirty="0"/>
              <a:t>глобальная экология</a:t>
            </a:r>
            <a:r>
              <a:rPr lang="ru-RU" dirty="0"/>
              <a:t> изучает биосферу и вопросы ее охраны.</a:t>
            </a:r>
          </a:p>
          <a:p>
            <a:r>
              <a:rPr lang="ru-RU" dirty="0"/>
              <a:t>Другой подход в подразделении экологии</a:t>
            </a:r>
            <a:r>
              <a:rPr lang="ru-RU" i="1" dirty="0"/>
              <a:t>: экология микроорганизмов, экология грибов, экология растений, экология животных, экология человека, космическая экология</a:t>
            </a:r>
            <a:r>
              <a:rPr lang="ru-RU" dirty="0"/>
              <a:t>.</a:t>
            </a:r>
          </a:p>
          <a:p>
            <a:pPr>
              <a:buNone/>
            </a:pPr>
            <a:endParaRPr lang="ru-RU" dirty="0"/>
          </a:p>
        </p:txBody>
      </p:sp>
    </p:spTree>
  </p:cSld>
  <p:clrMapOvr>
    <a:masterClrMapping/>
  </p:clrMapOvr>
  <p:transition>
    <p:circl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4294967295"/>
          </p:nvPr>
        </p:nvSpPr>
        <p:spPr>
          <a:xfrm>
            <a:off x="214282" y="285728"/>
            <a:ext cx="8786874" cy="6357982"/>
          </a:xfrm>
        </p:spPr>
        <p:txBody>
          <a:bodyPr>
            <a:normAutofit fontScale="92500" lnSpcReduction="20000"/>
          </a:bodyPr>
          <a:lstStyle/>
          <a:p>
            <a:r>
              <a:rPr lang="ru-RU" dirty="0"/>
              <a:t>Интенсивность фактора, наиболее благоприятную для жизнедеятельности организма, называют </a:t>
            </a:r>
            <a:r>
              <a:rPr lang="ru-RU" i="1" dirty="0"/>
              <a:t>оптимальной.</a:t>
            </a:r>
            <a:r>
              <a:rPr lang="ru-RU" dirty="0"/>
              <a:t> Факторы среды, отрицательно сказывающиеся на жизнедеятельности, затрудняющие существование вида, называют </a:t>
            </a:r>
            <a:r>
              <a:rPr lang="ru-RU" i="1" dirty="0"/>
              <a:t>ограничивающими.</a:t>
            </a:r>
            <a:endParaRPr lang="ru-RU" dirty="0"/>
          </a:p>
          <a:p>
            <a:r>
              <a:rPr lang="ru-RU" dirty="0"/>
              <a:t>Немецкий химик Ю.Либих (1803-1873) сформулировал закон минимума: успешное функционирование популяции или сообществ живых организмов зависит от комплекса условий. Ограничивающим, или лимитирующим, фактором является любое состояние среды, приближающееся или выходящее за границу устойчивости для данного организма. Совокупность всех факторов (условий) и ресурсов среды, в пределах которой может существовать вид в природе, называют его </a:t>
            </a:r>
            <a:r>
              <a:rPr lang="ru-RU" i="1" dirty="0"/>
              <a:t>экологической нишей</a:t>
            </a:r>
            <a:r>
              <a:rPr lang="ru-RU" dirty="0"/>
              <a:t>. Охарактеризовать полностью экологическую нишу организма очень трудно, чаще невозможно.</a:t>
            </a:r>
          </a:p>
          <a:p>
            <a:endParaRPr lang="ru-RU" dirty="0"/>
          </a:p>
        </p:txBody>
      </p:sp>
    </p:spTree>
  </p:cSld>
  <p:clrMapOvr>
    <a:masterClrMapping/>
  </p:clrMapOvr>
  <p:transition>
    <p:circl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effectLst>
                  <a:outerShdw blurRad="38100" dist="38100" dir="2700000" algn="tl">
                    <a:srgbClr val="000000">
                      <a:alpha val="43137"/>
                    </a:srgbClr>
                  </a:outerShdw>
                </a:effectLst>
              </a:rPr>
              <a:t>Приспособления к среде обитания</a:t>
            </a:r>
            <a:endParaRPr lang="ru-RU" dirty="0">
              <a:effectLst>
                <a:outerShdw blurRad="38100" dist="38100" dir="2700000" algn="tl">
                  <a:srgbClr val="000000">
                    <a:alpha val="43137"/>
                  </a:srgbClr>
                </a:outerShdw>
              </a:effectLst>
            </a:endParaRPr>
          </a:p>
        </p:txBody>
      </p:sp>
      <p:sp>
        <p:nvSpPr>
          <p:cNvPr id="3" name="Содержимое 2"/>
          <p:cNvSpPr>
            <a:spLocks noGrp="1"/>
          </p:cNvSpPr>
          <p:nvPr>
            <p:ph sz="quarter" idx="1"/>
          </p:nvPr>
        </p:nvSpPr>
        <p:spPr/>
        <p:txBody>
          <a:bodyPr/>
          <a:lstStyle/>
          <a:p>
            <a:r>
              <a:rPr lang="ru-RU" dirty="0"/>
              <a:t>Адаптации могут быть морфологическими, физиологическими и поведенческими.</a:t>
            </a:r>
          </a:p>
          <a:p>
            <a:endParaRPr lang="ru-RU" dirty="0"/>
          </a:p>
        </p:txBody>
      </p:sp>
      <p:pic>
        <p:nvPicPr>
          <p:cNvPr id="17410" name="Picture 2" descr="http://i061.radikal.ru/1008/df/b408bf6b1f84.jpg"/>
          <p:cNvPicPr>
            <a:picLocks noChangeAspect="1" noChangeArrowheads="1"/>
          </p:cNvPicPr>
          <p:nvPr/>
        </p:nvPicPr>
        <p:blipFill>
          <a:blip r:embed="rId2" cstate="print"/>
          <a:srcRect/>
          <a:stretch>
            <a:fillRect/>
          </a:stretch>
        </p:blipFill>
        <p:spPr bwMode="auto">
          <a:xfrm>
            <a:off x="285721" y="2714621"/>
            <a:ext cx="3182712" cy="2500330"/>
          </a:xfrm>
          <a:prstGeom prst="rect">
            <a:avLst/>
          </a:prstGeom>
          <a:ln>
            <a:noFill/>
          </a:ln>
          <a:effectLst>
            <a:outerShdw blurRad="190500" algn="tl" rotWithShape="0">
              <a:srgbClr val="000000">
                <a:alpha val="70000"/>
              </a:srgbClr>
            </a:outerShdw>
          </a:effectLst>
        </p:spPr>
      </p:pic>
      <p:pic>
        <p:nvPicPr>
          <p:cNvPr id="17414" name="Picture 6" descr="http://novosti.ua/img/forall/a/375/43.jpg"/>
          <p:cNvPicPr>
            <a:picLocks noChangeAspect="1" noChangeArrowheads="1"/>
          </p:cNvPicPr>
          <p:nvPr/>
        </p:nvPicPr>
        <p:blipFill>
          <a:blip r:embed="rId3" cstate="print"/>
          <a:srcRect/>
          <a:stretch>
            <a:fillRect/>
          </a:stretch>
        </p:blipFill>
        <p:spPr bwMode="auto">
          <a:xfrm>
            <a:off x="5572132" y="2714620"/>
            <a:ext cx="3329280" cy="2143140"/>
          </a:xfrm>
          <a:prstGeom prst="rect">
            <a:avLst/>
          </a:prstGeom>
          <a:ln>
            <a:noFill/>
          </a:ln>
          <a:effectLst>
            <a:outerShdw blurRad="190500" algn="tl" rotWithShape="0">
              <a:srgbClr val="000000">
                <a:alpha val="70000"/>
              </a:srgbClr>
            </a:outerShdw>
          </a:effectLst>
        </p:spPr>
      </p:pic>
      <p:pic>
        <p:nvPicPr>
          <p:cNvPr id="17412" name="Picture 4" descr="http://www.ochevidets.ru/userfiles/2012/05/27/8ccd7bd5af.jpg"/>
          <p:cNvPicPr>
            <a:picLocks noChangeAspect="1" noChangeArrowheads="1"/>
          </p:cNvPicPr>
          <p:nvPr/>
        </p:nvPicPr>
        <p:blipFill>
          <a:blip r:embed="rId4" cstate="print"/>
          <a:srcRect/>
          <a:stretch>
            <a:fillRect/>
          </a:stretch>
        </p:blipFill>
        <p:spPr bwMode="auto">
          <a:xfrm>
            <a:off x="3071802" y="4286256"/>
            <a:ext cx="3905238" cy="2435809"/>
          </a:xfrm>
          <a:prstGeom prst="rect">
            <a:avLst/>
          </a:prstGeom>
          <a:ln>
            <a:noFill/>
          </a:ln>
          <a:effectLst>
            <a:outerShdw blurRad="190500" algn="tl" rotWithShape="0">
              <a:srgbClr val="000000">
                <a:alpha val="70000"/>
              </a:srgbClr>
            </a:outerShdw>
          </a:effectLst>
        </p:spPr>
      </p:pic>
    </p:spTree>
  </p:cSld>
  <p:clrMapOvr>
    <a:masterClrMapping/>
  </p:clrMapOvr>
  <p:transition>
    <p:circl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effectLst>
                  <a:outerShdw blurRad="38100" dist="38100" dir="2700000" algn="tl">
                    <a:srgbClr val="000000">
                      <a:alpha val="43137"/>
                    </a:srgbClr>
                  </a:outerShdw>
                </a:effectLst>
              </a:rPr>
              <a:t>Морфологические адаптации</a:t>
            </a:r>
            <a:endParaRPr lang="ru-RU" b="1" dirty="0">
              <a:effectLst>
                <a:outerShdw blurRad="38100" dist="38100" dir="2700000" algn="tl">
                  <a:srgbClr val="000000">
                    <a:alpha val="43137"/>
                  </a:srgbClr>
                </a:outerShdw>
              </a:effectLst>
            </a:endParaRPr>
          </a:p>
        </p:txBody>
      </p:sp>
      <p:sp>
        <p:nvSpPr>
          <p:cNvPr id="3" name="Содержимое 2"/>
          <p:cNvSpPr>
            <a:spLocks noGrp="1"/>
          </p:cNvSpPr>
          <p:nvPr>
            <p:ph sz="quarter" idx="1"/>
          </p:nvPr>
        </p:nvSpPr>
        <p:spPr>
          <a:xfrm>
            <a:off x="142844" y="1600200"/>
            <a:ext cx="6715172" cy="5257800"/>
          </a:xfrm>
        </p:spPr>
        <p:txBody>
          <a:bodyPr>
            <a:normAutofit fontScale="85000" lnSpcReduction="20000"/>
          </a:bodyPr>
          <a:lstStyle/>
          <a:p>
            <a:r>
              <a:rPr lang="ru-RU" i="1" dirty="0"/>
              <a:t>Морфологические адаптации</a:t>
            </a:r>
            <a:r>
              <a:rPr lang="ru-RU" dirty="0"/>
              <a:t> проявляются в изменении формы и строения организмов. </a:t>
            </a:r>
            <a:endParaRPr lang="ru-RU" dirty="0" smtClean="0"/>
          </a:p>
          <a:p>
            <a:r>
              <a:rPr lang="ru-RU" dirty="0" smtClean="0"/>
              <a:t>Например</a:t>
            </a:r>
            <a:r>
              <a:rPr lang="ru-RU" dirty="0"/>
              <a:t>, развитие густого и длинного меха у млекопитающих при их выращивании при низких температурах</a:t>
            </a:r>
            <a:r>
              <a:rPr lang="ru-RU" i="1" dirty="0"/>
              <a:t>; мимикрия</a:t>
            </a:r>
            <a:r>
              <a:rPr lang="ru-RU" dirty="0"/>
              <a:t> – подражание одних видов другим в окраске и форме. </a:t>
            </a:r>
            <a:endParaRPr lang="ru-RU" dirty="0" smtClean="0"/>
          </a:p>
          <a:p>
            <a:r>
              <a:rPr lang="ru-RU" dirty="0" smtClean="0"/>
              <a:t>Часто </a:t>
            </a:r>
            <a:r>
              <a:rPr lang="ru-RU" dirty="0"/>
              <a:t>общими чертами строения наделены организмы с различным эволюционным </a:t>
            </a:r>
            <a:r>
              <a:rPr lang="ru-RU" dirty="0" smtClean="0"/>
              <a:t>происхождением.</a:t>
            </a:r>
          </a:p>
          <a:p>
            <a:r>
              <a:rPr lang="ru-RU" i="1" dirty="0" smtClean="0"/>
              <a:t>Конвергенция </a:t>
            </a:r>
            <a:r>
              <a:rPr lang="ru-RU" dirty="0"/>
              <a:t>- сближение признаков (сходство в строении), возникшее под влиянием относительно одинаковых условий существования у разных организмов. Например, форма тела и конечности у акулы и дельфина.</a:t>
            </a:r>
          </a:p>
          <a:p>
            <a:endParaRPr lang="ru-RU" dirty="0"/>
          </a:p>
        </p:txBody>
      </p:sp>
      <p:pic>
        <p:nvPicPr>
          <p:cNvPr id="16386" name="Picture 2" descr="http://robertmdunn.com/images/237_sphinx_moth.jpg"/>
          <p:cNvPicPr>
            <a:picLocks noChangeAspect="1" noChangeArrowheads="1"/>
          </p:cNvPicPr>
          <p:nvPr/>
        </p:nvPicPr>
        <p:blipFill>
          <a:blip r:embed="rId2" cstate="print"/>
          <a:srcRect/>
          <a:stretch>
            <a:fillRect/>
          </a:stretch>
        </p:blipFill>
        <p:spPr bwMode="auto">
          <a:xfrm>
            <a:off x="6786578" y="1714488"/>
            <a:ext cx="2257425" cy="2819401"/>
          </a:xfrm>
          <a:prstGeom prst="rect">
            <a:avLst/>
          </a:prstGeom>
          <a:noFill/>
        </p:spPr>
      </p:pic>
      <p:pic>
        <p:nvPicPr>
          <p:cNvPr id="16388" name="Picture 4" descr="http://old.ch-lib.ru/mal/reading/book/journal/imag/palochnik.jpg"/>
          <p:cNvPicPr>
            <a:picLocks noChangeAspect="1" noChangeArrowheads="1"/>
          </p:cNvPicPr>
          <p:nvPr/>
        </p:nvPicPr>
        <p:blipFill>
          <a:blip r:embed="rId3" cstate="print"/>
          <a:srcRect/>
          <a:stretch>
            <a:fillRect/>
          </a:stretch>
        </p:blipFill>
        <p:spPr bwMode="auto">
          <a:xfrm>
            <a:off x="6858016" y="4929198"/>
            <a:ext cx="2155851" cy="1437234"/>
          </a:xfrm>
          <a:prstGeom prst="rect">
            <a:avLst/>
          </a:prstGeom>
          <a:noFill/>
        </p:spPr>
      </p:pic>
    </p:spTree>
  </p:cSld>
  <p:clrMapOvr>
    <a:masterClrMapping/>
  </p:clrMapOvr>
  <p:transition>
    <p:circl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effectLst>
                  <a:outerShdw blurRad="38100" dist="38100" dir="2700000" algn="tl">
                    <a:srgbClr val="000000">
                      <a:alpha val="43137"/>
                    </a:srgbClr>
                  </a:outerShdw>
                </a:effectLst>
              </a:rPr>
              <a:t>Физиологические адаптации</a:t>
            </a:r>
            <a:endParaRPr lang="ru-RU" b="1" dirty="0">
              <a:effectLst>
                <a:outerShdw blurRad="38100" dist="38100" dir="2700000" algn="tl">
                  <a:srgbClr val="000000">
                    <a:alpha val="43137"/>
                  </a:srgbClr>
                </a:outerShdw>
              </a:effectLst>
            </a:endParaRPr>
          </a:p>
        </p:txBody>
      </p:sp>
      <p:sp>
        <p:nvSpPr>
          <p:cNvPr id="3" name="Содержимое 2"/>
          <p:cNvSpPr>
            <a:spLocks noGrp="1"/>
          </p:cNvSpPr>
          <p:nvPr>
            <p:ph sz="quarter" idx="1"/>
          </p:nvPr>
        </p:nvSpPr>
        <p:spPr>
          <a:xfrm>
            <a:off x="285720" y="1600200"/>
            <a:ext cx="8715436" cy="2686056"/>
          </a:xfrm>
        </p:spPr>
        <p:txBody>
          <a:bodyPr>
            <a:normAutofit lnSpcReduction="10000"/>
          </a:bodyPr>
          <a:lstStyle/>
          <a:p>
            <a:r>
              <a:rPr lang="ru-RU" i="1" dirty="0"/>
              <a:t>Физиологические адаптации</a:t>
            </a:r>
            <a:r>
              <a:rPr lang="ru-RU" dirty="0"/>
              <a:t> проявляются в изменении процессов жизнедеятельности организма,  например, способность к терморегуляции у </a:t>
            </a:r>
            <a:r>
              <a:rPr lang="ru-RU" dirty="0" err="1"/>
              <a:t>эндотермных</a:t>
            </a:r>
            <a:r>
              <a:rPr lang="ru-RU" dirty="0"/>
              <a:t> (теплокровных) животных, которые способны получать тепло за счет биохимических реакций</a:t>
            </a:r>
          </a:p>
          <a:p>
            <a:endParaRPr lang="ru-RU" dirty="0"/>
          </a:p>
        </p:txBody>
      </p:sp>
      <p:pic>
        <p:nvPicPr>
          <p:cNvPr id="15362" name="Picture 2" descr="http://camelus.info/i/dromedarius.jpg"/>
          <p:cNvPicPr>
            <a:picLocks noChangeAspect="1" noChangeArrowheads="1"/>
          </p:cNvPicPr>
          <p:nvPr/>
        </p:nvPicPr>
        <p:blipFill>
          <a:blip r:embed="rId2" cstate="print"/>
          <a:srcRect/>
          <a:stretch>
            <a:fillRect/>
          </a:stretch>
        </p:blipFill>
        <p:spPr bwMode="auto">
          <a:xfrm>
            <a:off x="5643570" y="3714752"/>
            <a:ext cx="3000376" cy="3020380"/>
          </a:xfrm>
          <a:prstGeom prst="rect">
            <a:avLst/>
          </a:prstGeom>
          <a:noFill/>
        </p:spPr>
      </p:pic>
    </p:spTree>
  </p:cSld>
  <p:clrMapOvr>
    <a:masterClrMapping/>
  </p:clrMapOvr>
  <p:transition>
    <p:circl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effectLst>
                  <a:outerShdw blurRad="38100" dist="38100" dir="2700000" algn="tl">
                    <a:srgbClr val="000000">
                      <a:alpha val="43137"/>
                    </a:srgbClr>
                  </a:outerShdw>
                </a:effectLst>
              </a:rPr>
              <a:t>Поведенческие адаптации</a:t>
            </a:r>
            <a:endParaRPr lang="ru-RU" b="1" dirty="0">
              <a:effectLst>
                <a:outerShdw blurRad="38100" dist="38100" dir="2700000" algn="tl">
                  <a:srgbClr val="000000">
                    <a:alpha val="43137"/>
                  </a:srgbClr>
                </a:outerShdw>
              </a:effectLst>
            </a:endParaRPr>
          </a:p>
        </p:txBody>
      </p:sp>
      <p:sp>
        <p:nvSpPr>
          <p:cNvPr id="3" name="Содержимое 2"/>
          <p:cNvSpPr>
            <a:spLocks noGrp="1"/>
          </p:cNvSpPr>
          <p:nvPr>
            <p:ph sz="quarter" idx="1"/>
          </p:nvPr>
        </p:nvSpPr>
        <p:spPr>
          <a:xfrm>
            <a:off x="285720" y="1600200"/>
            <a:ext cx="8715436" cy="1042982"/>
          </a:xfrm>
        </p:spPr>
        <p:txBody>
          <a:bodyPr/>
          <a:lstStyle/>
          <a:p>
            <a:r>
              <a:rPr lang="ru-RU" i="1" dirty="0"/>
              <a:t>Поведенческие адаптации</a:t>
            </a:r>
            <a:r>
              <a:rPr lang="ru-RU" dirty="0"/>
              <a:t> часто связаны с физиологическими, например анабиоз, миграции.</a:t>
            </a:r>
          </a:p>
          <a:p>
            <a:endParaRPr lang="ru-RU" dirty="0"/>
          </a:p>
        </p:txBody>
      </p:sp>
      <p:pic>
        <p:nvPicPr>
          <p:cNvPr id="14338" name="Picture 2" descr="http://media.monstersandcritics.com/articles2/1597089/article_images/GreatMigrations07_1.jpg"/>
          <p:cNvPicPr>
            <a:picLocks noChangeAspect="1" noChangeArrowheads="1"/>
          </p:cNvPicPr>
          <p:nvPr/>
        </p:nvPicPr>
        <p:blipFill>
          <a:blip r:embed="rId2" cstate="print"/>
          <a:srcRect/>
          <a:stretch>
            <a:fillRect/>
          </a:stretch>
        </p:blipFill>
        <p:spPr bwMode="auto">
          <a:xfrm>
            <a:off x="285720" y="2643183"/>
            <a:ext cx="3961208" cy="2643206"/>
          </a:xfrm>
          <a:prstGeom prst="rect">
            <a:avLst/>
          </a:prstGeom>
          <a:ln>
            <a:noFill/>
          </a:ln>
          <a:effectLst>
            <a:outerShdw blurRad="190500" algn="tl" rotWithShape="0">
              <a:srgbClr val="000000">
                <a:alpha val="70000"/>
              </a:srgbClr>
            </a:outerShdw>
          </a:effectLst>
        </p:spPr>
      </p:pic>
      <p:pic>
        <p:nvPicPr>
          <p:cNvPr id="14340" name="Picture 4" descr="http://greenword.ru/images/great-migrations/great-migrations06.jpg"/>
          <p:cNvPicPr>
            <a:picLocks noChangeAspect="1" noChangeArrowheads="1"/>
          </p:cNvPicPr>
          <p:nvPr/>
        </p:nvPicPr>
        <p:blipFill>
          <a:blip r:embed="rId3" cstate="print"/>
          <a:srcRect/>
          <a:stretch>
            <a:fillRect/>
          </a:stretch>
        </p:blipFill>
        <p:spPr bwMode="auto">
          <a:xfrm>
            <a:off x="4643438" y="3836066"/>
            <a:ext cx="4310056" cy="2883819"/>
          </a:xfrm>
          <a:prstGeom prst="rect">
            <a:avLst/>
          </a:prstGeom>
          <a:ln>
            <a:noFill/>
          </a:ln>
          <a:effectLst>
            <a:outerShdw blurRad="190500" algn="tl" rotWithShape="0">
              <a:srgbClr val="000000">
                <a:alpha val="70000"/>
              </a:srgbClr>
            </a:outerShdw>
          </a:effectLst>
        </p:spPr>
      </p:pic>
    </p:spTree>
  </p:cSld>
  <p:clrMapOvr>
    <a:masterClrMapping/>
  </p:clrMapOvr>
  <p:transition>
    <p:circl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4294967295"/>
          </p:nvPr>
        </p:nvSpPr>
        <p:spPr>
          <a:xfrm>
            <a:off x="285720" y="214290"/>
            <a:ext cx="8715436" cy="6429420"/>
          </a:xfrm>
        </p:spPr>
        <p:txBody>
          <a:bodyPr>
            <a:normAutofit fontScale="92500" lnSpcReduction="10000"/>
          </a:bodyPr>
          <a:lstStyle/>
          <a:p>
            <a:r>
              <a:rPr lang="ru-RU" dirty="0"/>
              <a:t>Многие адаптации выработались у организмов под влиянием сезонных и суточных ритмов, например листопад, ночной и дневной образ жизни. </a:t>
            </a:r>
            <a:endParaRPr lang="ru-RU" dirty="0" smtClean="0"/>
          </a:p>
          <a:p>
            <a:r>
              <a:rPr lang="ru-RU" dirty="0" smtClean="0"/>
              <a:t>Реакция </a:t>
            </a:r>
            <a:r>
              <a:rPr lang="ru-RU" dirty="0"/>
              <a:t>организмов на продолжительность светового дня, которая выработалась в связи с сезонными изменениями, называется </a:t>
            </a:r>
            <a:r>
              <a:rPr lang="ru-RU" b="1" i="1" dirty="0"/>
              <a:t>фотопериодизмом</a:t>
            </a:r>
            <a:r>
              <a:rPr lang="ru-RU" i="1" dirty="0"/>
              <a:t>.</a:t>
            </a:r>
            <a:r>
              <a:rPr lang="ru-RU" dirty="0"/>
              <a:t> </a:t>
            </a:r>
            <a:endParaRPr lang="ru-RU" dirty="0" smtClean="0"/>
          </a:p>
          <a:p>
            <a:r>
              <a:rPr lang="ru-RU" dirty="0" smtClean="0"/>
              <a:t>Под </a:t>
            </a:r>
            <a:r>
              <a:rPr lang="ru-RU" dirty="0"/>
              <a:t>влиянием экологических ритмов у организмов выработались своеобразные "биологические часы", которые обеспечивают ориентацию во времени, подготовку к ожидаемым изменениям. </a:t>
            </a:r>
            <a:endParaRPr lang="ru-RU" dirty="0" smtClean="0"/>
          </a:p>
          <a:p>
            <a:r>
              <a:rPr lang="ru-RU" dirty="0" smtClean="0"/>
              <a:t>Например</a:t>
            </a:r>
            <a:r>
              <a:rPr lang="ru-RU" dirty="0"/>
              <a:t>, цветки распускаются в то время, когда обычно наблюдается оптимальная влажность, освещенность и другие условий для опыления: мак - с 5 до 14-15 ч; одуванчик - с 5-6 до 14-15 ч; календула - с 9 до 16-18 ч; шиповник - с 4-5 до 19-20 ч.</a:t>
            </a:r>
          </a:p>
          <a:p>
            <a:endParaRPr lang="ru-RU" dirty="0"/>
          </a:p>
        </p:txBody>
      </p:sp>
    </p:spTree>
  </p:cSld>
  <p:clrMapOvr>
    <a:masterClrMapping/>
  </p:clrMapOvr>
  <p:transition>
    <p:circl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effectLst>
                  <a:outerShdw blurRad="38100" dist="38100" dir="2700000" algn="tl">
                    <a:srgbClr val="000000">
                      <a:alpha val="43137"/>
                    </a:srgbClr>
                  </a:outerShdw>
                </a:effectLst>
              </a:rPr>
              <a:t>Задачи экологии</a:t>
            </a:r>
            <a:endParaRPr lang="ru-RU" dirty="0">
              <a:effectLst>
                <a:outerShdw blurRad="38100" dist="38100" dir="2700000" algn="tl">
                  <a:srgbClr val="000000">
                    <a:alpha val="43137"/>
                  </a:srgbClr>
                </a:outerShdw>
              </a:effectLst>
            </a:endParaRPr>
          </a:p>
        </p:txBody>
      </p:sp>
      <p:sp>
        <p:nvSpPr>
          <p:cNvPr id="3" name="Содержимое 2"/>
          <p:cNvSpPr>
            <a:spLocks noGrp="1"/>
          </p:cNvSpPr>
          <p:nvPr>
            <p:ph sz="quarter" idx="1"/>
          </p:nvPr>
        </p:nvSpPr>
        <p:spPr>
          <a:xfrm>
            <a:off x="285720" y="1600200"/>
            <a:ext cx="8572560" cy="4757758"/>
          </a:xfrm>
        </p:spPr>
        <p:txBody>
          <a:bodyPr>
            <a:normAutofit/>
          </a:bodyPr>
          <a:lstStyle/>
          <a:p>
            <a:pPr marL="0" indent="0">
              <a:buNone/>
            </a:pPr>
            <a:r>
              <a:rPr lang="ru-RU" dirty="0"/>
              <a:t>- изучить взаимосвязи организмов;</a:t>
            </a:r>
          </a:p>
          <a:p>
            <a:pPr marL="0" indent="0">
              <a:buNone/>
            </a:pPr>
            <a:r>
              <a:rPr lang="ru-RU" dirty="0"/>
              <a:t>- изучить взаимосвязи между организмами и окружающей средой;</a:t>
            </a:r>
          </a:p>
          <a:p>
            <a:pPr marL="0" indent="0">
              <a:buNone/>
            </a:pPr>
            <a:r>
              <a:rPr lang="ru-RU" dirty="0"/>
              <a:t>- изучить действие среды на строение, жизнедеятельность и поведение организмов;</a:t>
            </a:r>
          </a:p>
          <a:p>
            <a:pPr marL="0" indent="0">
              <a:buNone/>
            </a:pPr>
            <a:r>
              <a:rPr lang="ru-RU" dirty="0"/>
              <a:t>- проследить влияние факторов среды на расселение видов и смену сообществ;</a:t>
            </a:r>
          </a:p>
          <a:p>
            <a:pPr marL="0" indent="0">
              <a:buNone/>
            </a:pPr>
            <a:r>
              <a:rPr lang="ru-RU" dirty="0"/>
              <a:t>- разработать систему мероприятий по охране природы.</a:t>
            </a:r>
          </a:p>
          <a:p>
            <a:endParaRPr lang="ru-RU" dirty="0"/>
          </a:p>
        </p:txBody>
      </p:sp>
    </p:spTree>
  </p:cSld>
  <p:clrMapOvr>
    <a:masterClrMapping/>
  </p:clrMapOvr>
  <p:transition>
    <p:circl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effectLst>
                  <a:outerShdw blurRad="38100" dist="38100" dir="2700000" algn="tl">
                    <a:srgbClr val="000000">
                      <a:alpha val="43137"/>
                    </a:srgbClr>
                  </a:outerShdw>
                </a:effectLst>
              </a:rPr>
              <a:t>Значение экологии</a:t>
            </a:r>
            <a:endParaRPr lang="ru-RU" dirty="0">
              <a:effectLst>
                <a:outerShdw blurRad="38100" dist="38100" dir="2700000" algn="tl">
                  <a:srgbClr val="000000">
                    <a:alpha val="43137"/>
                  </a:srgbClr>
                </a:outerShdw>
              </a:effectLst>
            </a:endParaRPr>
          </a:p>
        </p:txBody>
      </p:sp>
      <p:sp>
        <p:nvSpPr>
          <p:cNvPr id="3" name="Содержимое 2"/>
          <p:cNvSpPr>
            <a:spLocks noGrp="1"/>
          </p:cNvSpPr>
          <p:nvPr>
            <p:ph sz="quarter" idx="1"/>
          </p:nvPr>
        </p:nvSpPr>
        <p:spPr/>
        <p:txBody>
          <a:bodyPr>
            <a:normAutofit/>
          </a:bodyPr>
          <a:lstStyle/>
          <a:p>
            <a:pPr marL="0" indent="0">
              <a:buNone/>
            </a:pPr>
            <a:r>
              <a:rPr lang="ru-RU" dirty="0"/>
              <a:t>-помогает определить место человека в природе;</a:t>
            </a:r>
          </a:p>
          <a:p>
            <a:pPr marL="0" indent="0">
              <a:buNone/>
            </a:pPr>
            <a:r>
              <a:rPr lang="ru-RU" dirty="0"/>
              <a:t>- дает знание экологических закономерностей, что позволяет предсказывать последствия хозяйственной деятельности человека, правильно и рационально использовать природные богатства;</a:t>
            </a:r>
          </a:p>
          <a:p>
            <a:pPr marL="0" indent="0">
              <a:buNone/>
            </a:pPr>
            <a:r>
              <a:rPr lang="ru-RU" dirty="0"/>
              <a:t>- экологические знания необходимы для развития сельского хозяйства, медицины, для разработки мероприятий по охране окружающей среды.</a:t>
            </a:r>
          </a:p>
          <a:p>
            <a:endParaRPr lang="ru-RU" dirty="0"/>
          </a:p>
        </p:txBody>
      </p:sp>
    </p:spTree>
  </p:cSld>
  <p:clrMapOvr>
    <a:masterClrMapping/>
  </p:clrMapOvr>
  <p:transition>
    <p:circl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effectLst>
                  <a:outerShdw blurRad="38100" dist="38100" dir="2700000" algn="tl">
                    <a:srgbClr val="000000">
                      <a:alpha val="43137"/>
                    </a:srgbClr>
                  </a:outerShdw>
                </a:effectLst>
              </a:rPr>
              <a:t>Методы экологии</a:t>
            </a:r>
            <a:endParaRPr lang="ru-RU" dirty="0">
              <a:effectLst>
                <a:outerShdw blurRad="38100" dist="38100" dir="2700000" algn="tl">
                  <a:srgbClr val="000000">
                    <a:alpha val="43137"/>
                  </a:srgbClr>
                </a:outerShdw>
              </a:effectLst>
            </a:endParaRPr>
          </a:p>
        </p:txBody>
      </p:sp>
      <p:sp>
        <p:nvSpPr>
          <p:cNvPr id="3" name="Содержимое 2"/>
          <p:cNvSpPr>
            <a:spLocks noGrp="1"/>
          </p:cNvSpPr>
          <p:nvPr>
            <p:ph sz="quarter" idx="1"/>
          </p:nvPr>
        </p:nvSpPr>
        <p:spPr>
          <a:xfrm>
            <a:off x="357158" y="1600200"/>
            <a:ext cx="8408890" cy="4495800"/>
          </a:xfrm>
        </p:spPr>
        <p:txBody>
          <a:bodyPr/>
          <a:lstStyle/>
          <a:p>
            <a:r>
              <a:rPr lang="ru-RU" dirty="0" smtClean="0"/>
              <a:t>наблюдение </a:t>
            </a:r>
          </a:p>
          <a:p>
            <a:r>
              <a:rPr lang="ru-RU" dirty="0"/>
              <a:t>с</a:t>
            </a:r>
            <a:r>
              <a:rPr lang="ru-RU" dirty="0" smtClean="0"/>
              <a:t>равнение</a:t>
            </a:r>
          </a:p>
          <a:p>
            <a:r>
              <a:rPr lang="ru-RU" dirty="0"/>
              <a:t>э</a:t>
            </a:r>
            <a:r>
              <a:rPr lang="ru-RU" dirty="0" smtClean="0"/>
              <a:t>ксперимент</a:t>
            </a:r>
          </a:p>
          <a:p>
            <a:r>
              <a:rPr lang="ru-RU" dirty="0" smtClean="0"/>
              <a:t>математическое моделирование</a:t>
            </a:r>
          </a:p>
          <a:p>
            <a:r>
              <a:rPr lang="ru-RU" dirty="0" smtClean="0"/>
              <a:t>прогнозирование</a:t>
            </a:r>
            <a:endParaRPr lang="ru-RU" dirty="0"/>
          </a:p>
          <a:p>
            <a:endParaRPr lang="ru-RU" dirty="0"/>
          </a:p>
        </p:txBody>
      </p:sp>
      <p:pic>
        <p:nvPicPr>
          <p:cNvPr id="29700" name="Picture 4" descr="http://900igr.net/datai/ekologija/Energija/0015-009-Matematicheskoe-modelirovanie.jpg"/>
          <p:cNvPicPr>
            <a:picLocks noChangeAspect="1" noChangeArrowheads="1"/>
          </p:cNvPicPr>
          <p:nvPr/>
        </p:nvPicPr>
        <p:blipFill>
          <a:blip r:embed="rId2" cstate="print"/>
          <a:srcRect/>
          <a:stretch>
            <a:fillRect/>
          </a:stretch>
        </p:blipFill>
        <p:spPr bwMode="auto">
          <a:xfrm>
            <a:off x="6045916" y="1500174"/>
            <a:ext cx="2959792" cy="2500330"/>
          </a:xfrm>
          <a:prstGeom prst="rect">
            <a:avLst/>
          </a:prstGeom>
          <a:noFill/>
        </p:spPr>
      </p:pic>
      <p:pic>
        <p:nvPicPr>
          <p:cNvPr id="29702" name="Picture 6" descr="http://900igr.net/datai/ekologija/Energija/0015-008-Matematicheskoe-modelirovanie.jpg"/>
          <p:cNvPicPr>
            <a:picLocks noChangeAspect="1" noChangeArrowheads="1"/>
          </p:cNvPicPr>
          <p:nvPr/>
        </p:nvPicPr>
        <p:blipFill>
          <a:blip r:embed="rId3" cstate="print"/>
          <a:srcRect/>
          <a:stretch>
            <a:fillRect/>
          </a:stretch>
        </p:blipFill>
        <p:spPr bwMode="auto">
          <a:xfrm>
            <a:off x="3857620" y="4071942"/>
            <a:ext cx="4030527" cy="2786058"/>
          </a:xfrm>
          <a:prstGeom prst="rect">
            <a:avLst/>
          </a:prstGeom>
          <a:noFill/>
        </p:spPr>
      </p:pic>
    </p:spTree>
  </p:cSld>
  <p:clrMapOvr>
    <a:masterClrMapping/>
  </p:clrMapOvr>
  <p:transition>
    <p:circl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42852"/>
            <a:ext cx="9144000" cy="1076348"/>
          </a:xfrm>
        </p:spPr>
        <p:txBody>
          <a:bodyPr>
            <a:noAutofit/>
          </a:bodyPr>
          <a:lstStyle/>
          <a:p>
            <a:pPr algn="ctr"/>
            <a:r>
              <a:rPr lang="ru-RU" sz="3800" b="1" dirty="0">
                <a:effectLst>
                  <a:outerShdw blurRad="38100" dist="38100" dir="2700000" algn="tl">
                    <a:srgbClr val="000000">
                      <a:alpha val="43137"/>
                    </a:srgbClr>
                  </a:outerShdw>
                </a:effectLst>
              </a:rPr>
              <a:t>Принципы экологической </a:t>
            </a:r>
            <a:r>
              <a:rPr lang="ru-RU" sz="3800" b="1" dirty="0" smtClean="0">
                <a:effectLst>
                  <a:outerShdw blurRad="38100" dist="38100" dir="2700000" algn="tl">
                    <a:srgbClr val="000000">
                      <a:alpha val="43137"/>
                    </a:srgbClr>
                  </a:outerShdw>
                </a:effectLst>
              </a:rPr>
              <a:t>классификации</a:t>
            </a:r>
            <a:endParaRPr lang="ru-RU" sz="3800" dirty="0">
              <a:effectLst>
                <a:outerShdw blurRad="38100" dist="38100" dir="2700000" algn="tl">
                  <a:srgbClr val="000000">
                    <a:alpha val="43137"/>
                  </a:srgbClr>
                </a:outerShdw>
              </a:effectLst>
            </a:endParaRPr>
          </a:p>
        </p:txBody>
      </p:sp>
      <p:sp>
        <p:nvSpPr>
          <p:cNvPr id="3" name="Содержимое 2"/>
          <p:cNvSpPr>
            <a:spLocks noGrp="1"/>
          </p:cNvSpPr>
          <p:nvPr>
            <p:ph sz="quarter" idx="1"/>
          </p:nvPr>
        </p:nvSpPr>
        <p:spPr>
          <a:xfrm>
            <a:off x="285720" y="1714488"/>
            <a:ext cx="8572560" cy="4495800"/>
          </a:xfrm>
        </p:spPr>
        <p:txBody>
          <a:bodyPr/>
          <a:lstStyle/>
          <a:p>
            <a:r>
              <a:rPr lang="ru-RU" dirty="0"/>
              <a:t>Классификация помогает выявлять возможные пути приспособления к среде. </a:t>
            </a:r>
            <a:endParaRPr lang="ru-RU" dirty="0" smtClean="0"/>
          </a:p>
          <a:p>
            <a:r>
              <a:rPr lang="ru-RU" dirty="0" smtClean="0"/>
              <a:t>В </a:t>
            </a:r>
            <a:r>
              <a:rPr lang="ru-RU" dirty="0"/>
              <a:t>основу экологической классификации могут быть положены разнообразные критерии: способы питания, место обитания, передвижение, отношение к температуре, влажности, давлению, свету и т.д.</a:t>
            </a:r>
          </a:p>
        </p:txBody>
      </p:sp>
    </p:spTree>
  </p:cSld>
  <p:clrMapOvr>
    <a:masterClrMapping/>
  </p:clrMapOvr>
  <p:transition>
    <p:circl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28600"/>
            <a:ext cx="8786874" cy="990600"/>
          </a:xfrm>
        </p:spPr>
        <p:txBody>
          <a:bodyPr>
            <a:normAutofit fontScale="90000"/>
          </a:bodyPr>
          <a:lstStyle/>
          <a:p>
            <a:r>
              <a:rPr lang="ru-RU" b="1" dirty="0">
                <a:effectLst>
                  <a:outerShdw blurRad="38100" dist="38100" dir="2700000" algn="tl">
                    <a:srgbClr val="000000">
                      <a:alpha val="43137"/>
                    </a:srgbClr>
                  </a:outerShdw>
                </a:effectLst>
              </a:rPr>
              <a:t>Классификация организмов </a:t>
            </a:r>
            <a:r>
              <a:rPr lang="ru-RU" b="1" dirty="0" smtClean="0">
                <a:effectLst>
                  <a:outerShdw blurRad="38100" dist="38100" dir="2700000" algn="tl">
                    <a:srgbClr val="000000">
                      <a:alpha val="43137"/>
                    </a:srgbClr>
                  </a:outerShdw>
                </a:effectLst>
              </a:rPr>
              <a:t/>
            </a:r>
            <a:br>
              <a:rPr lang="ru-RU" b="1" dirty="0" smtClean="0">
                <a:effectLst>
                  <a:outerShdw blurRad="38100" dist="38100" dir="2700000" algn="tl">
                    <a:srgbClr val="000000">
                      <a:alpha val="43137"/>
                    </a:srgbClr>
                  </a:outerShdw>
                </a:effectLst>
              </a:rPr>
            </a:br>
            <a:r>
              <a:rPr lang="ru-RU" b="1" dirty="0" smtClean="0">
                <a:effectLst>
                  <a:outerShdw blurRad="38100" dist="38100" dir="2700000" algn="tl">
                    <a:srgbClr val="000000">
                      <a:alpha val="43137"/>
                    </a:srgbClr>
                  </a:outerShdw>
                </a:effectLst>
              </a:rPr>
              <a:t>по </a:t>
            </a:r>
            <a:r>
              <a:rPr lang="ru-RU" b="1" dirty="0">
                <a:effectLst>
                  <a:outerShdw blurRad="38100" dist="38100" dir="2700000" algn="tl">
                    <a:srgbClr val="000000">
                      <a:alpha val="43137"/>
                    </a:srgbClr>
                  </a:outerShdw>
                </a:effectLst>
              </a:rPr>
              <a:t>характеру </a:t>
            </a:r>
            <a:r>
              <a:rPr lang="ru-RU" b="1" dirty="0" smtClean="0">
                <a:effectLst>
                  <a:outerShdw blurRad="38100" dist="38100" dir="2700000" algn="tl">
                    <a:srgbClr val="000000">
                      <a:alpha val="43137"/>
                    </a:srgbClr>
                  </a:outerShdw>
                </a:effectLst>
              </a:rPr>
              <a:t>питания</a:t>
            </a:r>
            <a:endParaRPr lang="ru-RU" dirty="0">
              <a:effectLst>
                <a:outerShdw blurRad="38100" dist="38100" dir="2700000" algn="tl">
                  <a:srgbClr val="000000">
                    <a:alpha val="43137"/>
                  </a:srgbClr>
                </a:outerShdw>
              </a:effectLst>
            </a:endParaRPr>
          </a:p>
        </p:txBody>
      </p:sp>
      <p:sp>
        <p:nvSpPr>
          <p:cNvPr id="3" name="Содержимое 2"/>
          <p:cNvSpPr>
            <a:spLocks noGrp="1"/>
          </p:cNvSpPr>
          <p:nvPr>
            <p:ph sz="quarter" idx="1"/>
          </p:nvPr>
        </p:nvSpPr>
        <p:spPr>
          <a:xfrm>
            <a:off x="285720" y="1600200"/>
            <a:ext cx="8643998" cy="3757626"/>
          </a:xfrm>
        </p:spPr>
        <p:txBody>
          <a:bodyPr>
            <a:normAutofit/>
          </a:bodyPr>
          <a:lstStyle/>
          <a:p>
            <a:pPr marL="0" indent="0">
              <a:buNone/>
            </a:pPr>
            <a:r>
              <a:rPr lang="ru-RU" b="1" dirty="0"/>
              <a:t>1.Автотрофы:				</a:t>
            </a:r>
            <a:r>
              <a:rPr lang="ru-RU" b="1" dirty="0" smtClean="0"/>
              <a:t>2</a:t>
            </a:r>
            <a:r>
              <a:rPr lang="ru-RU" b="1" dirty="0"/>
              <a:t>. </a:t>
            </a:r>
            <a:r>
              <a:rPr lang="ru-RU" b="1" dirty="0" err="1"/>
              <a:t>Гетеротрфы</a:t>
            </a:r>
            <a:r>
              <a:rPr lang="ru-RU" b="1" dirty="0"/>
              <a:t>:</a:t>
            </a:r>
          </a:p>
          <a:p>
            <a:pPr marL="0" indent="0">
              <a:buNone/>
            </a:pPr>
            <a:r>
              <a:rPr lang="ru-RU" b="1" dirty="0"/>
              <a:t>А). </a:t>
            </a:r>
            <a:r>
              <a:rPr lang="ru-RU" b="1" dirty="0" err="1"/>
              <a:t>Фототрофы</a:t>
            </a:r>
            <a:r>
              <a:rPr lang="ru-RU" b="1" dirty="0"/>
              <a:t>   			</a:t>
            </a:r>
            <a:r>
              <a:rPr lang="ru-RU" b="1" dirty="0" smtClean="0"/>
              <a:t>	а</a:t>
            </a:r>
            <a:r>
              <a:rPr lang="ru-RU" b="1" dirty="0"/>
              <a:t>) сапрофиты</a:t>
            </a:r>
          </a:p>
          <a:p>
            <a:pPr marL="0" indent="0">
              <a:buNone/>
            </a:pPr>
            <a:r>
              <a:rPr lang="ru-RU" b="1" dirty="0"/>
              <a:t>Б). </a:t>
            </a:r>
            <a:r>
              <a:rPr lang="ru-RU" b="1" dirty="0" err="1"/>
              <a:t>Хемотрофы</a:t>
            </a:r>
            <a:r>
              <a:rPr lang="ru-RU" b="1" dirty="0"/>
              <a:t>				</a:t>
            </a:r>
            <a:r>
              <a:rPr lang="ru-RU" b="1" dirty="0" smtClean="0"/>
              <a:t>б</a:t>
            </a:r>
            <a:r>
              <a:rPr lang="ru-RU" b="1" dirty="0"/>
              <a:t>) </a:t>
            </a:r>
            <a:r>
              <a:rPr lang="ru-RU" b="1" dirty="0" err="1"/>
              <a:t>голозои</a:t>
            </a:r>
            <a:r>
              <a:rPr lang="ru-RU" b="1" dirty="0"/>
              <a:t>:</a:t>
            </a:r>
          </a:p>
          <a:p>
            <a:pPr marL="0" indent="0">
              <a:buNone/>
            </a:pPr>
            <a:r>
              <a:rPr lang="ru-RU" b="1" dirty="0"/>
              <a:t>						</a:t>
            </a:r>
            <a:r>
              <a:rPr lang="ru-RU" b="1" dirty="0" smtClean="0"/>
              <a:t>- </a:t>
            </a:r>
            <a:r>
              <a:rPr lang="ru-RU" b="1" dirty="0"/>
              <a:t>сапрофаги</a:t>
            </a:r>
          </a:p>
          <a:p>
            <a:pPr marL="0" indent="0">
              <a:buNone/>
            </a:pPr>
            <a:r>
              <a:rPr lang="ru-RU" b="1" dirty="0"/>
              <a:t>						</a:t>
            </a:r>
            <a:r>
              <a:rPr lang="ru-RU" b="1" dirty="0" smtClean="0"/>
              <a:t>- </a:t>
            </a:r>
            <a:r>
              <a:rPr lang="ru-RU" b="1" dirty="0"/>
              <a:t>фитофаги</a:t>
            </a:r>
          </a:p>
          <a:p>
            <a:pPr marL="0" indent="0">
              <a:buNone/>
            </a:pPr>
            <a:r>
              <a:rPr lang="ru-RU" b="1" dirty="0"/>
              <a:t>						</a:t>
            </a:r>
            <a:r>
              <a:rPr lang="ru-RU" b="1" dirty="0" smtClean="0"/>
              <a:t>- </a:t>
            </a:r>
            <a:r>
              <a:rPr lang="ru-RU" b="1" dirty="0"/>
              <a:t>зоофаги</a:t>
            </a:r>
          </a:p>
          <a:p>
            <a:pPr marL="0" indent="0">
              <a:buNone/>
            </a:pPr>
            <a:r>
              <a:rPr lang="ru-RU" b="1" dirty="0"/>
              <a:t>						</a:t>
            </a:r>
            <a:r>
              <a:rPr lang="ru-RU" b="1" dirty="0" smtClean="0"/>
              <a:t>- </a:t>
            </a:r>
            <a:r>
              <a:rPr lang="ru-RU" b="1" dirty="0" err="1"/>
              <a:t>некрофаги</a:t>
            </a:r>
            <a:endParaRPr lang="ru-RU" b="1" dirty="0"/>
          </a:p>
          <a:p>
            <a:endParaRPr lang="ru-RU" b="1" dirty="0"/>
          </a:p>
        </p:txBody>
      </p:sp>
    </p:spTree>
  </p:cSld>
  <p:clrMapOvr>
    <a:masterClrMapping/>
  </p:clrMapOvr>
  <p:transition>
    <p:circl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4294967295"/>
          </p:nvPr>
        </p:nvSpPr>
        <p:spPr>
          <a:xfrm>
            <a:off x="214283" y="214290"/>
            <a:ext cx="8929718" cy="6429420"/>
          </a:xfrm>
        </p:spPr>
        <p:txBody>
          <a:bodyPr>
            <a:normAutofit fontScale="85000" lnSpcReduction="20000"/>
          </a:bodyPr>
          <a:lstStyle/>
          <a:p>
            <a:r>
              <a:rPr lang="ru-RU" b="1" dirty="0"/>
              <a:t>Автотрофы</a:t>
            </a:r>
            <a:r>
              <a:rPr lang="ru-RU" dirty="0"/>
              <a:t> – организмы, синтезирующие органические вещества из неорганических.</a:t>
            </a:r>
          </a:p>
          <a:p>
            <a:r>
              <a:rPr lang="ru-RU" b="1" dirty="0" err="1"/>
              <a:t>Фототрофы</a:t>
            </a:r>
            <a:r>
              <a:rPr lang="ru-RU" dirty="0"/>
              <a:t> – автотрофные организмы, которые для синтеза органических веществ используют энергию солнечного света.</a:t>
            </a:r>
          </a:p>
          <a:p>
            <a:r>
              <a:rPr lang="ru-RU" b="1" dirty="0" err="1"/>
              <a:t>Хемотрофы</a:t>
            </a:r>
            <a:r>
              <a:rPr lang="ru-RU" dirty="0"/>
              <a:t> – автотрофные организмы, которые использует для синтеза органических веществ энергию химических; связей.</a:t>
            </a:r>
          </a:p>
          <a:p>
            <a:r>
              <a:rPr lang="ru-RU" b="1" dirty="0"/>
              <a:t>Гетеротрофы</a:t>
            </a:r>
            <a:r>
              <a:rPr lang="ru-RU" dirty="0"/>
              <a:t> – организмы, которые питаются готовыми органическими веществами. </a:t>
            </a:r>
          </a:p>
          <a:p>
            <a:r>
              <a:rPr lang="ru-RU" b="1" dirty="0"/>
              <a:t>Сапрофиты </a:t>
            </a:r>
            <a:r>
              <a:rPr lang="ru-RU" dirty="0"/>
              <a:t>- гетеротрофы, которые используют растворы простых органических соединений. </a:t>
            </a:r>
          </a:p>
          <a:p>
            <a:r>
              <a:rPr lang="ru-RU" b="1" dirty="0" err="1"/>
              <a:t>Голозои</a:t>
            </a:r>
            <a:r>
              <a:rPr lang="ru-RU" dirty="0"/>
              <a:t> – гетеротрофы, которые обладают комплексом ферментов и могут употреблять в пищу сложные органические соединения, разлагая их на простые: </a:t>
            </a:r>
          </a:p>
          <a:p>
            <a:r>
              <a:rPr lang="ru-RU" dirty="0"/>
              <a:t> </a:t>
            </a:r>
            <a:r>
              <a:rPr lang="ru-RU" b="1" dirty="0"/>
              <a:t>Сапрофаги</a:t>
            </a:r>
            <a:r>
              <a:rPr lang="ru-RU" dirty="0"/>
              <a:t> питаются мертвыми растительными остатками; </a:t>
            </a:r>
          </a:p>
          <a:p>
            <a:r>
              <a:rPr lang="ru-RU" b="1" dirty="0"/>
              <a:t>Фитофаги</a:t>
            </a:r>
            <a:r>
              <a:rPr lang="ru-RU" dirty="0"/>
              <a:t> потребители живых растений; </a:t>
            </a:r>
          </a:p>
          <a:p>
            <a:r>
              <a:rPr lang="ru-RU" b="1" dirty="0"/>
              <a:t>Зоофаги</a:t>
            </a:r>
            <a:r>
              <a:rPr lang="ru-RU" dirty="0"/>
              <a:t> поедают живых животных; </a:t>
            </a:r>
          </a:p>
          <a:p>
            <a:r>
              <a:rPr lang="ru-RU" b="1" dirty="0" err="1"/>
              <a:t>Некрофаги</a:t>
            </a:r>
            <a:r>
              <a:rPr lang="ru-RU" dirty="0"/>
              <a:t> поедают мертвых животных.</a:t>
            </a:r>
          </a:p>
          <a:p>
            <a:endParaRPr lang="ru-RU" dirty="0"/>
          </a:p>
        </p:txBody>
      </p:sp>
    </p:spTree>
  </p:cSld>
  <p:clrMapOvr>
    <a:masterClrMapping/>
  </p:clrMapOvr>
  <p:transition>
    <p:circle/>
  </p:transition>
</p:sld>
</file>

<file path=ppt/slides/slide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circle/>
  </p:transition>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Обычная">
  <a:themeElements>
    <a:clrScheme name="Mountain">
      <a:dk1>
        <a:srgbClr val="000000"/>
      </a:dk1>
      <a:lt1>
        <a:srgbClr val="FFFFFF"/>
      </a:lt1>
      <a:dk2>
        <a:srgbClr val="0536B3"/>
      </a:dk2>
      <a:lt2>
        <a:srgbClr val="7CB7F8"/>
      </a:lt2>
      <a:accent1>
        <a:srgbClr val="3F9EE4"/>
      </a:accent1>
      <a:accent2>
        <a:srgbClr val="77B559"/>
      </a:accent2>
      <a:accent3>
        <a:srgbClr val="E4A81B"/>
      </a:accent3>
      <a:accent4>
        <a:srgbClr val="108BB4"/>
      </a:accent4>
      <a:accent5>
        <a:srgbClr val="DA7328"/>
      </a:accent5>
      <a:accent6>
        <a:srgbClr val="AE589F"/>
      </a:accent6>
      <a:hlink>
        <a:srgbClr val="460245"/>
      </a:hlink>
      <a:folHlink>
        <a:srgbClr val="AC17D6"/>
      </a:folHlink>
    </a:clrScheme>
    <a:fontScheme name="Обычная">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Обычная">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55</TotalTime>
  <Words>1244</Words>
  <Application>Microsoft Office PowerPoint</Application>
  <PresentationFormat>Экран (4:3)</PresentationFormat>
  <Paragraphs>98</Paragraphs>
  <Slides>25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25</vt:i4>
      </vt:variant>
    </vt:vector>
  </HeadingPairs>
  <TitlesOfParts>
    <vt:vector size="26" baseType="lpstr">
      <vt:lpstr>Обычная</vt:lpstr>
      <vt:lpstr>Экологические факторы среды и  их влияние на организм</vt:lpstr>
      <vt:lpstr>Предмет экология</vt:lpstr>
      <vt:lpstr>Задачи экологии</vt:lpstr>
      <vt:lpstr>Значение экологии</vt:lpstr>
      <vt:lpstr>Методы экологии</vt:lpstr>
      <vt:lpstr>Принципы экологической классификации</vt:lpstr>
      <vt:lpstr>Классификация организмов  по характеру питания</vt:lpstr>
      <vt:lpstr>Слайд 8</vt:lpstr>
      <vt:lpstr>Слайд 9</vt:lpstr>
      <vt:lpstr>Слайд 10</vt:lpstr>
      <vt:lpstr>Слайд 11</vt:lpstr>
      <vt:lpstr>Слайд 12</vt:lpstr>
      <vt:lpstr>История экологии</vt:lpstr>
      <vt:lpstr>Среда обитания</vt:lpstr>
      <vt:lpstr>Водная среда</vt:lpstr>
      <vt:lpstr>Почвенная среда</vt:lpstr>
      <vt:lpstr>Наземно-воздушная среда</vt:lpstr>
      <vt:lpstr>Живой организм</vt:lpstr>
      <vt:lpstr>Слайд 19</vt:lpstr>
      <vt:lpstr>Слайд 20</vt:lpstr>
      <vt:lpstr>Приспособления к среде обитания</vt:lpstr>
      <vt:lpstr>Морфологические адаптации</vt:lpstr>
      <vt:lpstr>Физиологические адаптации</vt:lpstr>
      <vt:lpstr>Поведенческие адаптации</vt:lpstr>
      <vt:lpstr>Слайд 25</vt:lpstr>
    </vt:vector>
  </TitlesOfParts>
  <Company>*Питер-Company*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Экологические факторы среды и  их влияние на организм</dc:title>
  <dc:creator>Дмитрий Каленюк</dc:creator>
  <cp:lastModifiedBy>Дмитрий Каленюк</cp:lastModifiedBy>
  <cp:revision>6</cp:revision>
  <dcterms:created xsi:type="dcterms:W3CDTF">2013-01-07T14:29:34Z</dcterms:created>
  <dcterms:modified xsi:type="dcterms:W3CDTF">2013-01-07T15:25:15Z</dcterms:modified>
</cp:coreProperties>
</file>