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6" r:id="rId3"/>
    <p:sldId id="256" r:id="rId4"/>
    <p:sldId id="258" r:id="rId5"/>
    <p:sldId id="259" r:id="rId6"/>
    <p:sldId id="260" r:id="rId7"/>
    <p:sldId id="261" r:id="rId8"/>
    <p:sldId id="257" r:id="rId9"/>
    <p:sldId id="262" r:id="rId10"/>
    <p:sldId id="265" r:id="rId11"/>
    <p:sldId id="264" r:id="rId12"/>
    <p:sldId id="263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371A12-9001-4D06-9C63-8192E89E3F4F}" type="datetimeFigureOut">
              <a:rPr lang="en-US"/>
              <a:pPr>
                <a:defRPr/>
              </a:pPr>
              <a:t>6/28/2011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F21204-D515-4682-A30A-CBBE62BC15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94B89C-D336-4EC6-BBBD-56BE015358A8}" type="datetimeFigureOut">
              <a:rPr lang="en-US"/>
              <a:pPr>
                <a:defRPr/>
              </a:pPr>
              <a:t>6/28/2011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D8C00-6543-43FD-8F7F-AF5DE7D923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AC5D85-2FD8-43B1-BD45-0EC0B668F42C}" type="datetimeFigureOut">
              <a:rPr lang="en-US"/>
              <a:pPr>
                <a:defRPr/>
              </a:pPr>
              <a:t>6/28/2011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86346-2501-41B7-AB57-B50D32A1BF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BB5753-41EE-47F6-9964-BEB55DE0C69E}" type="datetimeFigureOut">
              <a:rPr lang="en-US"/>
              <a:pPr>
                <a:defRPr/>
              </a:pPr>
              <a:t>6/28/2011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CA89A-1284-42E1-99D9-22F33AC25F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D416D5-CFB5-42C1-8D74-7A8F372C859D}" type="datetimeFigureOut">
              <a:rPr lang="en-US"/>
              <a:pPr>
                <a:defRPr/>
              </a:pPr>
              <a:t>6/28/2011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027AD2-45AB-49DE-B791-78B9FB1E43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5BA28D-E58C-4428-AD9C-DD505E793123}" type="datetimeFigureOut">
              <a:rPr lang="en-US"/>
              <a:pPr>
                <a:defRPr/>
              </a:pPr>
              <a:t>6/28/2011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2F8F7-B989-4964-9FBD-50DFB1F23D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D7556-D807-4706-ACA2-9B185E148968}" type="datetimeFigureOut">
              <a:rPr lang="en-US"/>
              <a:pPr>
                <a:defRPr/>
              </a:pPr>
              <a:t>6/28/2011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467247-53D5-4F26-8764-035362703C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384A1-9AC0-4736-8774-0213571684CA}" type="datetimeFigureOut">
              <a:rPr lang="en-US"/>
              <a:pPr>
                <a:defRPr/>
              </a:pPr>
              <a:t>6/28/2011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9B750-7A54-4651-BDE9-4DCDC0CE3D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92A912-C9B5-4E28-BEC1-11764E1A721D}" type="datetimeFigureOut">
              <a:rPr lang="en-US"/>
              <a:pPr>
                <a:defRPr/>
              </a:pPr>
              <a:t>6/28/2011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F1B0F-98C1-47EC-B443-B38AA67111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0128DE-8990-4A4F-968E-B848AAF1A6EA}" type="datetimeFigureOut">
              <a:rPr lang="en-US"/>
              <a:pPr>
                <a:defRPr/>
              </a:pPr>
              <a:t>6/28/2011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C6D8FD-3E2C-4C3A-9417-9216F53664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0807F4-5BDE-4E26-978C-32F63C0C5496}" type="datetimeFigureOut">
              <a:rPr lang="en-US"/>
              <a:pPr>
                <a:defRPr/>
              </a:pPr>
              <a:t>6/28/2011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905C5E-F829-4C50-8677-DFC1555BAA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B5035E1-4AB5-434A-BEA3-A668B4EB623E}" type="datetimeFigureOut">
              <a:rPr lang="en-US"/>
              <a:pPr>
                <a:defRPr/>
              </a:pPr>
              <a:t>6/28/2011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B699D0E-1ED0-413E-BA4C-3F3C964757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smtClean="0"/>
              <a:t>Методические рекомендации к </a:t>
            </a:r>
            <a:br>
              <a:rPr lang="ru-RU" sz="2400" b="1" smtClean="0"/>
            </a:br>
            <a:r>
              <a:rPr lang="ru-RU" sz="2400" b="1" smtClean="0"/>
              <a:t>многофункциональному учебному  электронному пособию «Правильная речь. </a:t>
            </a:r>
            <a:r>
              <a:rPr lang="ru-RU" sz="2400" b="1" smtClean="0">
                <a:latin typeface="Arial" charset="0"/>
              </a:rPr>
              <a:t>Чистюля.</a:t>
            </a:r>
            <a:r>
              <a:rPr lang="ru-RU" sz="2400" b="1" smtClean="0"/>
              <a:t>»</a:t>
            </a:r>
          </a:p>
        </p:txBody>
      </p:sp>
      <p:sp>
        <p:nvSpPr>
          <p:cNvPr id="1433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1800" b="1" smtClean="0">
                <a:latin typeface="Arial" charset="0"/>
              </a:rPr>
              <a:t>Игра</a:t>
            </a:r>
            <a:r>
              <a:rPr lang="ru-RU" sz="1800" b="1" smtClean="0"/>
              <a:t> поможет Вам  автоматизировать  звук Ч в словах, а также закреплять понятия НАД, ПОД, СПРАВА, СЛЕВА.</a:t>
            </a:r>
          </a:p>
          <a:p>
            <a:pPr>
              <a:lnSpc>
                <a:spcPct val="80000"/>
              </a:lnSpc>
            </a:pPr>
            <a:r>
              <a:rPr lang="ru-RU" sz="1800" b="1" smtClean="0"/>
              <a:t>Пособие представлено в виде слайдов, в каждом слайде в центре располагаются «трудный звук» к нему «вылетает» картинка с этими же звуком  и располагаются НАД, ПОД, СПРАВА, СЛЕВА от автоматизируемого звука.  Ребёнок произносит название картинки, автоматизируя звук и называет его расположение по отношению к букве. Далее слайды усложняются в центре располагается та же буква и те же картинки, но они находятся на других местах. И перед ребёнком стоит задача назвать новые места картинок. Что поменялось, что осталось на своих местах? Тем самым  развиваем зрительную память детей.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800" b="1" smtClean="0"/>
              <a:t>                       Название игр.</a:t>
            </a:r>
          </a:p>
          <a:p>
            <a:pPr>
              <a:lnSpc>
                <a:spcPct val="80000"/>
              </a:lnSpc>
            </a:pPr>
            <a:r>
              <a:rPr lang="ru-RU" sz="1800" b="1" smtClean="0"/>
              <a:t>1. «Назови, куда прилетела картинка»</a:t>
            </a:r>
          </a:p>
          <a:p>
            <a:pPr>
              <a:lnSpc>
                <a:spcPct val="80000"/>
              </a:lnSpc>
            </a:pPr>
            <a:r>
              <a:rPr lang="ru-RU" sz="1800" b="1" smtClean="0"/>
              <a:t>2. «Что поменялось местами?»</a:t>
            </a:r>
          </a:p>
          <a:p>
            <a:pPr>
              <a:lnSpc>
                <a:spcPct val="80000"/>
              </a:lnSpc>
            </a:pPr>
            <a:r>
              <a:rPr lang="ru-RU" sz="1800" b="1" smtClean="0"/>
              <a:t>3. «Где спрятался звук»  (вначале, в середине; в конце слова) </a:t>
            </a:r>
          </a:p>
          <a:p>
            <a:pPr>
              <a:lnSpc>
                <a:spcPct val="80000"/>
              </a:lnSpc>
            </a:pPr>
            <a:r>
              <a:rPr lang="ru-RU" sz="1800" b="1" smtClean="0"/>
              <a:t>4. «Раздели слова на слоги»</a:t>
            </a:r>
          </a:p>
          <a:p>
            <a:pPr>
              <a:lnSpc>
                <a:spcPct val="80000"/>
              </a:lnSpc>
            </a:pPr>
            <a:r>
              <a:rPr lang="ru-RU" sz="1800" b="1" smtClean="0"/>
              <a:t>5. «Придумай предложение со словом»</a:t>
            </a:r>
          </a:p>
          <a:p>
            <a:pPr>
              <a:lnSpc>
                <a:spcPct val="80000"/>
              </a:lnSpc>
            </a:pPr>
            <a:endParaRPr lang="ru-RU" sz="180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Прямоугольник 2"/>
          <p:cNvSpPr>
            <a:spLocks noChangeArrowheads="1"/>
          </p:cNvSpPr>
          <p:nvPr/>
        </p:nvSpPr>
        <p:spPr bwMode="auto">
          <a:xfrm>
            <a:off x="4191000" y="2514600"/>
            <a:ext cx="12954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96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endParaRPr lang="ru-RU" sz="9600">
              <a:solidFill>
                <a:srgbClr val="0070C0"/>
              </a:solidFill>
              <a:cs typeface="Arial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4267200"/>
            <a:ext cx="3124200" cy="23177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0400" y="228600"/>
            <a:ext cx="2971800" cy="20812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2286000"/>
            <a:ext cx="2895600" cy="21002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48400" y="2362200"/>
            <a:ext cx="2667000" cy="18986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11111E-6 -8.68378E-6 C -0.04739 -0.13371 -0.09461 -0.26718 0.00695 -0.32478 C 0.10851 -0.38238 0.50088 -0.39788 0.60973 -0.34537 C 0.71858 -0.29286 0.65192 -0.06501 0.66025 -0.00903 " pathEditMode="relative" ptsTypes="aaaA">
                                      <p:cBhvr>
                                        <p:cTn id="30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27778E-6 -6.03285E-6 C 0.05954 0.1404 0.11926 0.28081 0.01458 0.33888 C -0.09011 0.39694 -0.51615 0.40249 -0.62813 0.3479 C -0.74011 0.29331 -0.65348 0.06916 -0.6573 0.01156 " pathEditMode="relative" ptsTypes="aaaA">
                                      <p:cBhvr>
                                        <p:cTn id="34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9.42864E-6 C -0.1552 -0.04951 -0.31041 -0.09878 -0.37569 -9.42864E-6 C -0.44097 0.09877 -0.45364 0.49201 -0.39218 0.59241 C -0.33073 0.69257 -0.06961 0.60166 -0.00677 0.60259 " pathEditMode="relative" ptsTypes="aaaA">
                                      <p:cBhvr>
                                        <p:cTn id="38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4.33727E-6 C 0.12084 0.0532 0.24184 0.10664 0.2941 0.00254 C 0.34636 -0.10155 0.36077 -0.51908 0.31355 -0.6248 C 0.26632 -0.73051 0.06094 -0.63058 0.01077 -0.63127 " pathEditMode="relative" ptsTypes="aaaA">
                                      <p:cBhvr>
                                        <p:cTn id="42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Прямоугольник 2"/>
          <p:cNvSpPr>
            <a:spLocks noChangeArrowheads="1"/>
          </p:cNvSpPr>
          <p:nvPr/>
        </p:nvSpPr>
        <p:spPr bwMode="auto">
          <a:xfrm>
            <a:off x="4191000" y="2514600"/>
            <a:ext cx="12954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96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endParaRPr lang="ru-RU" sz="9600">
              <a:solidFill>
                <a:srgbClr val="0070C0"/>
              </a:solidFill>
              <a:cs typeface="Arial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4200" y="152400"/>
            <a:ext cx="3200400" cy="23018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4540250"/>
            <a:ext cx="3124200" cy="23177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2438400"/>
            <a:ext cx="2971800" cy="20812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48400" y="2514600"/>
            <a:ext cx="2773363" cy="19748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33 -0.03332 L -0.01666 0.62078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" y="3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25 -0.0199 L 0 -0.67283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" y="-3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2.60528E-6 L 0.64166 0.0111 " pathEditMode="relative" ptsTypes="AA">
                                      <p:cBhvr>
                                        <p:cTn id="3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406 0.00763 L -0.69063 -0.01412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8" y="-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Прямоугольник 2"/>
          <p:cNvSpPr>
            <a:spLocks noChangeArrowheads="1"/>
          </p:cNvSpPr>
          <p:nvPr/>
        </p:nvSpPr>
        <p:spPr bwMode="auto">
          <a:xfrm>
            <a:off x="4191000" y="2514600"/>
            <a:ext cx="12954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96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endParaRPr lang="ru-RU" sz="9600">
              <a:solidFill>
                <a:srgbClr val="0070C0"/>
              </a:solidFill>
              <a:cs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0463" y="2514600"/>
            <a:ext cx="2903537" cy="1981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4552950"/>
            <a:ext cx="2971800" cy="21288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0975" y="2438400"/>
            <a:ext cx="2790825" cy="21336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0" y="152400"/>
            <a:ext cx="3200400" cy="23018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59509E-6 L 0.65 -0.0111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5" y="-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5.96946E-6 L -0.68333 -0.0111 " pathEditMode="relative" ptsTypes="AA">
                                      <p:cBhvr>
                                        <p:cTn id="3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33 -0.03332 L -0.01666 0.62078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" y="3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9.25497E-8 C -3.88889E-6 9.25497E-8 0.00052 -0.31605 0.00122 -0.63211 " pathEditMode="relative" ptsTypes="aA">
                                      <p:cBhvr>
                                        <p:cTn id="42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655638"/>
          </a:xfrm>
        </p:spPr>
        <p:txBody>
          <a:bodyPr/>
          <a:lstStyle/>
          <a:p>
            <a:r>
              <a:rPr lang="ru-RU" sz="4000" b="1" smtClean="0"/>
              <a:t>Словарь для чистюли.</a:t>
            </a: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15362" name="Rectangle 3"/>
          <p:cNvSpPr>
            <a:spLocks noGrp="1"/>
          </p:cNvSpPr>
          <p:nvPr>
            <p:ph type="body" idx="1"/>
          </p:nvPr>
        </p:nvSpPr>
        <p:spPr>
          <a:xfrm>
            <a:off x="2819400" y="1600200"/>
            <a:ext cx="58674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mtClean="0"/>
              <a:t>Ключ</a:t>
            </a:r>
          </a:p>
          <a:p>
            <a:pPr>
              <a:lnSpc>
                <a:spcPct val="90000"/>
              </a:lnSpc>
            </a:pPr>
            <a:r>
              <a:rPr lang="ru-RU" smtClean="0"/>
              <a:t>Бабочка</a:t>
            </a:r>
          </a:p>
          <a:p>
            <a:pPr>
              <a:lnSpc>
                <a:spcPct val="90000"/>
              </a:lnSpc>
            </a:pPr>
            <a:r>
              <a:rPr lang="ru-RU" smtClean="0"/>
              <a:t>Очки</a:t>
            </a:r>
          </a:p>
          <a:p>
            <a:pPr>
              <a:lnSpc>
                <a:spcPct val="90000"/>
              </a:lnSpc>
            </a:pPr>
            <a:r>
              <a:rPr lang="ru-RU" smtClean="0"/>
              <a:t>Мяч</a:t>
            </a:r>
          </a:p>
          <a:p>
            <a:pPr>
              <a:lnSpc>
                <a:spcPct val="90000"/>
              </a:lnSpc>
            </a:pPr>
            <a:r>
              <a:rPr lang="ru-RU" smtClean="0"/>
              <a:t>Черепаха</a:t>
            </a:r>
          </a:p>
          <a:p>
            <a:pPr>
              <a:lnSpc>
                <a:spcPct val="90000"/>
              </a:lnSpc>
            </a:pPr>
            <a:r>
              <a:rPr lang="ru-RU" smtClean="0"/>
              <a:t>Бочка</a:t>
            </a:r>
          </a:p>
          <a:p>
            <a:pPr>
              <a:lnSpc>
                <a:spcPct val="90000"/>
              </a:lnSpc>
            </a:pPr>
            <a:r>
              <a:rPr lang="ru-RU" smtClean="0"/>
              <a:t>Пчела</a:t>
            </a:r>
          </a:p>
          <a:p>
            <a:pPr>
              <a:lnSpc>
                <a:spcPct val="90000"/>
              </a:lnSpc>
            </a:pPr>
            <a:r>
              <a:rPr lang="ru-RU" smtClean="0"/>
              <a:t>Чемодан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Прямоугольник 2"/>
          <p:cNvSpPr>
            <a:spLocks noChangeArrowheads="1"/>
          </p:cNvSpPr>
          <p:nvPr/>
        </p:nvSpPr>
        <p:spPr bwMode="auto">
          <a:xfrm>
            <a:off x="4191000" y="2514600"/>
            <a:ext cx="12954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96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endParaRPr lang="ru-RU" sz="9600">
              <a:solidFill>
                <a:srgbClr val="0070C0"/>
              </a:solidFill>
              <a:cs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0463" y="2514600"/>
            <a:ext cx="2903537" cy="1981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4552950"/>
            <a:ext cx="2971800" cy="21288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0975" y="2438400"/>
            <a:ext cx="2790825" cy="21336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0" y="152400"/>
            <a:ext cx="3200400" cy="23018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Прямоугольник 2"/>
          <p:cNvSpPr>
            <a:spLocks noChangeArrowheads="1"/>
          </p:cNvSpPr>
          <p:nvPr/>
        </p:nvSpPr>
        <p:spPr bwMode="auto">
          <a:xfrm>
            <a:off x="4191000" y="2514600"/>
            <a:ext cx="12954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96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endParaRPr lang="ru-RU" sz="9600">
              <a:solidFill>
                <a:srgbClr val="0070C0"/>
              </a:solidFill>
              <a:cs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24163" y="4648200"/>
            <a:ext cx="3127375" cy="21336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9800" y="2514600"/>
            <a:ext cx="2971800" cy="21272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0975" y="2438400"/>
            <a:ext cx="2790825" cy="21336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0" y="152400"/>
            <a:ext cx="3200400" cy="23018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Прямоугольник 2"/>
          <p:cNvSpPr>
            <a:spLocks noChangeArrowheads="1"/>
          </p:cNvSpPr>
          <p:nvPr/>
        </p:nvSpPr>
        <p:spPr bwMode="auto">
          <a:xfrm>
            <a:off x="4191000" y="2514600"/>
            <a:ext cx="12954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96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endParaRPr lang="ru-RU" sz="9600">
              <a:solidFill>
                <a:srgbClr val="0070C0"/>
              </a:solidFill>
              <a:cs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4800600"/>
            <a:ext cx="2903538" cy="1981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438400"/>
            <a:ext cx="3184525" cy="22796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76600" y="152400"/>
            <a:ext cx="2895600" cy="22145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43600" y="2514600"/>
            <a:ext cx="3094038" cy="22256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Прямоугольник 2"/>
          <p:cNvSpPr>
            <a:spLocks noChangeArrowheads="1"/>
          </p:cNvSpPr>
          <p:nvPr/>
        </p:nvSpPr>
        <p:spPr bwMode="auto">
          <a:xfrm>
            <a:off x="4191000" y="2514600"/>
            <a:ext cx="12954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96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endParaRPr lang="ru-RU" sz="9600">
              <a:solidFill>
                <a:srgbClr val="0070C0"/>
              </a:solidFill>
              <a:cs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0463" y="2514600"/>
            <a:ext cx="2903537" cy="1981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4552950"/>
            <a:ext cx="2971800" cy="21288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0975" y="2438400"/>
            <a:ext cx="2790825" cy="21336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0" y="152400"/>
            <a:ext cx="3200400" cy="23018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59509E-6 L 0.65 -0.0111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5" y="-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5.96946E-6 L -0.68333 -0.0111 " pathEditMode="relative" ptsTypes="AA">
                                      <p:cBhvr>
                                        <p:cTn id="3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Прямоугольник 2"/>
          <p:cNvSpPr>
            <a:spLocks noChangeArrowheads="1"/>
          </p:cNvSpPr>
          <p:nvPr/>
        </p:nvSpPr>
        <p:spPr bwMode="auto">
          <a:xfrm>
            <a:off x="4191000" y="2514600"/>
            <a:ext cx="12954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96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endParaRPr lang="ru-RU" sz="9600">
              <a:solidFill>
                <a:srgbClr val="0070C0"/>
              </a:solidFill>
              <a:cs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0463" y="2514600"/>
            <a:ext cx="2903537" cy="1981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4552950"/>
            <a:ext cx="2971800" cy="21288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0975" y="2438400"/>
            <a:ext cx="2790825" cy="21336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0" y="152400"/>
            <a:ext cx="3200400" cy="23018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03656E-6 L 3.33333E-6 0.58862 " pathEditMode="relative" ptsTypes="AA">
                                      <p:cBhvr>
                                        <p:cTn id="30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78945E-6 L -3.33333E-6 -0.63304 " pathEditMode="relative" ptsTypes="AA">
                                      <p:cBhvr>
                                        <p:cTn id="34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Прямоугольник 2"/>
          <p:cNvSpPr>
            <a:spLocks noChangeArrowheads="1"/>
          </p:cNvSpPr>
          <p:nvPr/>
        </p:nvSpPr>
        <p:spPr bwMode="auto">
          <a:xfrm>
            <a:off x="4191000" y="2514600"/>
            <a:ext cx="12954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96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endParaRPr lang="ru-RU" sz="9600">
              <a:solidFill>
                <a:srgbClr val="0070C0"/>
              </a:solidFill>
              <a:cs typeface="Arial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4267200"/>
            <a:ext cx="3124200" cy="23177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0400" y="228600"/>
            <a:ext cx="2971800" cy="20812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2286000"/>
            <a:ext cx="2895600" cy="21002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48400" y="2362200"/>
            <a:ext cx="2667000" cy="18986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2.36002E-7 L -0.66667 2.36002E-7 " pathEditMode="relative" ptsTypes="AA">
                                      <p:cBhvr>
                                        <p:cTn id="30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66667E-6 -3.17908E-6 L 0.66667 -0.01111 " pathEditMode="relative" ptsTypes="AA">
                                      <p:cBhvr>
                                        <p:cTn id="34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Прямоугольник 2"/>
          <p:cNvSpPr>
            <a:spLocks noChangeArrowheads="1"/>
          </p:cNvSpPr>
          <p:nvPr/>
        </p:nvSpPr>
        <p:spPr bwMode="auto">
          <a:xfrm>
            <a:off x="4191000" y="2514600"/>
            <a:ext cx="12954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96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endParaRPr lang="ru-RU" sz="9600">
              <a:solidFill>
                <a:srgbClr val="0070C0"/>
              </a:solidFill>
              <a:cs typeface="Arial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4267200"/>
            <a:ext cx="3124200" cy="23177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0400" y="228600"/>
            <a:ext cx="2971800" cy="20812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2286000"/>
            <a:ext cx="2895600" cy="21002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48400" y="2362200"/>
            <a:ext cx="2667000" cy="18986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1.91996E-7 C -0.01962 -0.00047 -0.03923 -0.00093 0.01372 -0.00394 C 0.06667 -0.00694 0.2632 -0.06547 0.31754 -0.01828 C 0.37188 0.02891 0.33629 0.22947 0.33993 0.2792 " pathEditMode="relative" ptsTypes="aaaA">
                                      <p:cBhvr>
                                        <p:cTn id="30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4.52926E-6 C 0.02344 -0.14434 0.04687 -0.28799 -0.00295 -0.34397 C -0.05278 -0.39995 -0.25017 -0.3375 -0.29896 -0.33634 " pathEditMode="relative" ptsTypes="aaA">
                                      <p:cBhvr>
                                        <p:cTn id="34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163</Words>
  <PresentationFormat>Экран (4:3)</PresentationFormat>
  <Paragraphs>28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Office Theme</vt:lpstr>
      <vt:lpstr>Методические рекомендации к  многофункциональному учебному  электронному пособию «Правильная речь. Чистюля.»</vt:lpstr>
      <vt:lpstr>Словарь для чистюли.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Костя</dc:creator>
  <cp:lastModifiedBy>user</cp:lastModifiedBy>
  <cp:revision>8</cp:revision>
  <dcterms:created xsi:type="dcterms:W3CDTF">2011-03-19T14:21:16Z</dcterms:created>
  <dcterms:modified xsi:type="dcterms:W3CDTF">2011-06-28T14:43:28Z</dcterms:modified>
</cp:coreProperties>
</file>