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1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CCFF"/>
    <a:srgbClr val="FFCCFF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1.wmf"/><Relationship Id="rId4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59.wmf"/><Relationship Id="rId4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9.wmf"/><Relationship Id="rId7" Type="http://schemas.openxmlformats.org/officeDocument/2006/relationships/image" Target="../media/image5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4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14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2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32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05082B-4744-4107-82F8-89065EB765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9FAA6A-599C-436C-A2BC-F444D3A04CDF}" type="slidenum">
              <a:rPr lang="ru-RU"/>
              <a:pPr/>
              <a:t>4</a:t>
            </a:fld>
            <a:endParaRPr lang="ru-RU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третий вопрос необходимо нажимать на цветные овалы (красный, зелёный, синий)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3D4C4-4338-4208-9961-F91D76908F89}" type="slidenum">
              <a:rPr lang="ru-RU"/>
              <a:pPr/>
              <a:t>6</a:t>
            </a:fld>
            <a:endParaRPr lang="ru-RU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второй вопрос необходимо нажимать на цветные овалы (красный, синий, зелёный)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7245B-45A6-4754-B0F5-6183D12E4465}" type="slidenum">
              <a:rPr lang="ru-RU"/>
              <a:pPr/>
              <a:t>8</a:t>
            </a:fld>
            <a:endParaRPr lang="ru-RU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 вопрос необходимо дважды нажать на фигурную выноску со знаками вопроса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AEA873-0E1B-445C-BC22-D34659601FE9}" type="slidenum">
              <a:rPr lang="ru-RU"/>
              <a:pPr/>
              <a:t>12</a:t>
            </a:fld>
            <a:endParaRPr lang="ru-RU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Для показа ответов надо нажимать на жёлтые прямоугольники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B55CC-DCB3-4DF7-BFB3-08408956D5CC}" type="slidenum">
              <a:rPr lang="ru-RU"/>
              <a:pPr/>
              <a:t>13</a:t>
            </a:fld>
            <a:endParaRPr lang="ru-RU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Для показа ответов надо нажимать на жёлтые прямоугольники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9249C-B919-48CC-9672-CAA062AE531C}" type="slidenum">
              <a:rPr lang="ru-RU"/>
              <a:pPr/>
              <a:t>17</a:t>
            </a:fld>
            <a:endParaRPr lang="ru-RU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фронтально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B52F2-32FE-43F1-883C-C9ED612DE0DB}" type="slidenum">
              <a:rPr lang="ru-RU"/>
              <a:pPr/>
              <a:t>18</a:t>
            </a:fld>
            <a:endParaRPr lang="ru-RU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фронтально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2F8F1-1743-4B96-BF57-21E873A82A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9A8DB-1212-44DE-9A36-D13FEC698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19969-56F3-4C99-A772-0DDDA3A27A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6C110C-77D2-4B1A-950E-3A840304B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B9AD9D-4C45-42D6-95B2-02E071F082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84085-4758-4BF6-B303-5BDF24180C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A4C3D-DF60-477E-A7A6-E160F2C166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F0A0D-5C47-425F-A328-83AA75925F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BE085-77B6-43EF-B02C-500F8D5F4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72D7A-5DB0-401C-8E07-AF3A5A220E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707FD-D079-4395-BFF8-6A72D600D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448CC-51EC-4A6D-85D9-01AF8705E6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B3DDD-63AC-47DB-BCD8-255DA0EBDC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4E965B-9EF7-4EDA-AAE6-17C6B4E526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://prezentacii.com/" TargetMode="Externa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2.wmf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5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7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10" Type="http://schemas.openxmlformats.org/officeDocument/2006/relationships/oleObject" Target="../embeddings/oleObject81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8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8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8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8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6.bin"/><Relationship Id="rId5" Type="http://schemas.openxmlformats.org/officeDocument/2006/relationships/oleObject" Target="../embeddings/oleObject95.bin"/><Relationship Id="rId4" Type="http://schemas.openxmlformats.org/officeDocument/2006/relationships/oleObject" Target="../embeddings/oleObject9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9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0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0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9.vml"/><Relationship Id="rId6" Type="http://schemas.openxmlformats.org/officeDocument/2006/relationships/hyperlink" Target="http://prezentacii.com/" TargetMode="External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image" Target="../media/image2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88913"/>
            <a:ext cx="7956550" cy="2520950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Взаимное расположение</a:t>
            </a:r>
            <a:br>
              <a:rPr lang="ru-RU" b="1" i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графиков</a:t>
            </a:r>
            <a:br>
              <a:rPr lang="ru-RU" b="1" i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линейных функций.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3789363"/>
            <a:ext cx="6400800" cy="719137"/>
          </a:xfrm>
        </p:spPr>
        <p:txBody>
          <a:bodyPr/>
          <a:lstStyle/>
          <a:p>
            <a:r>
              <a:rPr lang="ru-RU" sz="4000" b="1" i="1">
                <a:solidFill>
                  <a:srgbClr val="008000"/>
                </a:solidFill>
                <a:latin typeface="Times New Roman" pitchFamily="18" charset="0"/>
              </a:rPr>
              <a:t>7 класс.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50825" y="5911850"/>
            <a:ext cx="55197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latin typeface="Times New Roman" pitchFamily="18" charset="0"/>
              </a:rPr>
              <a:t>Каратанова Марина Николаевна,</a:t>
            </a:r>
          </a:p>
          <a:p>
            <a:pPr algn="ctr"/>
            <a:r>
              <a:rPr lang="ru-RU" sz="2800" b="1" i="1">
                <a:latin typeface="Times New Roman" pitchFamily="18" charset="0"/>
              </a:rPr>
              <a:t>МОУ СОШ №256, г.Фокино.</a:t>
            </a:r>
          </a:p>
        </p:txBody>
      </p:sp>
      <p:pic>
        <p:nvPicPr>
          <p:cNvPr id="3077" name="Picture 5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0913" y="3068638"/>
            <a:ext cx="311308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750" y="260350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50825" y="2782888"/>
          <a:ext cx="3313113" cy="3148012"/>
        </p:xfrm>
        <a:graphic>
          <a:graphicData uri="http://schemas.openxmlformats.org/presentationml/2006/ole">
            <p:oleObj spid="_x0000_s3079" name="GraphC" r:id="rId5" imgW="4248150" imgH="3867150" progId="GraphCtrl.Document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6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98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250825" y="260350"/>
            <a:ext cx="2089150" cy="614363"/>
            <a:chOff x="1111" y="1047"/>
            <a:chExt cx="1316" cy="387"/>
          </a:xfrm>
        </p:grpSpPr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2" name="Object 6"/>
            <p:cNvGraphicFramePr>
              <a:graphicFrameLocks noChangeAspect="1"/>
            </p:cNvGraphicFramePr>
            <p:nvPr/>
          </p:nvGraphicFramePr>
          <p:xfrm>
            <a:off x="1176" y="1071"/>
            <a:ext cx="1218" cy="362"/>
          </p:xfrm>
          <a:graphic>
            <a:graphicData uri="http://schemas.openxmlformats.org/presentationml/2006/ole">
              <p:oleObj spid="_x0000_s19462" name="Формула" r:id="rId3" imgW="647640" imgH="203040" progId="Equation.3">
                <p:embed/>
              </p:oleObj>
            </a:graphicData>
          </a:graphic>
        </p:graphicFrame>
      </p:grp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3132138" y="260350"/>
            <a:ext cx="2198687" cy="614363"/>
            <a:chOff x="1092" y="1047"/>
            <a:chExt cx="1385" cy="387"/>
          </a:xfrm>
        </p:grpSpPr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5" name="Object 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9465" name="Формула" r:id="rId4" imgW="736560" imgH="203040" progId="Equation.3">
                <p:embed/>
              </p:oleObj>
            </a:graphicData>
          </a:graphic>
        </p:graphicFrame>
      </p:grp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3892550" y="6021388"/>
            <a:ext cx="2089150" cy="614362"/>
            <a:chOff x="1111" y="1047"/>
            <a:chExt cx="1316" cy="387"/>
          </a:xfrm>
        </p:grpSpPr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8" name="Object 12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9468" name="Формула" r:id="rId5" imgW="647640" imgH="203040" progId="Equation.3">
                <p:embed/>
              </p:oleObj>
            </a:graphicData>
          </a:graphic>
        </p:graphicFrame>
      </p:grp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6804025" y="6021388"/>
            <a:ext cx="2089150" cy="614362"/>
            <a:chOff x="1111" y="1047"/>
            <a:chExt cx="1316" cy="387"/>
          </a:xfrm>
        </p:grpSpPr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71" name="Object 15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9471" name="Формула" r:id="rId6" imgW="647640" imgH="203040" progId="Equation.3">
                <p:embed/>
              </p:oleObj>
            </a:graphicData>
          </a:graphic>
        </p:graphicFrame>
      </p:grp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555875" y="2603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197600" y="609282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graphicFrame>
        <p:nvGraphicFramePr>
          <p:cNvPr id="19476" name="Object 20"/>
          <p:cNvGraphicFramePr>
            <a:graphicFrameLocks noChangeAspect="1"/>
          </p:cNvGraphicFramePr>
          <p:nvPr>
            <p:ph sz="quarter" idx="2"/>
          </p:nvPr>
        </p:nvGraphicFramePr>
        <p:xfrm>
          <a:off x="4679950" y="1557338"/>
          <a:ext cx="4464050" cy="3743325"/>
        </p:xfrm>
        <a:graphic>
          <a:graphicData uri="http://schemas.openxmlformats.org/presentationml/2006/ole">
            <p:oleObj spid="_x0000_s19476" name="GraphC" r:id="rId7" imgW="4248000" imgH="3562200" progId="GraphCtrl.Document">
              <p:embed/>
            </p:oleObj>
          </a:graphicData>
        </a:graphic>
      </p:graphicFrame>
      <p:graphicFrame>
        <p:nvGraphicFramePr>
          <p:cNvPr id="19479" name="Object 23"/>
          <p:cNvGraphicFramePr>
            <a:graphicFrameLocks noChangeAspect="1"/>
          </p:cNvGraphicFramePr>
          <p:nvPr>
            <p:ph sz="quarter" idx="3"/>
          </p:nvPr>
        </p:nvGraphicFramePr>
        <p:xfrm>
          <a:off x="109538" y="1557338"/>
          <a:ext cx="4102100" cy="3624262"/>
        </p:xfrm>
        <a:graphic>
          <a:graphicData uri="http://schemas.openxmlformats.org/presentationml/2006/ole">
            <p:oleObj spid="_x0000_s19479" name="GraphC" r:id="rId8" imgW="4248000" imgH="3752640" progId="GraphCtrl.Document">
              <p:embed/>
            </p:oleObj>
          </a:graphicData>
        </a:graphic>
      </p:graphicFrame>
      <p:sp>
        <p:nvSpPr>
          <p:cNvPr id="19484" name="Oval 28"/>
          <p:cNvSpPr>
            <a:spLocks noChangeArrowheads="1"/>
          </p:cNvSpPr>
          <p:nvPr/>
        </p:nvSpPr>
        <p:spPr bwMode="auto">
          <a:xfrm>
            <a:off x="3851275" y="8366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5" name="Oval 29"/>
          <p:cNvSpPr>
            <a:spLocks noChangeArrowheads="1"/>
          </p:cNvSpPr>
          <p:nvPr/>
        </p:nvSpPr>
        <p:spPr bwMode="auto">
          <a:xfrm>
            <a:off x="4643438" y="5373688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6" name="Oval 30"/>
          <p:cNvSpPr>
            <a:spLocks noChangeArrowheads="1"/>
          </p:cNvSpPr>
          <p:nvPr/>
        </p:nvSpPr>
        <p:spPr bwMode="auto">
          <a:xfrm>
            <a:off x="1042988" y="836613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7" name="Oval 31"/>
          <p:cNvSpPr>
            <a:spLocks noChangeArrowheads="1"/>
          </p:cNvSpPr>
          <p:nvPr/>
        </p:nvSpPr>
        <p:spPr bwMode="auto">
          <a:xfrm>
            <a:off x="7524750" y="5373688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2484438" y="26368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1403350" y="5084763"/>
            <a:ext cx="1400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 </a:t>
            </a:r>
            <a:r>
              <a:rPr lang="ru-RU" sz="2800" b="1">
                <a:latin typeface="Times New Roman" pitchFamily="18" charset="0"/>
              </a:rPr>
              <a:t>(1;  3)</a:t>
            </a:r>
            <a:endParaRPr lang="ru-RU" sz="2800" b="1" i="1">
              <a:latin typeface="Times New Roman" pitchFamily="18" charset="0"/>
            </a:endParaRPr>
          </a:p>
        </p:txBody>
      </p:sp>
      <p:grpSp>
        <p:nvGrpSpPr>
          <p:cNvPr id="19493" name="Group 37"/>
          <p:cNvGrpSpPr>
            <a:grpSpLocks/>
          </p:cNvGrpSpPr>
          <p:nvPr/>
        </p:nvGrpSpPr>
        <p:grpSpPr bwMode="auto">
          <a:xfrm>
            <a:off x="468313" y="5734050"/>
            <a:ext cx="3313112" cy="614363"/>
            <a:chOff x="158" y="3612"/>
            <a:chExt cx="2087" cy="387"/>
          </a:xfrm>
        </p:grpSpPr>
        <p:sp>
          <p:nvSpPr>
            <p:cNvPr id="19491" name="Rectangle 35"/>
            <p:cNvSpPr>
              <a:spLocks noChangeArrowheads="1"/>
            </p:cNvSpPr>
            <p:nvPr/>
          </p:nvSpPr>
          <p:spPr bwMode="auto">
            <a:xfrm>
              <a:off x="158" y="3612"/>
              <a:ext cx="2087" cy="387"/>
            </a:xfrm>
            <a:prstGeom prst="rect">
              <a:avLst/>
            </a:prstGeom>
            <a:solidFill>
              <a:srgbClr val="FFCCFF">
                <a:alpha val="53000"/>
              </a:srgbClr>
            </a:solidFill>
            <a:ln w="9525">
              <a:solidFill>
                <a:srgbClr val="FF99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92" name="Object 36"/>
            <p:cNvGraphicFramePr>
              <a:graphicFrameLocks noChangeAspect="1"/>
            </p:cNvGraphicFramePr>
            <p:nvPr/>
          </p:nvGraphicFramePr>
          <p:xfrm>
            <a:off x="295" y="3657"/>
            <a:ext cx="1887" cy="316"/>
          </p:xfrm>
          <a:graphic>
            <a:graphicData uri="http://schemas.openxmlformats.org/presentationml/2006/ole">
              <p:oleObj spid="_x0000_s19492" name="Формула" r:id="rId9" imgW="1002960" imgH="177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8" dur="2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4" dur="2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0" dur="2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</p:childTnLst>
        </p:cTn>
      </p:par>
    </p:tnLst>
    <p:bldLst>
      <p:bldP spid="19472" grpId="0"/>
      <p:bldP spid="19473" grpId="0"/>
      <p:bldP spid="19484" grpId="0" animBg="1"/>
      <p:bldP spid="19485" grpId="0" animBg="1"/>
      <p:bldP spid="19486" grpId="0" animBg="1"/>
      <p:bldP spid="19487" grpId="0" animBg="1"/>
      <p:bldP spid="19488" grpId="0"/>
      <p:bldP spid="194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850" y="260350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403350" y="0"/>
            <a:ext cx="7489825" cy="620713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Функции  заданы  формулами:</a:t>
            </a: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684213" y="5805488"/>
            <a:ext cx="2089150" cy="614362"/>
            <a:chOff x="1111" y="1047"/>
            <a:chExt cx="1316" cy="387"/>
          </a:xfrm>
        </p:grpSpPr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0" name="Object 8"/>
            <p:cNvGraphicFramePr>
              <a:graphicFrameLocks noChangeAspect="1"/>
            </p:cNvGraphicFramePr>
            <p:nvPr/>
          </p:nvGraphicFramePr>
          <p:xfrm>
            <a:off x="1283" y="1071"/>
            <a:ext cx="1003" cy="362"/>
          </p:xfrm>
          <a:graphic>
            <a:graphicData uri="http://schemas.openxmlformats.org/presentationml/2006/ole">
              <p:oleObj spid="_x0000_s23560" name="Формула" r:id="rId4" imgW="533160" imgH="203040" progId="Equation.3">
                <p:embed/>
              </p:oleObj>
            </a:graphicData>
          </a:graphic>
        </p:graphicFrame>
      </p:grpSp>
      <p:grpSp>
        <p:nvGrpSpPr>
          <p:cNvPr id="23561" name="Group 9"/>
          <p:cNvGrpSpPr>
            <a:grpSpLocks/>
          </p:cNvGrpSpPr>
          <p:nvPr/>
        </p:nvGrpSpPr>
        <p:grpSpPr bwMode="auto">
          <a:xfrm>
            <a:off x="323850" y="2420938"/>
            <a:ext cx="2089150" cy="614362"/>
            <a:chOff x="1111" y="1047"/>
            <a:chExt cx="1316" cy="387"/>
          </a:xfrm>
        </p:grpSpPr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3" name="Object 11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23563" name="Формула" r:id="rId5" imgW="444240" imgH="203040" progId="Equation.3">
                <p:embed/>
              </p:oleObj>
            </a:graphicData>
          </a:graphic>
        </p:graphicFrame>
      </p:grp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395288" y="4581525"/>
            <a:ext cx="2089150" cy="614363"/>
            <a:chOff x="1111" y="1047"/>
            <a:chExt cx="1316" cy="387"/>
          </a:xfrm>
        </p:grpSpPr>
        <p:sp>
          <p:nvSpPr>
            <p:cNvPr id="23565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6" name="Object 14"/>
            <p:cNvGraphicFramePr>
              <a:graphicFrameLocks noChangeAspect="1"/>
            </p:cNvGraphicFramePr>
            <p:nvPr/>
          </p:nvGraphicFramePr>
          <p:xfrm>
            <a:off x="1164" y="1071"/>
            <a:ext cx="1241" cy="362"/>
          </p:xfrm>
          <a:graphic>
            <a:graphicData uri="http://schemas.openxmlformats.org/presentationml/2006/ole">
              <p:oleObj spid="_x0000_s23566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3203575" y="2852738"/>
            <a:ext cx="2089150" cy="649287"/>
            <a:chOff x="1111" y="1047"/>
            <a:chExt cx="1316" cy="409"/>
          </a:xfrm>
        </p:grpSpPr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9" name="Object 17"/>
            <p:cNvGraphicFramePr>
              <a:graphicFrameLocks noChangeAspect="1"/>
            </p:cNvGraphicFramePr>
            <p:nvPr/>
          </p:nvGraphicFramePr>
          <p:xfrm>
            <a:off x="1318" y="1049"/>
            <a:ext cx="932" cy="407"/>
          </p:xfrm>
          <a:graphic>
            <a:graphicData uri="http://schemas.openxmlformats.org/presentationml/2006/ole">
              <p:oleObj spid="_x0000_s23569" name="Формула" r:id="rId7" imgW="495000" imgH="228600" progId="Equation.3">
                <p:embed/>
              </p:oleObj>
            </a:graphicData>
          </a:graphic>
        </p:graphicFrame>
      </p:grp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2987675" y="4149725"/>
            <a:ext cx="2089150" cy="1114425"/>
            <a:chOff x="884" y="1005"/>
            <a:chExt cx="1316" cy="702"/>
          </a:xfrm>
        </p:grpSpPr>
        <p:sp>
          <p:nvSpPr>
            <p:cNvPr id="23573" name="Rectangle 21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74" name="Object 22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23574" name="Формула" r:id="rId8" imgW="482400" imgH="393480" progId="Equation.3">
                <p:embed/>
              </p:oleObj>
            </a:graphicData>
          </a:graphic>
        </p:graphicFrame>
      </p:grpSp>
      <p:grpSp>
        <p:nvGrpSpPr>
          <p:cNvPr id="23575" name="Group 23"/>
          <p:cNvGrpSpPr>
            <a:grpSpLocks/>
          </p:cNvGrpSpPr>
          <p:nvPr/>
        </p:nvGrpSpPr>
        <p:grpSpPr bwMode="auto">
          <a:xfrm>
            <a:off x="971550" y="3213100"/>
            <a:ext cx="2089150" cy="1114425"/>
            <a:chOff x="884" y="1005"/>
            <a:chExt cx="1316" cy="702"/>
          </a:xfrm>
        </p:grpSpPr>
        <p:sp>
          <p:nvSpPr>
            <p:cNvPr id="23576" name="Rectangle 24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77" name="Object 25"/>
            <p:cNvGraphicFramePr>
              <a:graphicFrameLocks noChangeAspect="1"/>
            </p:cNvGraphicFramePr>
            <p:nvPr/>
          </p:nvGraphicFramePr>
          <p:xfrm>
            <a:off x="1239" y="1005"/>
            <a:ext cx="741" cy="702"/>
          </p:xfrm>
          <a:graphic>
            <a:graphicData uri="http://schemas.openxmlformats.org/presentationml/2006/ole">
              <p:oleObj spid="_x0000_s23577" name="Формула" r:id="rId9" imgW="393480" imgH="393480" progId="Equation.3">
                <p:embed/>
              </p:oleObj>
            </a:graphicData>
          </a:graphic>
        </p:graphicFrame>
      </p:grpSp>
      <p:grpSp>
        <p:nvGrpSpPr>
          <p:cNvPr id="23578" name="Group 26"/>
          <p:cNvGrpSpPr>
            <a:grpSpLocks/>
          </p:cNvGrpSpPr>
          <p:nvPr/>
        </p:nvGrpSpPr>
        <p:grpSpPr bwMode="auto">
          <a:xfrm>
            <a:off x="3563938" y="5445125"/>
            <a:ext cx="2089150" cy="1185863"/>
            <a:chOff x="884" y="983"/>
            <a:chExt cx="1316" cy="747"/>
          </a:xfrm>
        </p:grpSpPr>
        <p:sp>
          <p:nvSpPr>
            <p:cNvPr id="23579" name="Rectangle 2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80" name="Object 28"/>
            <p:cNvGraphicFramePr>
              <a:graphicFrameLocks noChangeAspect="1"/>
            </p:cNvGraphicFramePr>
            <p:nvPr/>
          </p:nvGraphicFramePr>
          <p:xfrm>
            <a:off x="1180" y="983"/>
            <a:ext cx="860" cy="747"/>
          </p:xfrm>
          <a:graphic>
            <a:graphicData uri="http://schemas.openxmlformats.org/presentationml/2006/ole">
              <p:oleObj spid="_x0000_s23580" name="Формула" r:id="rId10" imgW="457200" imgH="419040" progId="Equation.3">
                <p:embed/>
              </p:oleObj>
            </a:graphicData>
          </a:graphic>
        </p:graphicFrame>
      </p:grpSp>
      <p:pic>
        <p:nvPicPr>
          <p:cNvPr id="23581" name="Picture 29" descr="CRCTR14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82" name="AutoShape 30"/>
          <p:cNvSpPr>
            <a:spLocks noChangeArrowheads="1"/>
          </p:cNvSpPr>
          <p:nvPr/>
        </p:nvSpPr>
        <p:spPr bwMode="auto">
          <a:xfrm>
            <a:off x="5867400" y="2565400"/>
            <a:ext cx="2857500" cy="754063"/>
          </a:xfrm>
          <a:prstGeom prst="wedgeRoundRectCallout">
            <a:avLst>
              <a:gd name="adj1" fmla="val 6556"/>
              <a:gd name="adj2" fmla="val 152528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3583" name="AutoShape 31"/>
          <p:cNvSpPr>
            <a:spLocks noChangeArrowheads="1"/>
          </p:cNvSpPr>
          <p:nvPr/>
        </p:nvSpPr>
        <p:spPr bwMode="auto">
          <a:xfrm>
            <a:off x="5724525" y="2492375"/>
            <a:ext cx="2857500" cy="754063"/>
          </a:xfrm>
          <a:prstGeom prst="wedgeRoundRectCallout">
            <a:avLst>
              <a:gd name="adj1" fmla="val 19111"/>
              <a:gd name="adj2" fmla="val 202630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84" name="AutoShape 32"/>
          <p:cNvSpPr>
            <a:spLocks noChangeArrowheads="1"/>
          </p:cNvSpPr>
          <p:nvPr/>
        </p:nvSpPr>
        <p:spPr bwMode="auto">
          <a:xfrm>
            <a:off x="5867400" y="2420938"/>
            <a:ext cx="2857500" cy="754062"/>
          </a:xfrm>
          <a:prstGeom prst="wedgeRoundRectCallout">
            <a:avLst>
              <a:gd name="adj1" fmla="val 11278"/>
              <a:gd name="adj2" fmla="val 172949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Молодец!</a:t>
            </a:r>
          </a:p>
        </p:txBody>
      </p:sp>
      <p:sp>
        <p:nvSpPr>
          <p:cNvPr id="23586" name="AutoShape 34"/>
          <p:cNvSpPr>
            <a:spLocks noChangeArrowheads="1"/>
          </p:cNvSpPr>
          <p:nvPr/>
        </p:nvSpPr>
        <p:spPr bwMode="auto">
          <a:xfrm>
            <a:off x="5651500" y="2492375"/>
            <a:ext cx="2857500" cy="754063"/>
          </a:xfrm>
          <a:prstGeom prst="wedgeRoundRectCallout">
            <a:avLst>
              <a:gd name="adj1" fmla="val 26556"/>
              <a:gd name="adj2" fmla="val 148528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87" name="AutoShape 35"/>
          <p:cNvSpPr>
            <a:spLocks noChangeArrowheads="1"/>
          </p:cNvSpPr>
          <p:nvPr/>
        </p:nvSpPr>
        <p:spPr bwMode="auto">
          <a:xfrm>
            <a:off x="5651500" y="2492375"/>
            <a:ext cx="2857500" cy="754063"/>
          </a:xfrm>
          <a:prstGeom prst="wedgeRoundRectCallout">
            <a:avLst>
              <a:gd name="adj1" fmla="val 34111"/>
              <a:gd name="adj2" fmla="val 177157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3588" name="AutoShape 36"/>
          <p:cNvSpPr>
            <a:spLocks noChangeArrowheads="1"/>
          </p:cNvSpPr>
          <p:nvPr/>
        </p:nvSpPr>
        <p:spPr bwMode="auto">
          <a:xfrm>
            <a:off x="5580063" y="2492375"/>
            <a:ext cx="2857500" cy="754063"/>
          </a:xfrm>
          <a:prstGeom prst="wedgeRoundRectCallout">
            <a:avLst>
              <a:gd name="adj1" fmla="val 26056"/>
              <a:gd name="adj2" fmla="val 15126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3589" name="AutoShape 37"/>
          <p:cNvSpPr>
            <a:spLocks noChangeArrowheads="1"/>
          </p:cNvSpPr>
          <p:nvPr/>
        </p:nvSpPr>
        <p:spPr bwMode="auto">
          <a:xfrm>
            <a:off x="5795963" y="2492375"/>
            <a:ext cx="2857500" cy="754063"/>
          </a:xfrm>
          <a:prstGeom prst="wedgeRoundRectCallout">
            <a:avLst>
              <a:gd name="adj1" fmla="val 26056"/>
              <a:gd name="adj2" fmla="val 17989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90" name="AutoShape 38"/>
          <p:cNvSpPr>
            <a:spLocks noChangeArrowheads="1"/>
          </p:cNvSpPr>
          <p:nvPr/>
        </p:nvSpPr>
        <p:spPr bwMode="auto">
          <a:xfrm>
            <a:off x="1403350" y="692150"/>
            <a:ext cx="7489825" cy="15843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из них те, графиком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является прямая, проходящая через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начало координат: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1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1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10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10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3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10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10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1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1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3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10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10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00"/>
                            </p:stCondLst>
                            <p:childTnLst>
                              <p:par>
                                <p:cTn id="157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8"/>
                  </p:tgtEl>
                </p:cond>
              </p:nextCondLst>
            </p:seq>
          </p:childTnLst>
        </p:cTn>
      </p:par>
    </p:tnLst>
    <p:bldLst>
      <p:bldP spid="23557" grpId="0" animBg="1"/>
      <p:bldP spid="23582" grpId="0" animBg="1"/>
      <p:bldP spid="23582" grpId="1" animBg="1"/>
      <p:bldP spid="23583" grpId="0" animBg="1"/>
      <p:bldP spid="23583" grpId="1" animBg="1"/>
      <p:bldP spid="23584" grpId="0" animBg="1"/>
      <p:bldP spid="23584" grpId="1" animBg="1"/>
      <p:bldP spid="23586" grpId="0" animBg="1"/>
      <p:bldP spid="23586" grpId="1" animBg="1"/>
      <p:bldP spid="23587" grpId="0" animBg="1"/>
      <p:bldP spid="23587" grpId="1" animBg="1"/>
      <p:bldP spid="23588" grpId="0" animBg="1"/>
      <p:bldP spid="23588" grpId="1" animBg="1"/>
      <p:bldP spid="23589" grpId="0" animBg="1"/>
      <p:bldP spid="23589" grpId="1" animBg="1"/>
      <p:bldP spid="235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Для каждой линейной функции назовите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коэффициент 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k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 и ординату точки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 графика функции с осью Оу:</a:t>
            </a:r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611188" y="4005263"/>
            <a:ext cx="2089150" cy="614362"/>
            <a:chOff x="1111" y="1047"/>
            <a:chExt cx="1316" cy="387"/>
          </a:xfrm>
        </p:grpSpPr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590" name="Object 14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24590" name="Формула" r:id="rId5" imgW="647640" imgH="203040" progId="Equation.3">
                <p:embed/>
              </p:oleObj>
            </a:graphicData>
          </a:graphic>
        </p:graphicFrame>
      </p:grpSp>
      <p:grpSp>
        <p:nvGrpSpPr>
          <p:cNvPr id="24598" name="Group 22"/>
          <p:cNvGrpSpPr>
            <a:grpSpLocks/>
          </p:cNvGrpSpPr>
          <p:nvPr/>
        </p:nvGrpSpPr>
        <p:grpSpPr bwMode="auto">
          <a:xfrm>
            <a:off x="539750" y="2349500"/>
            <a:ext cx="2236788" cy="1114425"/>
            <a:chOff x="1007" y="3158"/>
            <a:chExt cx="1409" cy="702"/>
          </a:xfrm>
        </p:grpSpPr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600" name="Object 24"/>
            <p:cNvGraphicFramePr>
              <a:graphicFrameLocks noChangeAspect="1"/>
            </p:cNvGraphicFramePr>
            <p:nvPr/>
          </p:nvGraphicFramePr>
          <p:xfrm>
            <a:off x="1007" y="3158"/>
            <a:ext cx="1409" cy="702"/>
          </p:xfrm>
          <a:graphic>
            <a:graphicData uri="http://schemas.openxmlformats.org/presentationml/2006/ole">
              <p:oleObj spid="_x0000_s24600" name="Формула" r:id="rId6" imgW="749160" imgH="393480" progId="Equation.3">
                <p:embed/>
              </p:oleObj>
            </a:graphicData>
          </a:graphic>
        </p:graphicFrame>
      </p:grpSp>
      <p:grpSp>
        <p:nvGrpSpPr>
          <p:cNvPr id="24604" name="Group 28"/>
          <p:cNvGrpSpPr>
            <a:grpSpLocks/>
          </p:cNvGrpSpPr>
          <p:nvPr/>
        </p:nvGrpSpPr>
        <p:grpSpPr bwMode="auto">
          <a:xfrm>
            <a:off x="611188" y="5229225"/>
            <a:ext cx="2089150" cy="1114425"/>
            <a:chOff x="1066" y="3158"/>
            <a:chExt cx="1316" cy="702"/>
          </a:xfrm>
        </p:grpSpPr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606" name="Object 30"/>
            <p:cNvGraphicFramePr>
              <a:graphicFrameLocks noChangeAspect="1"/>
            </p:cNvGraphicFramePr>
            <p:nvPr/>
          </p:nvGraphicFramePr>
          <p:xfrm>
            <a:off x="1341" y="3158"/>
            <a:ext cx="740" cy="702"/>
          </p:xfrm>
          <a:graphic>
            <a:graphicData uri="http://schemas.openxmlformats.org/presentationml/2006/ole">
              <p:oleObj spid="_x0000_s24606" name="Формула" r:id="rId7" imgW="393480" imgH="393480" progId="Equation.3">
                <p:embed/>
              </p:oleObj>
            </a:graphicData>
          </a:graphic>
        </p:graphicFrame>
      </p:grp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4716463" y="1989138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0,2</a:t>
            </a:r>
            <a:r>
              <a:rPr lang="en-US" sz="2800" b="1" i="1">
                <a:latin typeface="Times New Roman" pitchFamily="18" charset="0"/>
              </a:rPr>
              <a:t>      y = </a:t>
            </a:r>
            <a:r>
              <a:rPr lang="en-US" sz="2800" b="1">
                <a:latin typeface="Times New Roman" pitchFamily="18" charset="0"/>
              </a:rPr>
              <a:t>0</a:t>
            </a:r>
            <a:r>
              <a:rPr lang="en-US" sz="2800" b="1" i="1">
                <a:latin typeface="Times New Roman" pitchFamily="18" charset="0"/>
              </a:rPr>
              <a:t>   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4716463" y="2997200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     y = </a:t>
            </a:r>
            <a:r>
              <a:rPr lang="en-US" sz="2800" b="1">
                <a:latin typeface="Times New Roman" pitchFamily="18" charset="0"/>
              </a:rPr>
              <a:t>-3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4716463" y="4005263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0,25     y = 19,25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4716463" y="6021388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         y = </a:t>
            </a:r>
            <a:r>
              <a:rPr lang="en-US" sz="2800" b="1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4716463" y="5013325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0,125     </a:t>
            </a:r>
            <a:r>
              <a:rPr lang="en-US" sz="2800" b="1" i="1">
                <a:latin typeface="Times New Roman" pitchFamily="18" charset="0"/>
              </a:rPr>
              <a:t>y = </a:t>
            </a:r>
            <a:r>
              <a:rPr lang="en-US" sz="2800" b="1">
                <a:latin typeface="Times New Roman" pitchFamily="18" charset="0"/>
              </a:rPr>
              <a:t>19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5" name="Line 39"/>
          <p:cNvSpPr>
            <a:spLocks noChangeShapeType="1"/>
          </p:cNvSpPr>
          <p:nvPr/>
        </p:nvSpPr>
        <p:spPr bwMode="auto">
          <a:xfrm>
            <a:off x="2771775" y="2924175"/>
            <a:ext cx="2087563" cy="2376488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6" name="Line 40"/>
          <p:cNvSpPr>
            <a:spLocks noChangeShapeType="1"/>
          </p:cNvSpPr>
          <p:nvPr/>
        </p:nvSpPr>
        <p:spPr bwMode="auto">
          <a:xfrm flipH="1">
            <a:off x="2700338" y="2349500"/>
            <a:ext cx="2159000" cy="34559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7" name="Line 41"/>
          <p:cNvSpPr>
            <a:spLocks noChangeShapeType="1"/>
          </p:cNvSpPr>
          <p:nvPr/>
        </p:nvSpPr>
        <p:spPr bwMode="auto">
          <a:xfrm flipV="1">
            <a:off x="2700338" y="3357563"/>
            <a:ext cx="2159000" cy="935037"/>
          </a:xfrm>
          <a:prstGeom prst="line">
            <a:avLst/>
          </a:prstGeom>
          <a:noFill/>
          <a:ln w="44450">
            <a:solidFill>
              <a:srgbClr val="008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4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6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6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46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1"/>
                  </p:tgtEl>
                </p:cond>
              </p:nextCondLst>
            </p:seq>
          </p:childTnLst>
        </p:cTn>
      </p:par>
    </p:tnLst>
    <p:bldLst>
      <p:bldP spid="24581" grpId="0" animBg="1"/>
      <p:bldP spid="24610" grpId="0" animBg="1"/>
      <p:bldP spid="24611" grpId="0" animBg="1"/>
      <p:bldP spid="24612" grpId="0" animBg="1"/>
      <p:bldP spid="24612" grpId="1" animBg="1"/>
      <p:bldP spid="24613" grpId="0" animBg="1"/>
      <p:bldP spid="24613" grpId="1" animBg="1"/>
      <p:bldP spid="24614" grpId="0" animBg="1"/>
      <p:bldP spid="24615" grpId="0" animBg="1"/>
      <p:bldP spid="24616" grpId="0" animBg="1"/>
      <p:bldP spid="246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827088" y="4076700"/>
            <a:ext cx="2089150" cy="614363"/>
            <a:chOff x="1111" y="1047"/>
            <a:chExt cx="1316" cy="387"/>
          </a:xfrm>
        </p:grpSpPr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06" name="Object 6"/>
            <p:cNvGraphicFramePr>
              <a:graphicFrameLocks noChangeAspect="1"/>
            </p:cNvGraphicFramePr>
            <p:nvPr/>
          </p:nvGraphicFramePr>
          <p:xfrm>
            <a:off x="1187" y="1071"/>
            <a:ext cx="1194" cy="362"/>
          </p:xfrm>
          <a:graphic>
            <a:graphicData uri="http://schemas.openxmlformats.org/presentationml/2006/ole">
              <p:oleObj spid="_x0000_s25606" name="Формула" r:id="rId4" imgW="634680" imgH="203040" progId="Equation.3">
                <p:embed/>
              </p:oleObj>
            </a:graphicData>
          </a:graphic>
        </p:graphicFrame>
      </p:grp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827088" y="5157788"/>
            <a:ext cx="2089150" cy="1114425"/>
            <a:chOff x="1066" y="3158"/>
            <a:chExt cx="1316" cy="702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09" name="Object 9"/>
            <p:cNvGraphicFramePr>
              <a:graphicFrameLocks noChangeAspect="1"/>
            </p:cNvGraphicFramePr>
            <p:nvPr/>
          </p:nvGraphicFramePr>
          <p:xfrm>
            <a:off x="1066" y="3158"/>
            <a:ext cx="1290" cy="702"/>
          </p:xfrm>
          <a:graphic>
            <a:graphicData uri="http://schemas.openxmlformats.org/presentationml/2006/ole">
              <p:oleObj spid="_x0000_s25609" name="Формула" r:id="rId5" imgW="685800" imgH="393480" progId="Equation.3">
                <p:embed/>
              </p:oleObj>
            </a:graphicData>
          </a:graphic>
        </p:graphicFrame>
      </p:grp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827088" y="2349500"/>
            <a:ext cx="2089150" cy="1114425"/>
            <a:chOff x="1066" y="3158"/>
            <a:chExt cx="1316" cy="702"/>
          </a:xfrm>
        </p:grpSpPr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12" name="Object 12"/>
            <p:cNvGraphicFramePr>
              <a:graphicFrameLocks noChangeAspect="1"/>
            </p:cNvGraphicFramePr>
            <p:nvPr/>
          </p:nvGraphicFramePr>
          <p:xfrm>
            <a:off x="1078" y="3158"/>
            <a:ext cx="1266" cy="702"/>
          </p:xfrm>
          <a:graphic>
            <a:graphicData uri="http://schemas.openxmlformats.org/presentationml/2006/ole">
              <p:oleObj spid="_x0000_s25612" name="Формула" r:id="rId6" imgW="672840" imgH="393480" progId="Equation.3">
                <p:embed/>
              </p:oleObj>
            </a:graphicData>
          </a:graphic>
        </p:graphicFrame>
      </p:grpSp>
      <p:pic>
        <p:nvPicPr>
          <p:cNvPr id="25615" name="Picture 15" descr="CRCTR49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AutoShape 16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Для каждой линейной функции назовите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коэффициент 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k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 и ординату точки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 графика функции с осью Оу:</a:t>
            </a: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4716463" y="2997200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-1</a:t>
            </a:r>
            <a:r>
              <a:rPr lang="en-US" sz="2800" b="1" i="1">
                <a:latin typeface="Times New Roman" pitchFamily="18" charset="0"/>
              </a:rPr>
              <a:t>          y = </a:t>
            </a:r>
            <a:r>
              <a:rPr lang="en-US" sz="2800" b="1">
                <a:latin typeface="Times New Roman" pitchFamily="18" charset="0"/>
              </a:rPr>
              <a:t>18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4716463" y="4005263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y = </a:t>
            </a:r>
            <a:r>
              <a:rPr lang="en-US" sz="2800" b="1">
                <a:latin typeface="Times New Roman" pitchFamily="18" charset="0"/>
              </a:rPr>
              <a:t>-7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25624" name="Group 24"/>
          <p:cNvGrpSpPr>
            <a:grpSpLocks/>
          </p:cNvGrpSpPr>
          <p:nvPr/>
        </p:nvGrpSpPr>
        <p:grpSpPr bwMode="auto">
          <a:xfrm>
            <a:off x="4716463" y="1916113"/>
            <a:ext cx="4032250" cy="752475"/>
            <a:chOff x="2971" y="1207"/>
            <a:chExt cx="2540" cy="474"/>
          </a:xfrm>
        </p:grpSpPr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2971" y="1253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        k =            y = </a:t>
              </a:r>
              <a:r>
                <a:rPr lang="en-US" sz="2800" b="1">
                  <a:latin typeface="Times New Roman" pitchFamily="18" charset="0"/>
                </a:rPr>
                <a:t>-1</a:t>
              </a:r>
              <a:r>
                <a:rPr lang="en-US" sz="2800" b="1" i="1">
                  <a:latin typeface="Times New Roman" pitchFamily="18" charset="0"/>
                </a:rPr>
                <a:t>   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5622" name="Object 22"/>
            <p:cNvGraphicFramePr>
              <a:graphicFrameLocks noChangeAspect="1"/>
            </p:cNvGraphicFramePr>
            <p:nvPr/>
          </p:nvGraphicFramePr>
          <p:xfrm>
            <a:off x="3969" y="1207"/>
            <a:ext cx="174" cy="474"/>
          </p:xfrm>
          <a:graphic>
            <a:graphicData uri="http://schemas.openxmlformats.org/presentationml/2006/ole">
              <p:oleObj spid="_x0000_s25622" name="Формула" r:id="rId8" imgW="139639" imgH="393529" progId="Equation.3">
                <p:embed/>
              </p:oleObj>
            </a:graphicData>
          </a:graphic>
        </p:graphicFrame>
      </p:grpSp>
      <p:grpSp>
        <p:nvGrpSpPr>
          <p:cNvPr id="25627" name="Group 27"/>
          <p:cNvGrpSpPr>
            <a:grpSpLocks/>
          </p:cNvGrpSpPr>
          <p:nvPr/>
        </p:nvGrpSpPr>
        <p:grpSpPr bwMode="auto">
          <a:xfrm>
            <a:off x="4716463" y="5876925"/>
            <a:ext cx="4032250" cy="792163"/>
            <a:chOff x="2971" y="3702"/>
            <a:chExt cx="2540" cy="499"/>
          </a:xfrm>
        </p:grpSpPr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971" y="3793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k =          y = </a:t>
              </a:r>
              <a:r>
                <a:rPr lang="en-US" sz="2800" b="1">
                  <a:latin typeface="Times New Roman" pitchFamily="18" charset="0"/>
                </a:rPr>
                <a:t>-1</a:t>
              </a:r>
              <a:endParaRPr lang="ru-RU" sz="2800" b="1">
                <a:latin typeface="Times New Roman" pitchFamily="18" charset="0"/>
              </a:endParaRPr>
            </a:p>
          </p:txBody>
        </p:sp>
        <p:graphicFrame>
          <p:nvGraphicFramePr>
            <p:cNvPr id="25625" name="Object 25"/>
            <p:cNvGraphicFramePr>
              <a:graphicFrameLocks noChangeAspect="1"/>
            </p:cNvGraphicFramePr>
            <p:nvPr/>
          </p:nvGraphicFramePr>
          <p:xfrm>
            <a:off x="3878" y="3702"/>
            <a:ext cx="328" cy="499"/>
          </p:xfrm>
          <a:graphic>
            <a:graphicData uri="http://schemas.openxmlformats.org/presentationml/2006/ole">
              <p:oleObj spid="_x0000_s25625" name="Формула" r:id="rId9" imgW="253890" imgH="393529" progId="Equation.3">
                <p:embed/>
              </p:oleObj>
            </a:graphicData>
          </a:graphic>
        </p:graphicFrame>
      </p:grp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5632" name="Group 32"/>
          <p:cNvGrpSpPr>
            <a:grpSpLocks/>
          </p:cNvGrpSpPr>
          <p:nvPr/>
        </p:nvGrpSpPr>
        <p:grpSpPr bwMode="auto">
          <a:xfrm>
            <a:off x="4716463" y="4868863"/>
            <a:ext cx="4032250" cy="865187"/>
            <a:chOff x="2971" y="3067"/>
            <a:chExt cx="2540" cy="545"/>
          </a:xfrm>
        </p:grpSpPr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971" y="3158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k = </a:t>
              </a:r>
              <a:r>
                <a:rPr lang="en-US" sz="2800" b="1">
                  <a:latin typeface="Times New Roman" pitchFamily="18" charset="0"/>
                </a:rPr>
                <a:t>           </a:t>
              </a:r>
              <a:r>
                <a:rPr lang="en-US" sz="2800" b="1" i="1">
                  <a:latin typeface="Times New Roman" pitchFamily="18" charset="0"/>
                </a:rPr>
                <a:t>y = </a:t>
              </a:r>
              <a:endParaRPr lang="ru-RU" sz="2800" b="1">
                <a:latin typeface="Times New Roman" pitchFamily="18" charset="0"/>
              </a:endParaRPr>
            </a:p>
          </p:txBody>
        </p:sp>
        <p:graphicFrame>
          <p:nvGraphicFramePr>
            <p:cNvPr id="25628" name="Object 28"/>
            <p:cNvGraphicFramePr>
              <a:graphicFrameLocks noChangeAspect="1"/>
            </p:cNvGraphicFramePr>
            <p:nvPr/>
          </p:nvGraphicFramePr>
          <p:xfrm>
            <a:off x="3923" y="3113"/>
            <a:ext cx="195" cy="499"/>
          </p:xfrm>
          <a:graphic>
            <a:graphicData uri="http://schemas.openxmlformats.org/presentationml/2006/ole">
              <p:oleObj spid="_x0000_s25628" name="Формула" r:id="rId10" imgW="152334" imgH="393529" progId="Equation.3">
                <p:embed/>
              </p:oleObj>
            </a:graphicData>
          </a:graphic>
        </p:graphicFrame>
        <p:graphicFrame>
          <p:nvGraphicFramePr>
            <p:cNvPr id="25630" name="Object 30"/>
            <p:cNvGraphicFramePr>
              <a:graphicFrameLocks noChangeAspect="1"/>
            </p:cNvGraphicFramePr>
            <p:nvPr/>
          </p:nvGraphicFramePr>
          <p:xfrm>
            <a:off x="4876" y="3067"/>
            <a:ext cx="478" cy="545"/>
          </p:xfrm>
          <a:graphic>
            <a:graphicData uri="http://schemas.openxmlformats.org/presentationml/2006/ole">
              <p:oleObj spid="_x0000_s25630" name="Формула" r:id="rId11" imgW="342751" imgH="393529" progId="Equation.3">
                <p:embed/>
              </p:oleObj>
            </a:graphicData>
          </a:graphic>
        </p:graphicFrame>
      </p:grpSp>
      <p:sp>
        <p:nvSpPr>
          <p:cNvPr id="25633" name="Line 33"/>
          <p:cNvSpPr>
            <a:spLocks noChangeShapeType="1"/>
          </p:cNvSpPr>
          <p:nvPr/>
        </p:nvSpPr>
        <p:spPr bwMode="auto">
          <a:xfrm flipV="1">
            <a:off x="2916238" y="3284538"/>
            <a:ext cx="1943100" cy="1152525"/>
          </a:xfrm>
          <a:prstGeom prst="line">
            <a:avLst/>
          </a:prstGeom>
          <a:noFill/>
          <a:ln w="44450">
            <a:solidFill>
              <a:srgbClr val="9933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V="1">
            <a:off x="2916238" y="5300663"/>
            <a:ext cx="1871662" cy="433387"/>
          </a:xfrm>
          <a:prstGeom prst="line">
            <a:avLst/>
          </a:prstGeom>
          <a:noFill/>
          <a:ln w="44450">
            <a:solidFill>
              <a:srgbClr val="33CC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2916238" y="2924175"/>
            <a:ext cx="1871662" cy="3384550"/>
          </a:xfrm>
          <a:prstGeom prst="line">
            <a:avLst/>
          </a:prstGeom>
          <a:noFill/>
          <a:ln w="44450">
            <a:solidFill>
              <a:srgbClr val="CC66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6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6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5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5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7"/>
                  </p:tgtEl>
                </p:cond>
              </p:nextCondLst>
            </p:seq>
          </p:childTnLst>
        </p:cTn>
      </p:par>
    </p:tnLst>
    <p:bldLst>
      <p:bldP spid="25618" grpId="0" animBg="1"/>
      <p:bldP spid="25619" grpId="0" animBg="1"/>
      <p:bldP spid="25619" grpId="1" animBg="1"/>
      <p:bldP spid="25633" grpId="0" animBg="1"/>
      <p:bldP spid="25634" grpId="0" animBg="1"/>
      <p:bldP spid="256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6637" name="Picture 13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43" name="Group 19"/>
          <p:cNvGrpSpPr>
            <a:grpSpLocks/>
          </p:cNvGrpSpPr>
          <p:nvPr/>
        </p:nvGrpSpPr>
        <p:grpSpPr bwMode="auto">
          <a:xfrm>
            <a:off x="1331913" y="3068638"/>
            <a:ext cx="3095625" cy="660400"/>
            <a:chOff x="839" y="1933"/>
            <a:chExt cx="1950" cy="416"/>
          </a:xfrm>
        </p:grpSpPr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1" name="Object 17"/>
            <p:cNvGraphicFramePr>
              <a:graphicFrameLocks noChangeAspect="1"/>
            </p:cNvGraphicFramePr>
            <p:nvPr/>
          </p:nvGraphicFramePr>
          <p:xfrm>
            <a:off x="1111" y="1933"/>
            <a:ext cx="1406" cy="416"/>
          </p:xfrm>
          <a:graphic>
            <a:graphicData uri="http://schemas.openxmlformats.org/presentationml/2006/ole">
              <p:oleObj spid="_x0000_s26641" name="Формула" r:id="rId5" imgW="672808" imgH="203112" progId="Equation.3">
                <p:embed/>
              </p:oleObj>
            </a:graphicData>
          </a:graphic>
        </p:graphicFrame>
      </p:grpSp>
      <p:grpSp>
        <p:nvGrpSpPr>
          <p:cNvPr id="26646" name="Group 22"/>
          <p:cNvGrpSpPr>
            <a:grpSpLocks/>
          </p:cNvGrpSpPr>
          <p:nvPr/>
        </p:nvGrpSpPr>
        <p:grpSpPr bwMode="auto">
          <a:xfrm>
            <a:off x="1331913" y="4076700"/>
            <a:ext cx="3095625" cy="661988"/>
            <a:chOff x="839" y="2568"/>
            <a:chExt cx="1950" cy="417"/>
          </a:xfrm>
        </p:grpSpPr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4" name="Object 20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6644" name="Формула" r:id="rId6" imgW="761669" imgH="203112" progId="Equation.3">
                <p:embed/>
              </p:oleObj>
            </a:graphicData>
          </a:graphic>
        </p:graphicFrame>
      </p:grpSp>
      <p:grpSp>
        <p:nvGrpSpPr>
          <p:cNvPr id="26649" name="Group 25"/>
          <p:cNvGrpSpPr>
            <a:grpSpLocks/>
          </p:cNvGrpSpPr>
          <p:nvPr/>
        </p:nvGrpSpPr>
        <p:grpSpPr bwMode="auto">
          <a:xfrm>
            <a:off x="1331913" y="5084763"/>
            <a:ext cx="3095625" cy="631825"/>
            <a:chOff x="839" y="3203"/>
            <a:chExt cx="1950" cy="398"/>
          </a:xfrm>
        </p:grpSpPr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7" name="Object 23"/>
            <p:cNvGraphicFramePr>
              <a:graphicFrameLocks noChangeAspect="1"/>
            </p:cNvGraphicFramePr>
            <p:nvPr/>
          </p:nvGraphicFramePr>
          <p:xfrm>
            <a:off x="1066" y="3203"/>
            <a:ext cx="1497" cy="398"/>
          </p:xfrm>
          <a:graphic>
            <a:graphicData uri="http://schemas.openxmlformats.org/presentationml/2006/ole">
              <p:oleObj spid="_x0000_s26647" name="Формула" r:id="rId7" imgW="748975" imgH="203112" progId="Equation.3">
                <p:embed/>
              </p:oleObj>
            </a:graphicData>
          </a:graphic>
        </p:graphicFrame>
      </p:grpSp>
      <p:sp>
        <p:nvSpPr>
          <p:cNvPr id="26651" name="AutoShape 27"/>
          <p:cNvSpPr>
            <a:spLocks noChangeArrowheads="1"/>
          </p:cNvSpPr>
          <p:nvPr/>
        </p:nvSpPr>
        <p:spPr bwMode="auto">
          <a:xfrm>
            <a:off x="5867400" y="2276475"/>
            <a:ext cx="2857500" cy="754063"/>
          </a:xfrm>
          <a:prstGeom prst="wedgeRoundRectCallout">
            <a:avLst>
              <a:gd name="adj1" fmla="val 28000"/>
              <a:gd name="adj2" fmla="val 176736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6653" name="AutoShape 29"/>
          <p:cNvSpPr>
            <a:spLocks noChangeArrowheads="1"/>
          </p:cNvSpPr>
          <p:nvPr/>
        </p:nvSpPr>
        <p:spPr bwMode="auto">
          <a:xfrm>
            <a:off x="5867400" y="2276475"/>
            <a:ext cx="2857500" cy="754063"/>
          </a:xfrm>
          <a:prstGeom prst="wedgeRoundRectCallout">
            <a:avLst>
              <a:gd name="adj1" fmla="val 20389"/>
              <a:gd name="adj2" fmla="val 151264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6654" name="AutoShape 30"/>
          <p:cNvSpPr>
            <a:spLocks noChangeArrowheads="1"/>
          </p:cNvSpPr>
          <p:nvPr/>
        </p:nvSpPr>
        <p:spPr bwMode="auto">
          <a:xfrm>
            <a:off x="5795963" y="2276475"/>
            <a:ext cx="2857500" cy="754063"/>
          </a:xfrm>
          <a:prstGeom prst="wedgeRoundRectCallout">
            <a:avLst>
              <a:gd name="adj1" fmla="val 25222"/>
              <a:gd name="adj2" fmla="val 179051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6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66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38576 -0.31504 " pathEditMode="relative" ptsTypes="AA">
                                      <p:cBhvr>
                                        <p:cTn id="94" dur="2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6"/>
                  </p:tgtEl>
                </p:cond>
              </p:nextCondLst>
            </p:seq>
          </p:childTnLst>
        </p:cTn>
      </p:par>
    </p:tnLst>
    <p:bldLst>
      <p:bldP spid="26629" grpId="0" animBg="1"/>
      <p:bldP spid="26631" grpId="0" animBg="1"/>
      <p:bldP spid="26651" grpId="0" animBg="1"/>
      <p:bldP spid="26651" grpId="1" animBg="1"/>
      <p:bldP spid="26653" grpId="0" animBg="1"/>
      <p:bldP spid="26653" grpId="1" animBg="1"/>
      <p:bldP spid="26654" grpId="0" animBg="1"/>
      <p:bldP spid="266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331913" y="27813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8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10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7653" name="Picture 5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827088" y="3933825"/>
            <a:ext cx="3095625" cy="660400"/>
            <a:chOff x="839" y="1933"/>
            <a:chExt cx="1950" cy="416"/>
          </a:xfrm>
        </p:grpSpPr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56" name="Object 8"/>
            <p:cNvGraphicFramePr>
              <a:graphicFrameLocks noChangeAspect="1"/>
            </p:cNvGraphicFramePr>
            <p:nvPr/>
          </p:nvGraphicFramePr>
          <p:xfrm>
            <a:off x="1072" y="1933"/>
            <a:ext cx="1485" cy="416"/>
          </p:xfrm>
          <a:graphic>
            <a:graphicData uri="http://schemas.openxmlformats.org/presentationml/2006/ole">
              <p:oleObj spid="_x0000_s27656" name="Формула" r:id="rId5" imgW="711000" imgH="203040" progId="Equation.3">
                <p:embed/>
              </p:oleObj>
            </a:graphicData>
          </a:graphic>
        </p:graphicFrame>
      </p:grp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827088" y="4797425"/>
            <a:ext cx="3095625" cy="661988"/>
            <a:chOff x="839" y="2568"/>
            <a:chExt cx="1950" cy="417"/>
          </a:xfrm>
        </p:grpSpPr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59" name="Object 11"/>
            <p:cNvGraphicFramePr>
              <a:graphicFrameLocks noChangeAspect="1"/>
            </p:cNvGraphicFramePr>
            <p:nvPr/>
          </p:nvGraphicFramePr>
          <p:xfrm>
            <a:off x="981" y="2568"/>
            <a:ext cx="1666" cy="417"/>
          </p:xfrm>
          <a:graphic>
            <a:graphicData uri="http://schemas.openxmlformats.org/presentationml/2006/ole">
              <p:oleObj spid="_x0000_s27659" name="Формула" r:id="rId6" imgW="799920" imgH="203040" progId="Equation.3">
                <p:embed/>
              </p:oleObj>
            </a:graphicData>
          </a:graphic>
        </p:graphicFrame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827088" y="5589588"/>
            <a:ext cx="3095625" cy="631825"/>
            <a:chOff x="839" y="3203"/>
            <a:chExt cx="1950" cy="398"/>
          </a:xfrm>
        </p:grpSpPr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62" name="Object 14"/>
            <p:cNvGraphicFramePr>
              <a:graphicFrameLocks noChangeAspect="1"/>
            </p:cNvGraphicFramePr>
            <p:nvPr/>
          </p:nvGraphicFramePr>
          <p:xfrm>
            <a:off x="1104" y="3203"/>
            <a:ext cx="1421" cy="398"/>
          </p:xfrm>
          <a:graphic>
            <a:graphicData uri="http://schemas.openxmlformats.org/presentationml/2006/ole">
              <p:oleObj spid="_x0000_s27662" name="Формула" r:id="rId7" imgW="711000" imgH="203040" progId="Equation.3">
                <p:embed/>
              </p:oleObj>
            </a:graphicData>
          </a:graphic>
        </p:graphicFrame>
      </p:grp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5219700" y="2924175"/>
            <a:ext cx="2857500" cy="754063"/>
          </a:xfrm>
          <a:prstGeom prst="wedgeRoundRectCallout">
            <a:avLst>
              <a:gd name="adj1" fmla="val 30889"/>
              <a:gd name="adj2" fmla="val 90843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4211638" y="3500438"/>
            <a:ext cx="2857500" cy="754062"/>
          </a:xfrm>
          <a:prstGeom prst="wedgeRoundRectCallout">
            <a:avLst>
              <a:gd name="adj1" fmla="val 70833"/>
              <a:gd name="adj2" fmla="val 49579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5867400" y="2636838"/>
            <a:ext cx="2857500" cy="754062"/>
          </a:xfrm>
          <a:prstGeom prst="wedgeRoundRectCallout">
            <a:avLst>
              <a:gd name="adj1" fmla="val 22722"/>
              <a:gd name="adj2" fmla="val 13126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7667" name="Group 19"/>
          <p:cNvGrpSpPr>
            <a:grpSpLocks/>
          </p:cNvGrpSpPr>
          <p:nvPr/>
        </p:nvGrpSpPr>
        <p:grpSpPr bwMode="auto">
          <a:xfrm>
            <a:off x="4859338" y="1916113"/>
            <a:ext cx="3095625" cy="661987"/>
            <a:chOff x="839" y="2568"/>
            <a:chExt cx="1950" cy="417"/>
          </a:xfrm>
        </p:grpSpPr>
        <p:sp>
          <p:nvSpPr>
            <p:cNvPr id="27668" name="Rectangle 2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69" name="Object 21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7669" name="Формула" r:id="rId8" imgW="761669" imgH="203112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7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7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0.44497 -0.4136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0"/>
                  </p:tgtEl>
                </p:cond>
              </p:nextCondLst>
            </p:seq>
          </p:childTnLst>
        </p:cTn>
      </p:par>
    </p:tnLst>
    <p:bldLst>
      <p:bldP spid="27652" grpId="0" animBg="1"/>
      <p:bldP spid="27663" grpId="0" animBg="1"/>
      <p:bldP spid="27663" grpId="1" animBg="1"/>
      <p:bldP spid="27664" grpId="0" animBg="1"/>
      <p:bldP spid="27664" grpId="1" animBg="1"/>
      <p:bldP spid="27665" grpId="0" animBg="1"/>
      <p:bldP spid="2766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331913" y="27813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8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10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8677" name="Picture 5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4" name="Group 12"/>
          <p:cNvGrpSpPr>
            <a:grpSpLocks/>
          </p:cNvGrpSpPr>
          <p:nvPr/>
        </p:nvGrpSpPr>
        <p:grpSpPr bwMode="auto">
          <a:xfrm>
            <a:off x="4859338" y="2781300"/>
            <a:ext cx="3095625" cy="631825"/>
            <a:chOff x="839" y="3203"/>
            <a:chExt cx="1950" cy="398"/>
          </a:xfrm>
        </p:grpSpPr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86" name="Object 14"/>
            <p:cNvGraphicFramePr>
              <a:graphicFrameLocks noChangeAspect="1"/>
            </p:cNvGraphicFramePr>
            <p:nvPr/>
          </p:nvGraphicFramePr>
          <p:xfrm>
            <a:off x="1104" y="3203"/>
            <a:ext cx="1421" cy="398"/>
          </p:xfrm>
          <a:graphic>
            <a:graphicData uri="http://schemas.openxmlformats.org/presentationml/2006/ole">
              <p:oleObj spid="_x0000_s28686" name="Формула" r:id="rId5" imgW="711000" imgH="203040" progId="Equation.3">
                <p:embed/>
              </p:oleObj>
            </a:graphicData>
          </a:graphic>
        </p:graphicFrame>
      </p:grpSp>
      <p:sp>
        <p:nvSpPr>
          <p:cNvPr id="28687" name="AutoShape 15"/>
          <p:cNvSpPr>
            <a:spLocks noChangeArrowheads="1"/>
          </p:cNvSpPr>
          <p:nvPr/>
        </p:nvSpPr>
        <p:spPr bwMode="auto">
          <a:xfrm>
            <a:off x="4716463" y="3500438"/>
            <a:ext cx="2857500" cy="754062"/>
          </a:xfrm>
          <a:prstGeom prst="wedgeRoundRectCallout">
            <a:avLst>
              <a:gd name="adj1" fmla="val 69333"/>
              <a:gd name="adj2" fmla="val 30421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4643438" y="3573463"/>
            <a:ext cx="2857500" cy="754062"/>
          </a:xfrm>
          <a:prstGeom prst="wedgeRoundRectCallout">
            <a:avLst>
              <a:gd name="adj1" fmla="val 55722"/>
              <a:gd name="adj2" fmla="val 39894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8689" name="AutoShape 17"/>
          <p:cNvSpPr>
            <a:spLocks noChangeArrowheads="1"/>
          </p:cNvSpPr>
          <p:nvPr/>
        </p:nvSpPr>
        <p:spPr bwMode="auto">
          <a:xfrm>
            <a:off x="4716463" y="3500438"/>
            <a:ext cx="2857500" cy="754062"/>
          </a:xfrm>
          <a:prstGeom prst="wedgeRoundRectCallout">
            <a:avLst>
              <a:gd name="adj1" fmla="val 63000"/>
              <a:gd name="adj2" fmla="val 16736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4859338" y="1916113"/>
            <a:ext cx="3095625" cy="661987"/>
            <a:chOff x="839" y="2568"/>
            <a:chExt cx="1950" cy="417"/>
          </a:xfrm>
        </p:grpSpPr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93" name="Object 21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8693" name="Формула" r:id="rId6" imgW="761669" imgH="203112" progId="Equation.3">
                <p:embed/>
              </p:oleObj>
            </a:graphicData>
          </a:graphic>
        </p:graphicFrame>
      </p:grp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1331913" y="36449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0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-2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1331913" y="4365625"/>
            <a:ext cx="3095625" cy="660400"/>
            <a:chOff x="839" y="1933"/>
            <a:chExt cx="1950" cy="416"/>
          </a:xfrm>
        </p:grpSpPr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97" name="Object 25"/>
            <p:cNvGraphicFramePr>
              <a:graphicFrameLocks noChangeAspect="1"/>
            </p:cNvGraphicFramePr>
            <p:nvPr/>
          </p:nvGraphicFramePr>
          <p:xfrm>
            <a:off x="1350" y="1933"/>
            <a:ext cx="928" cy="416"/>
          </p:xfrm>
          <a:graphic>
            <a:graphicData uri="http://schemas.openxmlformats.org/presentationml/2006/ole">
              <p:oleObj spid="_x0000_s28697" name="Формула" r:id="rId7" imgW="444240" imgH="203040" progId="Equation.3">
                <p:embed/>
              </p:oleObj>
            </a:graphicData>
          </a:graphic>
        </p:graphicFrame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1331913" y="5229225"/>
            <a:ext cx="3095625" cy="661988"/>
            <a:chOff x="839" y="2568"/>
            <a:chExt cx="1950" cy="417"/>
          </a:xfrm>
        </p:grpSpPr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700" name="Object 28"/>
            <p:cNvGraphicFramePr>
              <a:graphicFrameLocks noChangeAspect="1"/>
            </p:cNvGraphicFramePr>
            <p:nvPr/>
          </p:nvGraphicFramePr>
          <p:xfrm>
            <a:off x="1258" y="2568"/>
            <a:ext cx="1111" cy="417"/>
          </p:xfrm>
          <a:graphic>
            <a:graphicData uri="http://schemas.openxmlformats.org/presentationml/2006/ole">
              <p:oleObj spid="_x0000_s28700" name="Формула" r:id="rId8" imgW="533160" imgH="203040" progId="Equation.3">
                <p:embed/>
              </p:oleObj>
            </a:graphicData>
          </a:graphic>
        </p:graphicFrame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1331913" y="6021388"/>
            <a:ext cx="3095625" cy="631825"/>
            <a:chOff x="839" y="3203"/>
            <a:chExt cx="1950" cy="398"/>
          </a:xfrm>
        </p:grpSpPr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703" name="Object 31"/>
            <p:cNvGraphicFramePr>
              <a:graphicFrameLocks noChangeAspect="1"/>
            </p:cNvGraphicFramePr>
            <p:nvPr/>
          </p:nvGraphicFramePr>
          <p:xfrm>
            <a:off x="1243" y="3203"/>
            <a:ext cx="1142" cy="398"/>
          </p:xfrm>
          <a:graphic>
            <a:graphicData uri="http://schemas.openxmlformats.org/presentationml/2006/ole">
              <p:oleObj spid="_x0000_s28703" name="Формула" r:id="rId9" imgW="571320" imgH="203040" progId="Equation.3">
                <p:embed/>
              </p:oleObj>
            </a:graphicData>
          </a:graphic>
        </p:graphicFrame>
      </p:grpSp>
      <p:sp>
        <p:nvSpPr>
          <p:cNvPr id="28704" name="WordArt 32"/>
          <p:cNvSpPr>
            <a:spLocks noChangeArrowheads="1" noChangeShapeType="1" noTextEdit="1"/>
          </p:cNvSpPr>
          <p:nvPr/>
        </p:nvSpPr>
        <p:spPr bwMode="auto">
          <a:xfrm>
            <a:off x="1331913" y="4581525"/>
            <a:ext cx="4752975" cy="20208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8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38195 -0.1217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5"/>
                  </p:tgtEl>
                </p:cond>
              </p:nextCondLst>
            </p:seq>
          </p:childTnLst>
        </p:cTn>
      </p:par>
    </p:tnLst>
    <p:bldLst>
      <p:bldP spid="28687" grpId="0" animBg="1"/>
      <p:bldP spid="28687" grpId="1" animBg="1"/>
      <p:bldP spid="28688" grpId="0" animBg="1"/>
      <p:bldP spid="28688" grpId="1" animBg="1"/>
      <p:bldP spid="28689" grpId="0" animBg="1"/>
      <p:bldP spid="28689" grpId="1" animBg="1"/>
      <p:bldP spid="28694" grpId="0" animBg="1"/>
      <p:bldP spid="287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5867400" y="2349500"/>
            <a:ext cx="2089150" cy="614363"/>
            <a:chOff x="1111" y="1047"/>
            <a:chExt cx="1316" cy="387"/>
          </a:xfrm>
        </p:grpSpPr>
        <p:sp>
          <p:nvSpPr>
            <p:cNvPr id="29703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4" name="Object 8"/>
            <p:cNvGraphicFramePr>
              <a:graphicFrameLocks noChangeAspect="1"/>
            </p:cNvGraphicFramePr>
            <p:nvPr/>
          </p:nvGraphicFramePr>
          <p:xfrm>
            <a:off x="1378" y="1071"/>
            <a:ext cx="812" cy="362"/>
          </p:xfrm>
          <a:graphic>
            <a:graphicData uri="http://schemas.openxmlformats.org/presentationml/2006/ole">
              <p:oleObj spid="_x0000_s29704" name="Формула" r:id="rId5" imgW="431640" imgH="203040" progId="Equation.3">
                <p:embed/>
              </p:oleObj>
            </a:graphicData>
          </a:graphic>
        </p:graphicFrame>
      </p:grpSp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5867400" y="4005263"/>
            <a:ext cx="2089150" cy="614362"/>
            <a:chOff x="1111" y="1047"/>
            <a:chExt cx="1316" cy="387"/>
          </a:xfrm>
        </p:grpSpPr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1295" y="1071"/>
            <a:ext cx="979" cy="362"/>
          </p:xfrm>
          <a:graphic>
            <a:graphicData uri="http://schemas.openxmlformats.org/presentationml/2006/ole">
              <p:oleObj spid="_x0000_s29707" name="Формула" r:id="rId6" imgW="520560" imgH="203040" progId="Equation.3">
                <p:embed/>
              </p:oleObj>
            </a:graphicData>
          </a:graphic>
        </p:graphicFrame>
      </p:grpSp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5867400" y="5661025"/>
            <a:ext cx="2089150" cy="614363"/>
            <a:chOff x="1111" y="1047"/>
            <a:chExt cx="1316" cy="387"/>
          </a:xfrm>
        </p:grpSpPr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10" name="Object 14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29710" name="Формула" r:id="rId7" imgW="571320" imgH="203040" progId="Equation.3">
                <p:embed/>
              </p:oleObj>
            </a:graphicData>
          </a:graphic>
        </p:graphicFrame>
      </p:grpSp>
      <p:graphicFrame>
        <p:nvGraphicFramePr>
          <p:cNvPr id="29711" name="Object 15"/>
          <p:cNvGraphicFramePr>
            <a:graphicFrameLocks noChangeAspect="1"/>
          </p:cNvGraphicFramePr>
          <p:nvPr>
            <p:ph/>
          </p:nvPr>
        </p:nvGraphicFramePr>
        <p:xfrm>
          <a:off x="611188" y="2170113"/>
          <a:ext cx="4968875" cy="4389437"/>
        </p:xfrm>
        <a:graphic>
          <a:graphicData uri="http://schemas.openxmlformats.org/presentationml/2006/ole">
            <p:oleObj spid="_x0000_s29711" name="GraphC" r:id="rId8" imgW="4248000" imgH="3752640" progId="GraphCtrl.Document">
              <p:embed/>
            </p:oleObj>
          </a:graphicData>
        </a:graphic>
      </p:graphicFrame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172450" y="2349500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172450" y="4005263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Oval 19"/>
          <p:cNvSpPr>
            <a:spLocks noChangeArrowheads="1"/>
          </p:cNvSpPr>
          <p:nvPr/>
        </p:nvSpPr>
        <p:spPr bwMode="auto">
          <a:xfrm>
            <a:off x="8172450" y="5661025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9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8"/>
                  </p:tgtEl>
                </p:cond>
              </p:nextCondLst>
            </p:seq>
          </p:childTnLst>
        </p:cTn>
      </p:par>
    </p:tnLst>
    <p:bldLst>
      <p:bldP spid="29701" grpId="0" animBg="1"/>
      <p:bldP spid="29713" grpId="0" animBg="1"/>
      <p:bldP spid="29714" grpId="0" animBg="1"/>
      <p:bldP spid="297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1258888" y="188913"/>
            <a:ext cx="7705725" cy="2087562"/>
            <a:chOff x="793" y="119"/>
            <a:chExt cx="4854" cy="1315"/>
          </a:xfrm>
        </p:grpSpPr>
        <p:sp>
          <p:nvSpPr>
            <p:cNvPr id="31749" name="AutoShape 5"/>
            <p:cNvSpPr>
              <a:spLocks noChangeArrowheads="1"/>
            </p:cNvSpPr>
            <p:nvPr/>
          </p:nvSpPr>
          <p:spPr bwMode="auto">
            <a:xfrm>
              <a:off x="793" y="119"/>
              <a:ext cx="4854" cy="1315"/>
            </a:xfrm>
            <a:prstGeom prst="roundRect">
              <a:avLst>
                <a:gd name="adj" fmla="val 16667"/>
              </a:avLst>
            </a:prstGeom>
            <a:solidFill>
              <a:srgbClr val="FFFF99">
                <a:alpha val="56000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На рисунке  изображены  прямые  с 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угловыми  коэффициентами    ,       и  </a:t>
              </a:r>
              <a:r>
                <a:rPr lang="ru-RU" sz="3200" b="1">
                  <a:latin typeface="Times New Roman" pitchFamily="18" charset="0"/>
                </a:rPr>
                <a:t>0</a:t>
              </a:r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.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Укажите  угловой  коэффициент 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каждой из  прямых.</a:t>
              </a:r>
            </a:p>
          </p:txBody>
        </p:sp>
        <p:graphicFrame>
          <p:nvGraphicFramePr>
            <p:cNvPr id="31750" name="Object 6"/>
            <p:cNvGraphicFramePr>
              <a:graphicFrameLocks noChangeAspect="1"/>
            </p:cNvGraphicFramePr>
            <p:nvPr/>
          </p:nvGraphicFramePr>
          <p:xfrm>
            <a:off x="4513" y="346"/>
            <a:ext cx="384" cy="590"/>
          </p:xfrm>
          <a:graphic>
            <a:graphicData uri="http://schemas.openxmlformats.org/presentationml/2006/ole">
              <p:oleObj spid="_x0000_s31750" name="Формула" r:id="rId5" imgW="253800" imgH="393480" progId="Equation.3">
                <p:embed/>
              </p:oleObj>
            </a:graphicData>
          </a:graphic>
        </p:graphicFrame>
        <p:graphicFrame>
          <p:nvGraphicFramePr>
            <p:cNvPr id="31752" name="Object 8"/>
            <p:cNvGraphicFramePr>
              <a:graphicFrameLocks noChangeAspect="1"/>
            </p:cNvGraphicFramePr>
            <p:nvPr/>
          </p:nvGraphicFramePr>
          <p:xfrm>
            <a:off x="4195" y="391"/>
            <a:ext cx="213" cy="544"/>
          </p:xfrm>
          <a:graphic>
            <a:graphicData uri="http://schemas.openxmlformats.org/presentationml/2006/ole">
              <p:oleObj spid="_x0000_s31752" name="Формула" r:id="rId6" imgW="152334" imgH="393529" progId="Equation.3">
                <p:embed/>
              </p:oleObj>
            </a:graphicData>
          </a:graphic>
        </p:graphicFrame>
      </p:grpSp>
      <p:graphicFrame>
        <p:nvGraphicFramePr>
          <p:cNvPr id="31756" name="Object 12"/>
          <p:cNvGraphicFramePr>
            <a:graphicFrameLocks noChangeAspect="1"/>
          </p:cNvGraphicFramePr>
          <p:nvPr>
            <p:ph/>
          </p:nvPr>
        </p:nvGraphicFramePr>
        <p:xfrm>
          <a:off x="539750" y="2333625"/>
          <a:ext cx="4752975" cy="4410075"/>
        </p:xfrm>
        <a:graphic>
          <a:graphicData uri="http://schemas.openxmlformats.org/presentationml/2006/ole">
            <p:oleObj spid="_x0000_s31756" name="GraphC" r:id="rId7" imgW="4248000" imgH="3943080" progId="GraphCtrl.Document">
              <p:embed/>
            </p:oleObj>
          </a:graphicData>
        </a:graphic>
      </p:graphicFrame>
      <p:grpSp>
        <p:nvGrpSpPr>
          <p:cNvPr id="31767" name="Group 23"/>
          <p:cNvGrpSpPr>
            <a:grpSpLocks/>
          </p:cNvGrpSpPr>
          <p:nvPr/>
        </p:nvGrpSpPr>
        <p:grpSpPr bwMode="auto">
          <a:xfrm>
            <a:off x="5651500" y="2420938"/>
            <a:ext cx="2089150" cy="1112837"/>
            <a:chOff x="3651" y="1480"/>
            <a:chExt cx="1316" cy="701"/>
          </a:xfrm>
        </p:grpSpPr>
        <p:sp>
          <p:nvSpPr>
            <p:cNvPr id="31759" name="Rectangle 15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60" name="Object 16"/>
            <p:cNvGraphicFramePr>
              <a:graphicFrameLocks noChangeAspect="1"/>
            </p:cNvGraphicFramePr>
            <p:nvPr/>
          </p:nvGraphicFramePr>
          <p:xfrm>
            <a:off x="3833" y="1480"/>
            <a:ext cx="907" cy="701"/>
          </p:xfrm>
          <a:graphic>
            <a:graphicData uri="http://schemas.openxmlformats.org/presentationml/2006/ole">
              <p:oleObj spid="_x0000_s31760" name="Формула" r:id="rId8" imgW="482400" imgH="393480" progId="Equation.3">
                <p:embed/>
              </p:oleObj>
            </a:graphicData>
          </a:graphic>
        </p:graphicFrame>
      </p:grpSp>
      <p:grpSp>
        <p:nvGrpSpPr>
          <p:cNvPr id="31768" name="Group 24"/>
          <p:cNvGrpSpPr>
            <a:grpSpLocks/>
          </p:cNvGrpSpPr>
          <p:nvPr/>
        </p:nvGrpSpPr>
        <p:grpSpPr bwMode="auto">
          <a:xfrm>
            <a:off x="5651500" y="5516563"/>
            <a:ext cx="2089150" cy="1112837"/>
            <a:chOff x="3651" y="1480"/>
            <a:chExt cx="1316" cy="701"/>
          </a:xfrm>
        </p:grpSpPr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70" name="Object 26"/>
            <p:cNvGraphicFramePr>
              <a:graphicFrameLocks noChangeAspect="1"/>
            </p:cNvGraphicFramePr>
            <p:nvPr/>
          </p:nvGraphicFramePr>
          <p:xfrm>
            <a:off x="3928" y="1480"/>
            <a:ext cx="716" cy="701"/>
          </p:xfrm>
          <a:graphic>
            <a:graphicData uri="http://schemas.openxmlformats.org/presentationml/2006/ole">
              <p:oleObj spid="_x0000_s31770" name="Формула" r:id="rId9" imgW="380880" imgH="393480" progId="Equation.3">
                <p:embed/>
              </p:oleObj>
            </a:graphicData>
          </a:graphic>
        </p:graphicFrame>
      </p:grpSp>
      <p:grpSp>
        <p:nvGrpSpPr>
          <p:cNvPr id="31771" name="Group 27"/>
          <p:cNvGrpSpPr>
            <a:grpSpLocks/>
          </p:cNvGrpSpPr>
          <p:nvPr/>
        </p:nvGrpSpPr>
        <p:grpSpPr bwMode="auto">
          <a:xfrm>
            <a:off x="5651500" y="3933825"/>
            <a:ext cx="2089150" cy="1046163"/>
            <a:chOff x="3651" y="1480"/>
            <a:chExt cx="1316" cy="659"/>
          </a:xfrm>
        </p:grpSpPr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73" name="Object 29"/>
            <p:cNvGraphicFramePr>
              <a:graphicFrameLocks noChangeAspect="1"/>
            </p:cNvGraphicFramePr>
            <p:nvPr/>
          </p:nvGraphicFramePr>
          <p:xfrm>
            <a:off x="3952" y="1672"/>
            <a:ext cx="669" cy="317"/>
          </p:xfrm>
          <a:graphic>
            <a:graphicData uri="http://schemas.openxmlformats.org/presentationml/2006/ole">
              <p:oleObj spid="_x0000_s31773" name="Формула" r:id="rId10" imgW="355320" imgH="177480" progId="Equation.3">
                <p:embed/>
              </p:oleObj>
            </a:graphicData>
          </a:graphic>
        </p:graphicFrame>
      </p:grpSp>
      <p:sp>
        <p:nvSpPr>
          <p:cNvPr id="31774" name="Oval 30"/>
          <p:cNvSpPr>
            <a:spLocks noChangeArrowheads="1"/>
          </p:cNvSpPr>
          <p:nvPr/>
        </p:nvSpPr>
        <p:spPr bwMode="auto">
          <a:xfrm>
            <a:off x="7956550" y="4076700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7956550" y="573405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7956550" y="256540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1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1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7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7" dur="20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7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3" dur="2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8"/>
                  </p:tgtEl>
                </p:cond>
              </p:nextCondLst>
            </p:seq>
          </p:childTnLst>
        </p:cTn>
      </p:par>
    </p:tnLst>
    <p:bldLst>
      <p:bldP spid="31774" grpId="0" animBg="1"/>
      <p:bldP spid="31775" grpId="0" animBg="1"/>
      <p:bldP spid="317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положителен.</a:t>
            </a:r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>
            <p:ph/>
          </p:nvPr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3798" name="GraphC" r:id="rId4" imgW="4248000" imgH="4133520" progId="GraphCtrl.Document">
              <p:embed/>
            </p:oleObj>
          </a:graphicData>
        </a:graphic>
      </p:graphicFrame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7885113" y="263683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7885113" y="4149725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3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417 C 0.0401 0.04074 0.08055 0.08611 0.13993 0.11342 C 0.19948 0.14074 0.27118 0.22222 0.35607 0.16064 C 0.44097 0.09907 0.54514 -0.07871 0.64982 -0.25579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C -0.00538 0.04074 -0.01059 0.08148 -0.0033 0.16226 C 0.00399 0.24305 -0.01024 0.45092 0.0434 0.48449 C 0.09705 0.51805 0.20764 0.4412 0.3184 0.36435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1" dur="20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</p:childTnLst>
        </p:cTn>
      </p:par>
    </p:tnLst>
    <p:bldLst>
      <p:bldP spid="33797" grpId="0" animBg="1"/>
      <p:bldP spid="33800" grpId="0"/>
      <p:bldP spid="33801" grpId="0" animBg="1"/>
      <p:bldP spid="33802" grpId="0" animBg="1"/>
      <p:bldP spid="33802" grpId="1" animBg="1"/>
      <p:bldP spid="33803" grpId="0" animBg="1"/>
      <p:bldP spid="33804" grpId="0" animBg="1"/>
      <p:bldP spid="33805" grpId="0" animBg="1"/>
      <p:bldP spid="33805" grpId="1" animBg="1"/>
      <p:bldP spid="33806" grpId="0" animBg="1"/>
      <p:bldP spid="338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latin typeface="Times New Roman" pitchFamily="18" charset="0"/>
              </a:rPr>
              <a:t>Цели.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Определить взаимное расположение</a:t>
            </a:r>
          </a:p>
          <a:p>
            <a:pPr>
              <a:buFontTx/>
              <a:buNone/>
            </a:pPr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    графиков линейных функций.</a:t>
            </a:r>
          </a:p>
          <a:p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Выяснить геометрический смысл</a:t>
            </a:r>
          </a:p>
          <a:p>
            <a:pPr>
              <a:buFontTx/>
              <a:buNone/>
            </a:pPr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   коэффициентов </a:t>
            </a:r>
            <a:r>
              <a:rPr lang="en-US" b="1" i="1">
                <a:solidFill>
                  <a:srgbClr val="008000"/>
                </a:solidFill>
                <a:latin typeface="Times New Roman" pitchFamily="18" charset="0"/>
              </a:rPr>
              <a:t> b  u  k.</a:t>
            </a:r>
            <a:endParaRPr lang="ru-RU" b="1" i="1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4100" name="Picture 4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0913" y="3068638"/>
            <a:ext cx="311308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отрицателен.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4820" name="GraphC" r:id="rId4" imgW="4248000" imgH="4133520" progId="GraphCtrl.Document">
              <p:embed/>
            </p:oleObj>
          </a:graphicData>
        </a:graphic>
      </p:graphicFrame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7596188" y="3141663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Oval 12"/>
          <p:cNvSpPr>
            <a:spLocks noChangeArrowheads="1"/>
          </p:cNvSpPr>
          <p:nvPr/>
        </p:nvSpPr>
        <p:spPr bwMode="auto">
          <a:xfrm>
            <a:off x="7596188" y="4508500"/>
            <a:ext cx="647700" cy="625475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1.11111E-6 C 0.01424 0.03912 0.02848 0.07847 0.06841 0.13333 C 0.10834 0.18819 0.16771 0.31597 0.24011 0.32893 C 0.31251 0.3419 0.40782 0.27639 0.5033 0.21111 " pathEditMode="relative" ptsTypes="aaaA">
                                      <p:cBhvr>
                                        <p:cTn id="20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8.14815E-6 C 0.00677 0.06944 0.01371 0.13888 0.02343 0.18888 C 0.03316 0.23888 0.02673 0.25347 0.05833 0.29999 C 0.08993 0.34652 0.12118 0.46874 0.21337 0.46874 C 0.30555 0.46874 0.45868 0.38425 0.6118 0.29999 " pathEditMode="relative" ptsTypes="aaaaA">
                                      <p:cBhvr>
                                        <p:cTn id="29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  <p:bldLst>
      <p:bldP spid="34819" grpId="0" animBg="1"/>
      <p:bldP spid="34823" grpId="0" animBg="1"/>
      <p:bldP spid="34824" grpId="0" animBg="1"/>
      <p:bldP spid="34826" grpId="0"/>
      <p:bldP spid="34827" grpId="0" animBg="1"/>
      <p:bldP spid="348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равен </a:t>
            </a:r>
            <a:r>
              <a:rPr lang="ru-RU" sz="3200" b="1">
                <a:latin typeface="Times New Roman" pitchFamily="18" charset="0"/>
              </a:rPr>
              <a:t>0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6868" name="GraphC" r:id="rId4" imgW="4248000" imgH="4133520" progId="GraphCtrl.Document">
              <p:embed/>
            </p:oleObj>
          </a:graphicData>
        </a:graphic>
      </p:graphicFrame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7812088" y="2708275"/>
            <a:ext cx="647700" cy="625475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C 0.1165 0.07708 0.23299 0.15417 0.34167 0.13565 C 0.45018 0.11713 0.55087 0.00301 0.65174 -0.11111 " pathEditMode="relative" ptsTypes="aaA">
                                      <p:cBhvr>
                                        <p:cTn id="20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9"/>
                  </p:tgtEl>
                </p:cond>
              </p:nextCondLst>
            </p:seq>
          </p:childTnLst>
        </p:cTn>
      </p:par>
    </p:tnLst>
    <p:bldLst>
      <p:bldP spid="36867" grpId="0" animBg="1"/>
      <p:bldP spid="36869" grpId="0" animBg="1"/>
      <p:bldP spid="36874" grpId="0"/>
      <p:bldP spid="3687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2" name="Object 4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37892" name="GraphC" r:id="rId3" imgW="4248000" imgH="4324320" progId="GraphCtrl.Document">
              <p:embed/>
            </p:oleObj>
          </a:graphicData>
        </a:graphic>
      </p:graphicFrame>
      <p:pic>
        <p:nvPicPr>
          <p:cNvPr id="37894" name="Picture 6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положителен.</a:t>
            </a:r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7524750" y="30686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3" name="Oval 15"/>
          <p:cNvSpPr>
            <a:spLocks noChangeArrowheads="1"/>
          </p:cNvSpPr>
          <p:nvPr/>
        </p:nvSpPr>
        <p:spPr bwMode="auto">
          <a:xfrm>
            <a:off x="7524750" y="4149725"/>
            <a:ext cx="647700" cy="625475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302 -0.1625 0.02604 -0.32477 0.075 -0.42894 C 0.12396 -0.5331 0.22986 -0.61829 0.2934 -0.62454 C 0.35695 -0.63079 0.40677 -0.54884 0.45677 -0.46667 " pathEditMode="relative" ptsTypes="aaaA">
                                      <p:cBhvr>
                                        <p:cTn id="69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3" dur="2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8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162 C 0.03889 0.01643 0.07778 0.03472 0.16806 0.05439 C 0.25833 0.0743 0.45642 0.15532 0.54201 0.11736 C 0.62743 0.07939 0.65434 -0.0463 0.68142 -0.17176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2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7"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896" grpId="1" animBg="1"/>
      <p:bldP spid="37897" grpId="0" animBg="1"/>
      <p:bldP spid="37897" grpId="1" animBg="1"/>
      <p:bldP spid="37898" grpId="0" animBg="1"/>
      <p:bldP spid="37899" grpId="0" animBg="1"/>
      <p:bldP spid="37900" grpId="0" animBg="1"/>
      <p:bldP spid="37901" grpId="0"/>
      <p:bldP spid="37902" grpId="0" animBg="1"/>
      <p:bldP spid="3790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39938" name="GraphC" r:id="rId3" imgW="4248000" imgH="4324320" progId="GraphCtrl.Document">
              <p:embed/>
            </p:oleObj>
          </a:graphicData>
        </a:graphic>
      </p:graphicFrame>
      <p:pic>
        <p:nvPicPr>
          <p:cNvPr id="39939" name="Picture 3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отрицателен.</a:t>
            </a:r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7451725" y="2852738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7451725" y="3933825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9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C -0.06511 -0.01968 -0.13004 -0.03935 -0.13663 -0.09329 C -0.14323 -0.14723 -0.08212 -0.28496 -0.03993 -0.32431 C 0.00225 -0.36366 0.05937 -0.3463 0.11666 -0.32894 " pathEditMode="relative" ptsTypes="aaaA">
                                      <p:cBhvr>
                                        <p:cTn id="21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9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07407E-6 C -0.11892 0.00833 -0.23784 0.01666 -0.2901 -0.01343 C -0.34235 -0.04352 -0.37742 -0.12709 -0.31336 -0.1801 C -0.2493 -0.23311 0.01338 -0.31065 0.09497 -0.33125 C 0.17657 -0.35186 0.17657 -0.32825 0.17657 -0.3044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2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5"/>
                  </p:tgtEl>
                </p:cond>
              </p:nextCondLst>
            </p:seq>
          </p:childTnLst>
        </p:cTn>
      </p:par>
    </p:tnLst>
    <p:bldLst>
      <p:bldP spid="39940" grpId="0" animBg="1"/>
      <p:bldP spid="39944" grpId="0" animBg="1"/>
      <p:bldP spid="39945" grpId="0" animBg="1"/>
      <p:bldP spid="39946" grpId="0"/>
      <p:bldP spid="39949" grpId="0" animBg="1"/>
      <p:bldP spid="3995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41986" name="GraphC" r:id="rId3" imgW="4248000" imgH="4324320" progId="GraphCtrl.Document">
              <p:embed/>
            </p:oleObj>
          </a:graphicData>
        </a:graphic>
      </p:graphicFrame>
      <p:pic>
        <p:nvPicPr>
          <p:cNvPr id="41987" name="Picture 3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равен  </a:t>
            </a:r>
            <a:r>
              <a:rPr lang="ru-RU" sz="3200" b="1">
                <a:latin typeface="Times New Roman" pitchFamily="18" charset="0"/>
              </a:rPr>
              <a:t>0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6948488" y="2781300"/>
            <a:ext cx="1019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Times New Roman" pitchFamily="18" charset="0"/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94" grpId="0"/>
      <p:bldP spid="419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5795963" y="1844675"/>
            <a:ext cx="2089150" cy="1114425"/>
            <a:chOff x="884" y="1005"/>
            <a:chExt cx="1316" cy="702"/>
          </a:xfrm>
        </p:grpSpPr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68" name="Object 8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40968" name="Формула" r:id="rId3" imgW="482400" imgH="393480" progId="Equation.3">
                <p:embed/>
              </p:oleObj>
            </a:graphicData>
          </a:graphic>
        </p:graphicFrame>
      </p:grpSp>
      <p:grpSp>
        <p:nvGrpSpPr>
          <p:cNvPr id="40969" name="Group 9"/>
          <p:cNvGrpSpPr>
            <a:grpSpLocks/>
          </p:cNvGrpSpPr>
          <p:nvPr/>
        </p:nvGrpSpPr>
        <p:grpSpPr bwMode="auto">
          <a:xfrm>
            <a:off x="5795963" y="3068638"/>
            <a:ext cx="2178050" cy="1114425"/>
            <a:chOff x="884" y="1005"/>
            <a:chExt cx="1372" cy="702"/>
          </a:xfrm>
        </p:grpSpPr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1" name="Object 11"/>
            <p:cNvGraphicFramePr>
              <a:graphicFrameLocks noChangeAspect="1"/>
            </p:cNvGraphicFramePr>
            <p:nvPr/>
          </p:nvGraphicFramePr>
          <p:xfrm>
            <a:off x="965" y="1005"/>
            <a:ext cx="1291" cy="702"/>
          </p:xfrm>
          <a:graphic>
            <a:graphicData uri="http://schemas.openxmlformats.org/presentationml/2006/ole">
              <p:oleObj spid="_x0000_s40971" name="Формула" r:id="rId4" imgW="685800" imgH="393480" progId="Equation.3">
                <p:embed/>
              </p:oleObj>
            </a:graphicData>
          </a:graphic>
        </p:graphicFrame>
      </p:grpSp>
      <p:grpSp>
        <p:nvGrpSpPr>
          <p:cNvPr id="40972" name="Group 12"/>
          <p:cNvGrpSpPr>
            <a:grpSpLocks/>
          </p:cNvGrpSpPr>
          <p:nvPr/>
        </p:nvGrpSpPr>
        <p:grpSpPr bwMode="auto">
          <a:xfrm>
            <a:off x="5795963" y="4292600"/>
            <a:ext cx="2139950" cy="1114425"/>
            <a:chOff x="3833" y="981"/>
            <a:chExt cx="1348" cy="702"/>
          </a:xfrm>
        </p:grpSpPr>
        <p:sp>
          <p:nvSpPr>
            <p:cNvPr id="40973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4" name="Object 14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p:oleObj spid="_x0000_s40974" name="Формула" r:id="rId5" imgW="698400" imgH="393480" progId="Equation.3">
                <p:embed/>
              </p:oleObj>
            </a:graphicData>
          </a:graphic>
        </p:graphicFrame>
      </p:grp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5795963" y="5516563"/>
            <a:ext cx="2139950" cy="1114425"/>
            <a:chOff x="3833" y="981"/>
            <a:chExt cx="1348" cy="702"/>
          </a:xfrm>
        </p:grpSpPr>
        <p:sp>
          <p:nvSpPr>
            <p:cNvPr id="40976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7" name="Object 17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p:oleObj spid="_x0000_s40977" name="Формула" r:id="rId6" imgW="698400" imgH="393480" progId="Equation.3">
                <p:embed/>
              </p:oleObj>
            </a:graphicData>
          </a:graphic>
        </p:graphicFrame>
      </p:grpSp>
      <p:graphicFrame>
        <p:nvGraphicFramePr>
          <p:cNvPr id="40978" name="Object 18"/>
          <p:cNvGraphicFramePr>
            <a:graphicFrameLocks noChangeAspect="1"/>
          </p:cNvGraphicFramePr>
          <p:nvPr>
            <p:ph/>
          </p:nvPr>
        </p:nvGraphicFramePr>
        <p:xfrm>
          <a:off x="615950" y="1700213"/>
          <a:ext cx="4851400" cy="5157787"/>
        </p:xfrm>
        <a:graphic>
          <a:graphicData uri="http://schemas.openxmlformats.org/presentationml/2006/ole">
            <p:oleObj spid="_x0000_s40978" name="GraphC" r:id="rId7" imgW="4248000" imgH="4514760" progId="GraphCtrl.Document">
              <p:embed/>
            </p:oleObj>
          </a:graphicData>
        </a:graphic>
      </p:graphicFrame>
      <p:pic>
        <p:nvPicPr>
          <p:cNvPr id="40980" name="Picture 20" descr="CRCTR49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8027988" y="580548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20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9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0" dur="2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0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20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5"/>
                  </p:tgtEl>
                </p:cond>
              </p:nextCondLst>
            </p:seq>
          </p:childTnLst>
        </p:cTn>
      </p:par>
    </p:tnLst>
    <p:bldLst>
      <p:bldP spid="40965" grpId="0" animBg="1"/>
      <p:bldP spid="40981" grpId="0" animBg="1"/>
      <p:bldP spid="40982" grpId="0" animBg="1"/>
      <p:bldP spid="40983" grpId="0" animBg="1"/>
      <p:bldP spid="4098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5795963" y="1844675"/>
            <a:ext cx="2176462" cy="1114425"/>
            <a:chOff x="884" y="1005"/>
            <a:chExt cx="1371" cy="702"/>
          </a:xfrm>
        </p:grpSpPr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0" name="Object 8"/>
            <p:cNvGraphicFramePr>
              <a:graphicFrameLocks noChangeAspect="1"/>
            </p:cNvGraphicFramePr>
            <p:nvPr/>
          </p:nvGraphicFramePr>
          <p:xfrm>
            <a:off x="965" y="1005"/>
            <a:ext cx="1290" cy="702"/>
          </p:xfrm>
          <a:graphic>
            <a:graphicData uri="http://schemas.openxmlformats.org/presentationml/2006/ole">
              <p:oleObj spid="_x0000_s44040" name="Формула" r:id="rId3" imgW="685800" imgH="393480" progId="Equation.3">
                <p:embed/>
              </p:oleObj>
            </a:graphicData>
          </a:graphic>
        </p:graphicFrame>
      </p:grpSp>
      <p:grpSp>
        <p:nvGrpSpPr>
          <p:cNvPr id="44041" name="Group 9"/>
          <p:cNvGrpSpPr>
            <a:grpSpLocks/>
          </p:cNvGrpSpPr>
          <p:nvPr/>
        </p:nvGrpSpPr>
        <p:grpSpPr bwMode="auto">
          <a:xfrm>
            <a:off x="5795963" y="3101975"/>
            <a:ext cx="2139950" cy="1079500"/>
            <a:chOff x="884" y="1026"/>
            <a:chExt cx="1348" cy="680"/>
          </a:xfrm>
        </p:grpSpPr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3" name="Object 11"/>
            <p:cNvGraphicFramePr>
              <a:graphicFrameLocks noChangeAspect="1"/>
            </p:cNvGraphicFramePr>
            <p:nvPr/>
          </p:nvGraphicFramePr>
          <p:xfrm>
            <a:off x="989" y="1175"/>
            <a:ext cx="1243" cy="362"/>
          </p:xfrm>
          <a:graphic>
            <a:graphicData uri="http://schemas.openxmlformats.org/presentationml/2006/ole">
              <p:oleObj spid="_x0000_s44043" name="Формула" r:id="rId4" imgW="660240" imgH="203040" progId="Equation.3">
                <p:embed/>
              </p:oleObj>
            </a:graphicData>
          </a:graphic>
        </p:graphicFrame>
      </p:grpSp>
      <p:grpSp>
        <p:nvGrpSpPr>
          <p:cNvPr id="44044" name="Group 12"/>
          <p:cNvGrpSpPr>
            <a:grpSpLocks/>
          </p:cNvGrpSpPr>
          <p:nvPr/>
        </p:nvGrpSpPr>
        <p:grpSpPr bwMode="auto">
          <a:xfrm>
            <a:off x="5791200" y="4325938"/>
            <a:ext cx="2201863" cy="1079500"/>
            <a:chOff x="3830" y="1002"/>
            <a:chExt cx="1387" cy="680"/>
          </a:xfrm>
        </p:grpSpPr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6" name="Object 14"/>
            <p:cNvGraphicFramePr>
              <a:graphicFrameLocks noChangeAspect="1"/>
            </p:cNvGraphicFramePr>
            <p:nvPr/>
          </p:nvGraphicFramePr>
          <p:xfrm>
            <a:off x="3830" y="1151"/>
            <a:ext cx="1387" cy="362"/>
          </p:xfrm>
          <a:graphic>
            <a:graphicData uri="http://schemas.openxmlformats.org/presentationml/2006/ole">
              <p:oleObj spid="_x0000_s44046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44047" name="Group 15"/>
          <p:cNvGrpSpPr>
            <a:grpSpLocks/>
          </p:cNvGrpSpPr>
          <p:nvPr/>
        </p:nvGrpSpPr>
        <p:grpSpPr bwMode="auto">
          <a:xfrm>
            <a:off x="5697538" y="5516563"/>
            <a:ext cx="2390775" cy="1114425"/>
            <a:chOff x="3771" y="981"/>
            <a:chExt cx="1506" cy="702"/>
          </a:xfrm>
        </p:grpSpPr>
        <p:sp>
          <p:nvSpPr>
            <p:cNvPr id="44048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9" name="Object 17"/>
            <p:cNvGraphicFramePr>
              <a:graphicFrameLocks noChangeAspect="1"/>
            </p:cNvGraphicFramePr>
            <p:nvPr/>
          </p:nvGraphicFramePr>
          <p:xfrm>
            <a:off x="3771" y="981"/>
            <a:ext cx="1506" cy="702"/>
          </p:xfrm>
          <a:graphic>
            <a:graphicData uri="http://schemas.openxmlformats.org/presentationml/2006/ole">
              <p:oleObj spid="_x0000_s44049" name="Формула" r:id="rId6" imgW="799920" imgH="393480" progId="Equation.3">
                <p:embed/>
              </p:oleObj>
            </a:graphicData>
          </a:graphic>
        </p:graphicFrame>
      </p:grpSp>
      <p:graphicFrame>
        <p:nvGraphicFramePr>
          <p:cNvPr id="44050" name="Object 18"/>
          <p:cNvGraphicFramePr>
            <a:graphicFrameLocks noChangeAspect="1"/>
          </p:cNvGraphicFramePr>
          <p:nvPr>
            <p:ph/>
          </p:nvPr>
        </p:nvGraphicFramePr>
        <p:xfrm>
          <a:off x="361950" y="1700213"/>
          <a:ext cx="5068888" cy="5616575"/>
        </p:xfrm>
        <a:graphic>
          <a:graphicData uri="http://schemas.openxmlformats.org/presentationml/2006/ole">
            <p:oleObj spid="_x0000_s44050" name="GraphC" r:id="rId7" imgW="4248000" imgH="4705200" progId="GraphCtrl.Document">
              <p:embed/>
            </p:oleObj>
          </a:graphicData>
        </a:graphic>
      </p:graphicFrame>
      <p:pic>
        <p:nvPicPr>
          <p:cNvPr id="44052" name="Picture 20" descr="CRCTR49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79388" y="188913"/>
            <a:ext cx="8080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Oval 23"/>
          <p:cNvSpPr>
            <a:spLocks noChangeArrowheads="1"/>
          </p:cNvSpPr>
          <p:nvPr/>
        </p:nvSpPr>
        <p:spPr bwMode="auto">
          <a:xfrm>
            <a:off x="8027988" y="573405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20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4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0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2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7"/>
                  </p:tgtEl>
                </p:cond>
              </p:nextCondLst>
            </p:seq>
          </p:childTnLst>
        </p:cTn>
      </p:par>
    </p:tnLst>
    <p:bldLst>
      <p:bldP spid="44036" grpId="0" animBg="1"/>
      <p:bldP spid="44053" grpId="0" animBg="1"/>
      <p:bldP spid="44054" grpId="0" animBg="1"/>
      <p:bldP spid="44055" grpId="0" animBg="1"/>
      <p:bldP spid="440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58975"/>
          <a:ext cx="4249738" cy="3971925"/>
        </p:xfrm>
        <a:graphic>
          <a:graphicData uri="http://schemas.openxmlformats.org/presentationml/2006/ole">
            <p:oleObj spid="_x0000_s47110" name="GraphC" r:id="rId3" imgW="3057480" imgH="2857320" progId="GraphCtrl.Document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47112" name="GraphC" r:id="rId4" imgW="3057480" imgH="2857320" progId="GraphCtrl.Document">
              <p:embed/>
            </p:oleObj>
          </a:graphicData>
        </a:graphic>
      </p:graphicFrame>
      <p:pic>
        <p:nvPicPr>
          <p:cNvPr id="47115" name="Picture 11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58975"/>
          <a:ext cx="4249738" cy="3971925"/>
        </p:xfrm>
        <a:graphic>
          <a:graphicData uri="http://schemas.openxmlformats.org/presentationml/2006/ole">
            <p:oleObj spid="_x0000_s50179" name="GraphC" r:id="rId3" imgW="3057480" imgH="2857320" progId="GraphCtrl.Document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50180" name="GraphC" r:id="rId4" imgW="3057480" imgH="2857320" progId="GraphCtrl.Document">
              <p:embed/>
            </p:oleObj>
          </a:graphicData>
        </a:graphic>
      </p:graphicFrame>
      <p:pic>
        <p:nvPicPr>
          <p:cNvPr id="50181" name="Picture 5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89138"/>
          <a:ext cx="4249738" cy="3971925"/>
        </p:xfrm>
        <a:graphic>
          <a:graphicData uri="http://schemas.openxmlformats.org/presentationml/2006/ole">
            <p:oleObj spid="_x0000_s51203" name="GraphC" r:id="rId3" imgW="3057480" imgH="2857320" progId="GraphCtrl.Document">
              <p:embed/>
            </p:oleObj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51204" name="GraphC" r:id="rId4" imgW="3057480" imgH="2857320" progId="GraphCtrl.Document">
              <p:embed/>
            </p:oleObj>
          </a:graphicData>
        </a:graphic>
      </p:graphicFrame>
      <p:pic>
        <p:nvPicPr>
          <p:cNvPr id="51205" name="Picture 5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403350" y="188913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1547813" y="1412875"/>
            <a:ext cx="2089150" cy="1114425"/>
            <a:chOff x="884" y="1005"/>
            <a:chExt cx="1316" cy="702"/>
          </a:xfrm>
        </p:grpSpPr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00" name="Object 8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8200" name="Формула" r:id="rId4" imgW="482400" imgH="393480" progId="Equation.3">
                <p:embed/>
              </p:oleObj>
            </a:graphicData>
          </a:graphic>
        </p:graphicFrame>
      </p:grpSp>
      <p:grpSp>
        <p:nvGrpSpPr>
          <p:cNvPr id="8207" name="Group 15"/>
          <p:cNvGrpSpPr>
            <a:grpSpLocks/>
          </p:cNvGrpSpPr>
          <p:nvPr/>
        </p:nvGrpSpPr>
        <p:grpSpPr bwMode="auto">
          <a:xfrm>
            <a:off x="4140200" y="1412875"/>
            <a:ext cx="2139950" cy="1114425"/>
            <a:chOff x="884" y="1005"/>
            <a:chExt cx="1348" cy="702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09" name="Object 17"/>
            <p:cNvGraphicFramePr>
              <a:graphicFrameLocks noChangeAspect="1"/>
            </p:cNvGraphicFramePr>
            <p:nvPr/>
          </p:nvGraphicFramePr>
          <p:xfrm>
            <a:off x="989" y="1005"/>
            <a:ext cx="1243" cy="702"/>
          </p:xfrm>
          <a:graphic>
            <a:graphicData uri="http://schemas.openxmlformats.org/presentationml/2006/ole">
              <p:oleObj spid="_x0000_s8209" name="Формула" r:id="rId5" imgW="660240" imgH="393480" progId="Equation.3">
                <p:embed/>
              </p:oleObj>
            </a:graphicData>
          </a:graphic>
        </p:graphicFrame>
      </p:grpSp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6732588" y="1412875"/>
            <a:ext cx="2120900" cy="1114425"/>
            <a:chOff x="3833" y="981"/>
            <a:chExt cx="1336" cy="702"/>
          </a:xfrm>
        </p:grpSpPr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12" name="Object 20"/>
            <p:cNvGraphicFramePr>
              <a:graphicFrameLocks noChangeAspect="1"/>
            </p:cNvGraphicFramePr>
            <p:nvPr/>
          </p:nvGraphicFramePr>
          <p:xfrm>
            <a:off x="3878" y="981"/>
            <a:ext cx="1291" cy="702"/>
          </p:xfrm>
          <a:graphic>
            <a:graphicData uri="http://schemas.openxmlformats.org/presentationml/2006/ole">
              <p:oleObj spid="_x0000_s8212" name="Формула" r:id="rId6" imgW="685800" imgH="393480" progId="Equation.3">
                <p:embed/>
              </p:oleObj>
            </a:graphicData>
          </a:graphic>
        </p:graphicFrame>
      </p:grp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1403350" y="2636838"/>
            <a:ext cx="7489825" cy="576262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Ответьте на вопросы: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03213" y="3325813"/>
            <a:ext cx="873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1) Чему равен угловой коэффициент каждой прямой?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50825" y="4076700"/>
            <a:ext cx="880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2) Каково взаимное расположение графиков функций?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250825" y="4868863"/>
            <a:ext cx="83613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3) Каковы координаты точек пересечения каждого</a:t>
            </a:r>
          </a:p>
          <a:p>
            <a:r>
              <a:rPr lang="ru-RU" sz="2800" b="1" i="1">
                <a:latin typeface="Times New Roman" pitchFamily="18" charset="0"/>
              </a:rPr>
              <a:t>    графика с осями координат?</a:t>
            </a:r>
          </a:p>
        </p:txBody>
      </p:sp>
      <p:sp>
        <p:nvSpPr>
          <p:cNvPr id="8218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214" grpId="0" animBg="1"/>
      <p:bldP spid="8215" grpId="0"/>
      <p:bldP spid="8216" grpId="0"/>
      <p:bldP spid="82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89138"/>
          <a:ext cx="4249738" cy="3971925"/>
        </p:xfrm>
        <a:graphic>
          <a:graphicData uri="http://schemas.openxmlformats.org/presentationml/2006/ole">
            <p:oleObj spid="_x0000_s52227" name="GraphC" r:id="rId3" imgW="3057480" imgH="2857320" progId="GraphCtrl.Document">
              <p:embed/>
            </p:oleObj>
          </a:graphicData>
        </a:graphic>
      </p:graphicFrame>
      <p:pic>
        <p:nvPicPr>
          <p:cNvPr id="52229" name="Picture 5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231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778375" y="1954213"/>
          <a:ext cx="4186238" cy="4037012"/>
        </p:xfrm>
        <a:graphic>
          <a:graphicData uri="http://schemas.openxmlformats.org/presentationml/2006/ole">
            <p:oleObj spid="_x0000_s52231" name="GraphC" r:id="rId5" imgW="3057480" imgH="3047760" progId="GraphCtrl.Document">
              <p:embed/>
            </p:oleObj>
          </a:graphicData>
        </a:graphic>
      </p:graphicFrame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143108" y="128586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6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6011863" y="333375"/>
            <a:ext cx="2089150" cy="1114425"/>
            <a:chOff x="884" y="1005"/>
            <a:chExt cx="1316" cy="702"/>
          </a:xfrm>
        </p:grpSpPr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25" name="Object 9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9225" name="Формула" r:id="rId5" imgW="482400" imgH="393480" progId="Equation.3">
                <p:embed/>
              </p:oleObj>
            </a:graphicData>
          </a:graphic>
        </p:graphicFrame>
      </p:grp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6011863" y="1557338"/>
            <a:ext cx="2139950" cy="1114425"/>
            <a:chOff x="884" y="1005"/>
            <a:chExt cx="1348" cy="702"/>
          </a:xfrm>
        </p:grpSpPr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28" name="Object 12"/>
            <p:cNvGraphicFramePr>
              <a:graphicFrameLocks noChangeAspect="1"/>
            </p:cNvGraphicFramePr>
            <p:nvPr/>
          </p:nvGraphicFramePr>
          <p:xfrm>
            <a:off x="989" y="1005"/>
            <a:ext cx="1243" cy="702"/>
          </p:xfrm>
          <a:graphic>
            <a:graphicData uri="http://schemas.openxmlformats.org/presentationml/2006/ole">
              <p:oleObj spid="_x0000_s9228" name="Формула" r:id="rId6" imgW="660240" imgH="393480" progId="Equation.3">
                <p:embed/>
              </p:oleObj>
            </a:graphicData>
          </a:graphic>
        </p:graphicFrame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6011863" y="2781300"/>
            <a:ext cx="2120900" cy="1114425"/>
            <a:chOff x="3833" y="981"/>
            <a:chExt cx="1336" cy="702"/>
          </a:xfrm>
        </p:grpSpPr>
        <p:sp>
          <p:nvSpPr>
            <p:cNvPr id="9230" name="Rectangle 14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31" name="Object 15"/>
            <p:cNvGraphicFramePr>
              <a:graphicFrameLocks noChangeAspect="1"/>
            </p:cNvGraphicFramePr>
            <p:nvPr/>
          </p:nvGraphicFramePr>
          <p:xfrm>
            <a:off x="3878" y="981"/>
            <a:ext cx="1291" cy="702"/>
          </p:xfrm>
          <a:graphic>
            <a:graphicData uri="http://schemas.openxmlformats.org/presentationml/2006/ole">
              <p:oleObj spid="_x0000_s9231" name="Формула" r:id="rId7" imgW="685800" imgH="393480" progId="Equation.3">
                <p:embed/>
              </p:oleObj>
            </a:graphicData>
          </a:graphic>
        </p:graphicFrame>
      </p:grpSp>
      <p:graphicFrame>
        <p:nvGraphicFramePr>
          <p:cNvPr id="9232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250825" y="260350"/>
          <a:ext cx="5545138" cy="3692525"/>
        </p:xfrm>
        <a:graphic>
          <a:graphicData uri="http://schemas.openxmlformats.org/presentationml/2006/ole">
            <p:oleObj spid="_x0000_s9232" name="GraphC" r:id="rId8" imgW="4248000" imgH="2828880" progId="GraphCtrl.Document">
              <p:embed/>
            </p:oleObj>
          </a:graphicData>
        </a:graphic>
      </p:graphicFrame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8243888" y="6207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8243888" y="1844675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8243888" y="30686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48" name="Group 32"/>
          <p:cNvGrpSpPr>
            <a:grpSpLocks/>
          </p:cNvGrpSpPr>
          <p:nvPr/>
        </p:nvGrpSpPr>
        <p:grpSpPr bwMode="auto">
          <a:xfrm>
            <a:off x="1258888" y="3860800"/>
            <a:ext cx="1223962" cy="1108075"/>
            <a:chOff x="2200" y="2976"/>
            <a:chExt cx="771" cy="698"/>
          </a:xfrm>
        </p:grpSpPr>
        <p:sp>
          <p:nvSpPr>
            <p:cNvPr id="9240" name="Rectangle 24"/>
            <p:cNvSpPr>
              <a:spLocks noChangeArrowheads="1"/>
            </p:cNvSpPr>
            <p:nvPr/>
          </p:nvSpPr>
          <p:spPr bwMode="auto">
            <a:xfrm>
              <a:off x="2200" y="3022"/>
              <a:ext cx="771" cy="635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41" name="Object 25"/>
            <p:cNvGraphicFramePr>
              <a:graphicFrameLocks noChangeAspect="1"/>
            </p:cNvGraphicFramePr>
            <p:nvPr/>
          </p:nvGraphicFramePr>
          <p:xfrm>
            <a:off x="2245" y="2976"/>
            <a:ext cx="689" cy="698"/>
          </p:xfrm>
          <a:graphic>
            <a:graphicData uri="http://schemas.openxmlformats.org/presentationml/2006/ole">
              <p:oleObj spid="_x0000_s9241" name="Формула" r:id="rId9" imgW="368280" imgH="393480" progId="Equation.3">
                <p:embed/>
              </p:oleObj>
            </a:graphicData>
          </a:graphic>
        </p:graphicFrame>
      </p:grpSp>
      <p:sp>
        <p:nvSpPr>
          <p:cNvPr id="9244" name="Oval 28"/>
          <p:cNvSpPr>
            <a:spLocks noChangeArrowheads="1"/>
          </p:cNvSpPr>
          <p:nvPr/>
        </p:nvSpPr>
        <p:spPr bwMode="auto">
          <a:xfrm>
            <a:off x="250825" y="4076700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1)</a:t>
            </a:r>
          </a:p>
        </p:txBody>
      </p:sp>
      <p:sp>
        <p:nvSpPr>
          <p:cNvPr id="9245" name="Oval 29"/>
          <p:cNvSpPr>
            <a:spLocks noChangeArrowheads="1"/>
          </p:cNvSpPr>
          <p:nvPr/>
        </p:nvSpPr>
        <p:spPr bwMode="auto">
          <a:xfrm>
            <a:off x="3059113" y="4076700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2)</a:t>
            </a:r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250825" y="5084763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3)</a:t>
            </a:r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7775575" y="3789363"/>
            <a:ext cx="1368425" cy="792162"/>
          </a:xfrm>
          <a:prstGeom prst="wedgeRoundRectCallout">
            <a:avLst>
              <a:gd name="adj1" fmla="val -33181"/>
              <a:gd name="adj2" fmla="val 99296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4067175" y="4076700"/>
            <a:ext cx="3168650" cy="677863"/>
          </a:xfrm>
          <a:prstGeom prst="rect">
            <a:avLst/>
          </a:prstGeom>
          <a:solidFill>
            <a:srgbClr val="FF99CC">
              <a:alpha val="53999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latin typeface="Times New Roman" pitchFamily="18" charset="0"/>
              </a:rPr>
              <a:t>Параллельны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9257" name="Group 41"/>
          <p:cNvGrpSpPr>
            <a:grpSpLocks/>
          </p:cNvGrpSpPr>
          <p:nvPr/>
        </p:nvGrpSpPr>
        <p:grpSpPr bwMode="auto">
          <a:xfrm>
            <a:off x="1116013" y="5130800"/>
            <a:ext cx="6192837" cy="1322388"/>
            <a:chOff x="703" y="3232"/>
            <a:chExt cx="3901" cy="833"/>
          </a:xfrm>
        </p:grpSpPr>
        <p:sp>
          <p:nvSpPr>
            <p:cNvPr id="9253" name="Rectangle 37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(0;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0)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55" name="Object 39"/>
            <p:cNvGraphicFramePr>
              <a:graphicFrameLocks noChangeAspect="1"/>
            </p:cNvGraphicFramePr>
            <p:nvPr/>
          </p:nvGraphicFramePr>
          <p:xfrm>
            <a:off x="1156" y="3294"/>
            <a:ext cx="907" cy="715"/>
          </p:xfrm>
          <a:graphic>
            <a:graphicData uri="http://schemas.openxmlformats.org/presentationml/2006/ole">
              <p:oleObj spid="_x0000_s9255" name="Формула" r:id="rId10" imgW="495085" imgH="393529" progId="Equation.3">
                <p:embed/>
              </p:oleObj>
            </a:graphicData>
          </a:graphic>
        </p:graphicFrame>
      </p:grpSp>
      <p:grpSp>
        <p:nvGrpSpPr>
          <p:cNvPr id="9258" name="Group 42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9259" name="Rectangle 43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(3;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-1)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60" name="Object 44"/>
            <p:cNvGraphicFramePr>
              <a:graphicFrameLocks noChangeAspect="1"/>
            </p:cNvGraphicFramePr>
            <p:nvPr/>
          </p:nvGraphicFramePr>
          <p:xfrm>
            <a:off x="1004" y="3294"/>
            <a:ext cx="1210" cy="715"/>
          </p:xfrm>
          <a:graphic>
            <a:graphicData uri="http://schemas.openxmlformats.org/presentationml/2006/ole">
              <p:oleObj spid="_x0000_s9260" name="Формула" r:id="rId11" imgW="660240" imgH="393480" progId="Equation.3">
                <p:embed/>
              </p:oleObj>
            </a:graphicData>
          </a:graphic>
        </p:graphicFrame>
      </p:grpSp>
      <p:grpSp>
        <p:nvGrpSpPr>
          <p:cNvPr id="9261" name="Group 45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9262" name="Rectangle 46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(-6;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2)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63" name="Object 47"/>
            <p:cNvGraphicFramePr>
              <a:graphicFrameLocks noChangeAspect="1"/>
            </p:cNvGraphicFramePr>
            <p:nvPr/>
          </p:nvGraphicFramePr>
          <p:xfrm>
            <a:off x="982" y="3294"/>
            <a:ext cx="1255" cy="715"/>
          </p:xfrm>
          <a:graphic>
            <a:graphicData uri="http://schemas.openxmlformats.org/presentationml/2006/ole">
              <p:oleObj spid="_x0000_s9263" name="Формула" r:id="rId12" imgW="68580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9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8"/>
                  </p:tgtEl>
                </p:cond>
              </p:nextCondLst>
            </p:seq>
          </p:childTnLst>
        </p:cTn>
      </p:par>
    </p:tnLst>
    <p:bldLst>
      <p:bldP spid="9236" grpId="0" animBg="1"/>
      <p:bldP spid="9237" grpId="0" animBg="1"/>
      <p:bldP spid="9238" grpId="0" animBg="1"/>
      <p:bldP spid="9244" grpId="0" animBg="1"/>
      <p:bldP spid="9245" grpId="0" animBg="1"/>
      <p:bldP spid="9246" grpId="0" animBg="1"/>
      <p:bldP spid="9247" grpId="0" animBg="1"/>
      <p:bldP spid="92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403350" y="188913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1763713" y="1412875"/>
            <a:ext cx="2089150" cy="614363"/>
            <a:chOff x="1111" y="1047"/>
            <a:chExt cx="1316" cy="387"/>
          </a:xfrm>
        </p:grpSpPr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296" name="Object 8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12296" name="Формула" r:id="rId4" imgW="571320" imgH="203040" progId="Equation.3">
                <p:embed/>
              </p:oleObj>
            </a:graphicData>
          </a:graphic>
        </p:graphicFrame>
      </p:grp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1403350" y="2205038"/>
            <a:ext cx="7489825" cy="576262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Ответьте на вопросы:</a:t>
            </a:r>
          </a:p>
        </p:txBody>
      </p: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4110038" y="1412875"/>
            <a:ext cx="2198687" cy="614363"/>
            <a:chOff x="1092" y="1047"/>
            <a:chExt cx="1385" cy="387"/>
          </a:xfrm>
        </p:grpSpPr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307" name="Object 1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2307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2308" name="Group 20"/>
          <p:cNvGrpSpPr>
            <a:grpSpLocks/>
          </p:cNvGrpSpPr>
          <p:nvPr/>
        </p:nvGrpSpPr>
        <p:grpSpPr bwMode="auto">
          <a:xfrm>
            <a:off x="6443663" y="1412875"/>
            <a:ext cx="2089150" cy="614363"/>
            <a:chOff x="1111" y="1047"/>
            <a:chExt cx="1316" cy="387"/>
          </a:xfrm>
        </p:grpSpPr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310" name="Object 22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12310" name="Формула" r:id="rId6" imgW="444240" imgH="203040" progId="Equation.3">
                <p:embed/>
              </p:oleObj>
            </a:graphicData>
          </a:graphic>
        </p:graphicFrame>
      </p:grp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339725" y="3284538"/>
            <a:ext cx="8804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1) Каково взаимное расположение графиков функций?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323850" y="4005263"/>
            <a:ext cx="83613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2) Каковы координаты точек пересечения каждого</a:t>
            </a:r>
          </a:p>
          <a:p>
            <a:r>
              <a:rPr lang="ru-RU" sz="2800" b="1" i="1">
                <a:latin typeface="Times New Roman" pitchFamily="18" charset="0"/>
              </a:rPr>
              <a:t>    графика с осями координат?</a:t>
            </a:r>
          </a:p>
        </p:txBody>
      </p:sp>
      <p:sp>
        <p:nvSpPr>
          <p:cNvPr id="12313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303" grpId="0" animBg="1"/>
      <p:bldP spid="12311" grpId="0"/>
      <p:bldP spid="123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>
            <p:ph/>
          </p:nvPr>
        </p:nvGraphicFramePr>
        <p:xfrm>
          <a:off x="179388" y="188913"/>
          <a:ext cx="6048375" cy="4027487"/>
        </p:xfrm>
        <a:graphic>
          <a:graphicData uri="http://schemas.openxmlformats.org/presentationml/2006/ole">
            <p:oleObj spid="_x0000_s13316" name="GraphC" r:id="rId4" imgW="4248000" imgH="2828880" progId="GraphCtrl.Document">
              <p:embed/>
            </p:oleObj>
          </a:graphicData>
        </a:graphic>
      </p:graphicFrame>
      <p:pic>
        <p:nvPicPr>
          <p:cNvPr id="13318" name="Picture 6" descr="CRCTR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6084888" y="765175"/>
            <a:ext cx="2089150" cy="614363"/>
            <a:chOff x="1111" y="1047"/>
            <a:chExt cx="1316" cy="387"/>
          </a:xfrm>
        </p:grpSpPr>
        <p:sp>
          <p:nvSpPr>
            <p:cNvPr id="13320" name="Rectangle 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1" name="Object 9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13321" name="Формула" r:id="rId6" imgW="571320" imgH="203040" progId="Equation.3">
                <p:embed/>
              </p:oleObj>
            </a:graphicData>
          </a:graphic>
        </p:graphicFrame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6084888" y="1844675"/>
            <a:ext cx="2198687" cy="614363"/>
            <a:chOff x="1092" y="1047"/>
            <a:chExt cx="1385" cy="387"/>
          </a:xfrm>
        </p:grpSpPr>
        <p:sp>
          <p:nvSpPr>
            <p:cNvPr id="13323" name="Rectangle 1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4" name="Object 12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3324" name="Формула" r:id="rId7" imgW="736560" imgH="203040" progId="Equation.3">
                <p:embed/>
              </p:oleObj>
            </a:graphicData>
          </a:graphic>
        </p:graphicFrame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6084888" y="2852738"/>
            <a:ext cx="2089150" cy="614362"/>
            <a:chOff x="1111" y="1047"/>
            <a:chExt cx="1316" cy="387"/>
          </a:xfrm>
        </p:grpSpPr>
        <p:sp>
          <p:nvSpPr>
            <p:cNvPr id="13326" name="Rectangle 14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7" name="Object 15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13327" name="Формула" r:id="rId8" imgW="444240" imgH="203040" progId="Equation.3">
                <p:embed/>
              </p:oleObj>
            </a:graphicData>
          </a:graphic>
        </p:graphicFrame>
      </p:grpSp>
      <p:sp>
        <p:nvSpPr>
          <p:cNvPr id="13328" name="Oval 16"/>
          <p:cNvSpPr>
            <a:spLocks noChangeArrowheads="1"/>
          </p:cNvSpPr>
          <p:nvPr/>
        </p:nvSpPr>
        <p:spPr bwMode="auto">
          <a:xfrm>
            <a:off x="8243888" y="6207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auto">
          <a:xfrm>
            <a:off x="8243888" y="2852738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8243888" y="17732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7775575" y="3789363"/>
            <a:ext cx="1368425" cy="792162"/>
          </a:xfrm>
          <a:prstGeom prst="wedgeRoundRectCallout">
            <a:avLst>
              <a:gd name="adj1" fmla="val -33181"/>
              <a:gd name="adj2" fmla="val 99296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250825" y="4221163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1)</a:t>
            </a:r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50825" y="5229225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2)</a:t>
            </a: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1116013" y="4221163"/>
            <a:ext cx="6192837" cy="677862"/>
          </a:xfrm>
          <a:prstGeom prst="rect">
            <a:avLst/>
          </a:prstGeom>
          <a:solidFill>
            <a:srgbClr val="FF99CC">
              <a:alpha val="53999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latin typeface="Times New Roman" pitchFamily="18" charset="0"/>
              </a:rPr>
              <a:t>Графики пересекаются</a:t>
            </a:r>
          </a:p>
        </p:txBody>
      </p:sp>
      <p:grpSp>
        <p:nvGrpSpPr>
          <p:cNvPr id="13335" name="Group 23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36" name="Rectangle 24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параллелен оси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37" name="Object 25"/>
            <p:cNvGraphicFramePr>
              <a:graphicFrameLocks noChangeAspect="1"/>
            </p:cNvGraphicFramePr>
            <p:nvPr/>
          </p:nvGraphicFramePr>
          <p:xfrm>
            <a:off x="1202" y="3467"/>
            <a:ext cx="814" cy="369"/>
          </p:xfrm>
          <a:graphic>
            <a:graphicData uri="http://schemas.openxmlformats.org/presentationml/2006/ole">
              <p:oleObj spid="_x0000_s13337" name="Формула" r:id="rId9" imgW="444240" imgH="203040" progId="Equation.3">
                <p:embed/>
              </p:oleObj>
            </a:graphicData>
          </a:graphic>
        </p:graphicFrame>
      </p:grpSp>
      <p:grpSp>
        <p:nvGrpSpPr>
          <p:cNvPr id="13338" name="Group 26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39" name="Rectangle 27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</a:t>
              </a:r>
              <a:r>
                <a:rPr lang="ru-RU" sz="2800" b="1">
                  <a:latin typeface="Times New Roman" pitchFamily="18" charset="0"/>
                </a:rPr>
                <a:t>(4;  0)</a:t>
              </a:r>
              <a:endParaRPr lang="ru-RU" sz="2800" b="1" i="1">
                <a:latin typeface="Times New Roman" pitchFamily="18" charset="0"/>
              </a:endParaRP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40" name="Object 28"/>
            <p:cNvGraphicFramePr>
              <a:graphicFrameLocks noChangeAspect="1"/>
            </p:cNvGraphicFramePr>
            <p:nvPr/>
          </p:nvGraphicFramePr>
          <p:xfrm>
            <a:off x="1086" y="3467"/>
            <a:ext cx="1047" cy="369"/>
          </p:xfrm>
          <a:graphic>
            <a:graphicData uri="http://schemas.openxmlformats.org/presentationml/2006/ole">
              <p:oleObj spid="_x0000_s13340" name="Формула" r:id="rId10" imgW="571320" imgH="203040" progId="Equation.3">
                <p:embed/>
              </p:oleObj>
            </a:graphicData>
          </a:graphic>
        </p:graphicFrame>
      </p:grp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42" name="Rectangle 30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</a:t>
              </a:r>
              <a:r>
                <a:rPr lang="ru-RU" sz="2800" b="1">
                  <a:latin typeface="Times New Roman" pitchFamily="18" charset="0"/>
                </a:rPr>
                <a:t>(-2;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43" name="Object 31"/>
            <p:cNvGraphicFramePr>
              <a:graphicFrameLocks noChangeAspect="1"/>
            </p:cNvGraphicFramePr>
            <p:nvPr/>
          </p:nvGraphicFramePr>
          <p:xfrm>
            <a:off x="935" y="3467"/>
            <a:ext cx="1349" cy="369"/>
          </p:xfrm>
          <a:graphic>
            <a:graphicData uri="http://schemas.openxmlformats.org/presentationml/2006/ole">
              <p:oleObj spid="_x0000_s13343" name="Формула" r:id="rId11" imgW="736560" imgH="203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7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3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9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0"/>
                  </p:tgtEl>
                </p:cond>
              </p:nextCondLst>
            </p:seq>
          </p:childTnLst>
        </p:cTn>
      </p:par>
    </p:tnLst>
    <p:bldLst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331913" y="549275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1690688" y="1989138"/>
            <a:ext cx="2089150" cy="614362"/>
            <a:chOff x="1111" y="1047"/>
            <a:chExt cx="1316" cy="387"/>
          </a:xfrm>
        </p:grpSpPr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68" name="Object 8"/>
            <p:cNvGraphicFramePr>
              <a:graphicFrameLocks noChangeAspect="1"/>
            </p:cNvGraphicFramePr>
            <p:nvPr/>
          </p:nvGraphicFramePr>
          <p:xfrm>
            <a:off x="1164" y="1071"/>
            <a:ext cx="1242" cy="362"/>
          </p:xfrm>
          <a:graphic>
            <a:graphicData uri="http://schemas.openxmlformats.org/presentationml/2006/ole">
              <p:oleObj spid="_x0000_s15368" name="Формула" r:id="rId4" imgW="660240" imgH="203040" progId="Equation.3">
                <p:embed/>
              </p:oleObj>
            </a:graphicData>
          </a:graphic>
        </p:graphicFrame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4572000" y="1989138"/>
            <a:ext cx="2198688" cy="614362"/>
            <a:chOff x="1092" y="1047"/>
            <a:chExt cx="1385" cy="387"/>
          </a:xfrm>
        </p:grpSpPr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1" name="Object 11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5371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132138" y="2709863"/>
            <a:ext cx="2089150" cy="614362"/>
            <a:chOff x="1111" y="1047"/>
            <a:chExt cx="1316" cy="387"/>
          </a:xfrm>
        </p:grpSpPr>
        <p:sp>
          <p:nvSpPr>
            <p:cNvPr id="15373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4" name="Object 14"/>
            <p:cNvGraphicFramePr>
              <a:graphicFrameLocks noChangeAspect="1"/>
            </p:cNvGraphicFramePr>
            <p:nvPr/>
          </p:nvGraphicFramePr>
          <p:xfrm>
            <a:off x="1163" y="1071"/>
            <a:ext cx="1242" cy="362"/>
          </p:xfrm>
          <a:graphic>
            <a:graphicData uri="http://schemas.openxmlformats.org/presentationml/2006/ole">
              <p:oleObj spid="_x0000_s15374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5940425" y="2709863"/>
            <a:ext cx="2198688" cy="614362"/>
            <a:chOff x="1092" y="1047"/>
            <a:chExt cx="1385" cy="387"/>
          </a:xfrm>
        </p:grpSpPr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7" name="Object 17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5377" name="Формула" r:id="rId7" imgW="736560" imgH="203040" progId="Equation.3">
                <p:embed/>
              </p:oleObj>
            </a:graphicData>
          </a:graphic>
        </p:graphicFrame>
      </p:grp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1116013" y="3860800"/>
            <a:ext cx="7489825" cy="576263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пары параллельных прямых</a:t>
            </a:r>
          </a:p>
        </p:txBody>
      </p:sp>
      <p:sp>
        <p:nvSpPr>
          <p:cNvPr id="15379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ph idx="1"/>
          </p:nvPr>
        </p:nvGraphicFramePr>
        <p:xfrm>
          <a:off x="179388" y="188913"/>
          <a:ext cx="5472112" cy="4343400"/>
        </p:xfrm>
        <a:graphic>
          <a:graphicData uri="http://schemas.openxmlformats.org/presentationml/2006/ole">
            <p:oleObj spid="_x0000_s16388" name="GraphC" r:id="rId4" imgW="4248000" imgH="3371760" progId="GraphCtrl.Document">
              <p:embed/>
            </p:oleObj>
          </a:graphicData>
        </a:graphic>
      </p:graphicFrame>
      <p:pic>
        <p:nvPicPr>
          <p:cNvPr id="16391" name="Picture 7" descr="CRCTR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5867400" y="476250"/>
            <a:ext cx="2089150" cy="614363"/>
            <a:chOff x="1111" y="1047"/>
            <a:chExt cx="1316" cy="387"/>
          </a:xfrm>
        </p:grpSpPr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394" name="Object 10"/>
            <p:cNvGraphicFramePr>
              <a:graphicFrameLocks noChangeAspect="1"/>
            </p:cNvGraphicFramePr>
            <p:nvPr/>
          </p:nvGraphicFramePr>
          <p:xfrm>
            <a:off x="1164" y="1071"/>
            <a:ext cx="1242" cy="362"/>
          </p:xfrm>
          <a:graphic>
            <a:graphicData uri="http://schemas.openxmlformats.org/presentationml/2006/ole">
              <p:oleObj spid="_x0000_s16394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5795963" y="1484313"/>
            <a:ext cx="2198687" cy="614362"/>
            <a:chOff x="1092" y="1047"/>
            <a:chExt cx="1385" cy="387"/>
          </a:xfrm>
        </p:grpSpPr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397" name="Object 13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6397" name="Формула" r:id="rId7" imgW="736560" imgH="203040" progId="Equation.3">
                <p:embed/>
              </p:oleObj>
            </a:graphicData>
          </a:graphic>
        </p:graphicFrame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5867400" y="2708275"/>
            <a:ext cx="2089150" cy="614363"/>
            <a:chOff x="1111" y="1047"/>
            <a:chExt cx="1316" cy="387"/>
          </a:xfrm>
        </p:grpSpPr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400" name="Object 16"/>
            <p:cNvGraphicFramePr>
              <a:graphicFrameLocks noChangeAspect="1"/>
            </p:cNvGraphicFramePr>
            <p:nvPr/>
          </p:nvGraphicFramePr>
          <p:xfrm>
            <a:off x="1163" y="1071"/>
            <a:ext cx="1242" cy="362"/>
          </p:xfrm>
          <a:graphic>
            <a:graphicData uri="http://schemas.openxmlformats.org/presentationml/2006/ole">
              <p:oleObj spid="_x0000_s16400" name="Формула" r:id="rId8" imgW="660240" imgH="203040" progId="Equation.3">
                <p:embed/>
              </p:oleObj>
            </a:graphicData>
          </a:graphic>
        </p:graphicFrame>
      </p:grpSp>
      <p:grpSp>
        <p:nvGrpSpPr>
          <p:cNvPr id="16401" name="Group 17"/>
          <p:cNvGrpSpPr>
            <a:grpSpLocks/>
          </p:cNvGrpSpPr>
          <p:nvPr/>
        </p:nvGrpSpPr>
        <p:grpSpPr bwMode="auto">
          <a:xfrm>
            <a:off x="5795963" y="3860800"/>
            <a:ext cx="2198687" cy="614363"/>
            <a:chOff x="1092" y="1047"/>
            <a:chExt cx="1385" cy="387"/>
          </a:xfrm>
        </p:grpSpPr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403" name="Object 1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6403" name="Формула" r:id="rId9" imgW="736560" imgH="203040" progId="Equation.3">
                <p:embed/>
              </p:oleObj>
            </a:graphicData>
          </a:graphic>
        </p:graphicFrame>
      </p:grp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8172450" y="4048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8172450" y="1484313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8172450" y="386080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8172450" y="2708275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8" name="AutoShape 24"/>
          <p:cNvSpPr>
            <a:spLocks noChangeArrowheads="1"/>
          </p:cNvSpPr>
          <p:nvPr/>
        </p:nvSpPr>
        <p:spPr bwMode="auto">
          <a:xfrm>
            <a:off x="5940425" y="4581525"/>
            <a:ext cx="1368425" cy="792163"/>
          </a:xfrm>
          <a:prstGeom prst="wedgeRoundRectCallout">
            <a:avLst>
              <a:gd name="adj1" fmla="val 100926"/>
              <a:gd name="adj2" fmla="val -704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grpSp>
        <p:nvGrpSpPr>
          <p:cNvPr id="16412" name="Group 28"/>
          <p:cNvGrpSpPr>
            <a:grpSpLocks/>
          </p:cNvGrpSpPr>
          <p:nvPr/>
        </p:nvGrpSpPr>
        <p:grpSpPr bwMode="auto">
          <a:xfrm>
            <a:off x="1979613" y="5013325"/>
            <a:ext cx="1728787" cy="641350"/>
            <a:chOff x="657" y="3158"/>
            <a:chExt cx="1089" cy="404"/>
          </a:xfrm>
        </p:grpSpPr>
        <p:sp>
          <p:nvSpPr>
            <p:cNvPr id="16409" name="Oval 25"/>
            <p:cNvSpPr>
              <a:spLocks noChangeArrowheads="1"/>
            </p:cNvSpPr>
            <p:nvPr/>
          </p:nvSpPr>
          <p:spPr bwMode="auto">
            <a:xfrm>
              <a:off x="657" y="3158"/>
              <a:ext cx="408" cy="39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1066" y="3158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cs typeface="Arial" pitchFamily="34" charset="0"/>
                </a:rPr>
                <a:t>ІІ</a:t>
              </a:r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1338" y="3158"/>
              <a:ext cx="408" cy="394"/>
            </a:xfrm>
            <a:prstGeom prst="ellipse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19" name="Group 35"/>
          <p:cNvGrpSpPr>
            <a:grpSpLocks/>
          </p:cNvGrpSpPr>
          <p:nvPr/>
        </p:nvGrpSpPr>
        <p:grpSpPr bwMode="auto">
          <a:xfrm>
            <a:off x="1979613" y="5805488"/>
            <a:ext cx="1728787" cy="696912"/>
            <a:chOff x="657" y="3657"/>
            <a:chExt cx="1089" cy="439"/>
          </a:xfrm>
        </p:grpSpPr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>
              <a:off x="657" y="3702"/>
              <a:ext cx="408" cy="394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4" name="Oval 30"/>
            <p:cNvSpPr>
              <a:spLocks noChangeArrowheads="1"/>
            </p:cNvSpPr>
            <p:nvPr/>
          </p:nvSpPr>
          <p:spPr bwMode="auto">
            <a:xfrm>
              <a:off x="1338" y="3702"/>
              <a:ext cx="408" cy="39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1066" y="3657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cs typeface="Arial" pitchFamily="34" charset="0"/>
                </a:rPr>
                <a:t>ІІ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4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4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8"/>
                  </p:tgtEl>
                </p:cond>
              </p:nextCondLst>
            </p:seq>
          </p:childTnLst>
        </p:cTn>
      </p:par>
    </p:tnLst>
    <p:bldLst>
      <p:bldP spid="16404" grpId="0" animBg="1"/>
      <p:bldP spid="16405" grpId="0" animBg="1"/>
      <p:bldP spid="16406" grpId="0" animBg="1"/>
      <p:bldP spid="16407" grpId="0" animBg="1"/>
      <p:bldP spid="164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331913" y="549275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2627313" y="1844675"/>
            <a:ext cx="2089150" cy="614363"/>
            <a:chOff x="1111" y="1047"/>
            <a:chExt cx="1316" cy="387"/>
          </a:xfrm>
        </p:grpSpPr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1176" y="1071"/>
            <a:ext cx="1218" cy="362"/>
          </p:xfrm>
          <a:graphic>
            <a:graphicData uri="http://schemas.openxmlformats.org/presentationml/2006/ole">
              <p:oleObj spid="_x0000_s18440" name="Формула" r:id="rId4" imgW="647640" imgH="203040" progId="Equation.3">
                <p:embed/>
              </p:oleObj>
            </a:graphicData>
          </a:graphic>
        </p:graphicFrame>
      </p:grpSp>
      <p:grpSp>
        <p:nvGrpSpPr>
          <p:cNvPr id="18441" name="Group 9"/>
          <p:cNvGrpSpPr>
            <a:grpSpLocks/>
          </p:cNvGrpSpPr>
          <p:nvPr/>
        </p:nvGrpSpPr>
        <p:grpSpPr bwMode="auto">
          <a:xfrm>
            <a:off x="5508625" y="1844675"/>
            <a:ext cx="2198688" cy="614363"/>
            <a:chOff x="1092" y="1047"/>
            <a:chExt cx="1385" cy="387"/>
          </a:xfrm>
        </p:grpSpPr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3" name="Object 11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8443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2627313" y="2636838"/>
            <a:ext cx="2089150" cy="614362"/>
            <a:chOff x="1111" y="1047"/>
            <a:chExt cx="1316" cy="387"/>
          </a:xfrm>
        </p:grpSpPr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6" name="Object 14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8446" name="Формула" r:id="rId6" imgW="647640" imgH="203040" progId="Equation.3">
                <p:embed/>
              </p:oleObj>
            </a:graphicData>
          </a:graphic>
        </p:graphicFrame>
      </p:grp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5538788" y="2636838"/>
            <a:ext cx="2089150" cy="614362"/>
            <a:chOff x="1111" y="1047"/>
            <a:chExt cx="1316" cy="387"/>
          </a:xfrm>
        </p:grpSpPr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9" name="Object 17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8449" name="Формула" r:id="rId7" imgW="647640" imgH="203040" progId="Equation.3">
                <p:embed/>
              </p:oleObj>
            </a:graphicData>
          </a:graphic>
        </p:graphicFrame>
      </p:grp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932363" y="18446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932363" y="27082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1116013" y="3500438"/>
            <a:ext cx="7632700" cy="15843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графики пересекаются, то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определите координаты  точки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пересечения.</a:t>
            </a:r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1116013" y="5273675"/>
            <a:ext cx="7632700" cy="6032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Проверьте результат вычислением.</a:t>
            </a:r>
          </a:p>
        </p:txBody>
      </p:sp>
      <p:sp>
        <p:nvSpPr>
          <p:cNvPr id="18454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50" grpId="0"/>
      <p:bldP spid="18451" grpId="0"/>
      <p:bldP spid="18452" grpId="0" animBg="1"/>
      <p:bldP spid="18453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818</Words>
  <Application>Microsoft Office PowerPoint</Application>
  <PresentationFormat>Экран (4:3)</PresentationFormat>
  <Paragraphs>209</Paragraphs>
  <Slides>30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Times New Roman</vt:lpstr>
      <vt:lpstr>Оформление по умолчанию</vt:lpstr>
      <vt:lpstr>GraphC Document</vt:lpstr>
      <vt:lpstr>Microsoft Equation 3.0</vt:lpstr>
      <vt:lpstr>Взаимное расположение графиков линейных функций.</vt:lpstr>
      <vt:lpstr>Цели.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Взаимное расположение графиков линейных функций.</dc:title>
  <dc:creator>MAMA</dc:creator>
  <cp:lastModifiedBy>Admin</cp:lastModifiedBy>
  <cp:revision>12</cp:revision>
  <dcterms:created xsi:type="dcterms:W3CDTF">2009-08-10T23:56:00Z</dcterms:created>
  <dcterms:modified xsi:type="dcterms:W3CDTF">2012-08-25T07:39:14Z</dcterms:modified>
</cp:coreProperties>
</file>