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58" r:id="rId5"/>
    <p:sldId id="261" r:id="rId6"/>
    <p:sldId id="270" r:id="rId7"/>
    <p:sldId id="259" r:id="rId8"/>
    <p:sldId id="272" r:id="rId9"/>
    <p:sldId id="260" r:id="rId10"/>
    <p:sldId id="262" r:id="rId11"/>
    <p:sldId id="263" r:id="rId12"/>
    <p:sldId id="273" r:id="rId13"/>
    <p:sldId id="264" r:id="rId14"/>
    <p:sldId id="274" r:id="rId15"/>
    <p:sldId id="266" r:id="rId16"/>
    <p:sldId id="267" r:id="rId17"/>
    <p:sldId id="275" r:id="rId18"/>
    <p:sldId id="271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4ED687-9C8D-407C-BEE4-BF986F3842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1075D3-BF1D-456E-8636-2B2CBA9D79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FBD983-23E8-4ADB-8601-0018F4AB5B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4B4B60-5901-45B2-A150-BF6DF0195D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D6DCB-92EC-45D3-A7D8-A288F043C6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7569BF-8D09-4F7E-BDE5-8867C5D6A5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1AE6CD-CAEF-49D8-B234-9B03E0E906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7A1103-E166-4AE6-97FB-CE4D587904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85B331-C993-4CD2-81B3-5318F14AE7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2CE5A5-47AF-4864-B1BE-71911F91F9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25722D-4D3A-4C63-A95E-B202D5F722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A9FCC-170F-48F1-A68F-715749A2D2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35AE6E56-C269-4E8A-A0D2-40E52693AC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dic.academic.ru/dic.nsf/ruwiki/158088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vokrugsveta.ru/encyclopedia/index.php?title=%D0%98%D0%BE%D1%84%D1%84%D0%B5%2C_%D0%90%D0%B1%D1%80%D0%B0%D0%BC_%D0%A4%D0%B5%D0%B4%D0%BE%D1%80%D0%BE%D0%B2%D0%B8%D1%87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www.vokrugsveta.ru/encyclopedia/index.php?title=%D0%9A%D0%B0%D0%BF%D0%B8%D1%86%D0%B0%2C_%D0%9F%D0%B5%D1%82%D1%80_%D0%9B%D0%B5%D0%BE%D0%BD%D0%B8%D0%B4%D0%BE%D0%B2%D0%B8%D1%87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okrugsveta.ru/encyclopedia/index.php?title=%D0%9A%D0%B0%D0%BF%D0%B8%D1%86%D0%B0%2C_%D0%9F%D0%B5%D1%82%D1%80_%D0%9B%D0%B5%D0%BE%D0%BD%D0%B8%D0%B4%D0%BE%D0%B2%D0%B8%D1%87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ibozersk.ru/pics/special_date/image/35/large/___________.jpg" TargetMode="External"/><Relationship Id="rId2" Type="http://schemas.openxmlformats.org/officeDocument/2006/relationships/hyperlink" Target="http://www.peoples.ru/science/physics/alexandrov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www.krugosvet.ru/enc/nauka_i_tehnika/fizika/KURCHATOV_IGOR_VASILEVICH.html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www.krugosvet.ru/enc/nauka_i_tehnika/aviaciya_i_kosmonavtika/KELDISH_MSTISLAV_VSEVOLODOVICH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916113"/>
            <a:ext cx="7924800" cy="1470025"/>
          </a:xfrm>
        </p:spPr>
        <p:txBody>
          <a:bodyPr/>
          <a:lstStyle/>
          <a:p>
            <a:pPr eaLnBrk="1" hangingPunct="1"/>
            <a:r>
              <a:rPr lang="ru-RU" sz="5400" smtClean="0">
                <a:solidFill>
                  <a:srgbClr val="FF0000"/>
                </a:solidFill>
                <a:latin typeface="Monotype Corsiva" pitchFamily="66" charset="0"/>
              </a:rPr>
              <a:t>"Всё для фронта, </a:t>
            </a:r>
            <a:br>
              <a:rPr lang="ru-RU" sz="540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5400" smtClean="0">
                <a:solidFill>
                  <a:srgbClr val="FF0000"/>
                </a:solidFill>
                <a:latin typeface="Monotype Corsiva" pitchFamily="66" charset="0"/>
              </a:rPr>
              <a:t>всё для победы!" 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644900"/>
            <a:ext cx="6400800" cy="914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800" b="1" i="1" dirty="0" smtClean="0">
                <a:solidFill>
                  <a:schemeClr val="accent2"/>
                </a:solidFill>
                <a:latin typeface="Arial Unicode MS" pitchFamily="34" charset="-128"/>
              </a:rPr>
              <a:t>Вклад отечественной </a:t>
            </a:r>
            <a:r>
              <a:rPr lang="ru-RU" b="1" i="1" dirty="0" smtClean="0">
                <a:solidFill>
                  <a:schemeClr val="accent2"/>
                </a:solidFill>
                <a:latin typeface="Arial Unicode MS" pitchFamily="34" charset="-128"/>
              </a:rPr>
              <a:t>физики</a:t>
            </a:r>
            <a:r>
              <a:rPr lang="ru-RU" sz="2800" b="1" i="1" dirty="0" smtClean="0">
                <a:solidFill>
                  <a:schemeClr val="accent2"/>
                </a:solidFill>
                <a:latin typeface="Arial Unicode MS" pitchFamily="34" charset="-128"/>
              </a:rPr>
              <a:t> в Великую Победу</a:t>
            </a:r>
          </a:p>
        </p:txBody>
      </p:sp>
      <p:pic>
        <p:nvPicPr>
          <p:cNvPr id="2052" name="Picture 7" descr="эмбл ШКОЛ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381000"/>
            <a:ext cx="1770063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Рамка 4"/>
          <p:cNvSpPr/>
          <p:nvPr/>
        </p:nvSpPr>
        <p:spPr>
          <a:xfrm>
            <a:off x="4000496" y="5572140"/>
            <a:ext cx="2143140" cy="428628"/>
          </a:xfrm>
          <a:prstGeom prst="fra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</a:rPr>
              <a:t>Prezentacii.com</a:t>
            </a: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4000" b="1" smtClean="0">
                <a:hlinkClick r:id="rId2"/>
              </a:rPr>
              <a:t>Семён</a:t>
            </a:r>
            <a:r>
              <a:rPr lang="ru-RU" sz="4000" smtClean="0">
                <a:hlinkClick r:id="rId2"/>
              </a:rPr>
              <a:t> </a:t>
            </a:r>
            <a:r>
              <a:rPr lang="ru-RU" sz="4000" b="1" smtClean="0">
                <a:hlinkClick r:id="rId2"/>
              </a:rPr>
              <a:t>Алексеевич</a:t>
            </a:r>
            <a:r>
              <a:rPr lang="ru-RU" sz="4000" smtClean="0">
                <a:hlinkClick r:id="rId2"/>
              </a:rPr>
              <a:t> </a:t>
            </a:r>
            <a:br>
              <a:rPr lang="ru-RU" sz="4000" smtClean="0">
                <a:hlinkClick r:id="rId2"/>
              </a:rPr>
            </a:br>
            <a:r>
              <a:rPr lang="ru-RU" sz="4000" b="1" smtClean="0">
                <a:hlinkClick r:id="rId2"/>
              </a:rPr>
              <a:t>Лавочкин</a:t>
            </a:r>
            <a:r>
              <a:rPr lang="ru-RU" sz="4000" smtClean="0">
                <a:hlinkClick r:id="rId2"/>
              </a:rPr>
              <a:t> </a:t>
            </a:r>
            <a:endParaRPr lang="ru-RU" sz="4000" smtClean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76400"/>
            <a:ext cx="8229600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         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            "Я не вижу моего врага - немца-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             конструктора, который сидит над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             своими чертежами... в глубоком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             убежище. Но, не видя его, я воюю с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             ним. Я знаю, что бы там ни придумал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             немец, я обязан придумать лучше. Я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             собираю всю мою волю и фантазию, ...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             все мои знания и опыт ..., чтобы в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    день, когда два новых самолета - наш и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    вражеский - столкнулись в военном небе,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    наш оказался победителем" </a:t>
            </a:r>
          </a:p>
        </p:txBody>
      </p:sp>
      <p:pic>
        <p:nvPicPr>
          <p:cNvPr id="10245" name="Picture 5" descr="i?id=75294538&amp;tov=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371600"/>
            <a:ext cx="1987550" cy="310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Picture 7" descr="i?id=108888567&amp;tov=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00" y="0"/>
            <a:ext cx="19621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04800"/>
            <a:ext cx="5181600" cy="1143000"/>
          </a:xfrm>
        </p:spPr>
        <p:txBody>
          <a:bodyPr/>
          <a:lstStyle/>
          <a:p>
            <a:pPr eaLnBrk="1" hangingPunct="1"/>
            <a:r>
              <a:rPr lang="ru-RU" sz="4000" b="1" smtClean="0">
                <a:hlinkClick r:id="rId2"/>
              </a:rPr>
              <a:t>Абрам</a:t>
            </a:r>
            <a:r>
              <a:rPr lang="ru-RU" sz="4000" smtClean="0">
                <a:hlinkClick r:id="rId2"/>
              </a:rPr>
              <a:t> </a:t>
            </a:r>
            <a:r>
              <a:rPr lang="ru-RU" sz="4000" b="1" smtClean="0">
                <a:hlinkClick r:id="rId2"/>
              </a:rPr>
              <a:t>Федорович</a:t>
            </a:r>
            <a:r>
              <a:rPr lang="ru-RU" sz="4000" smtClean="0">
                <a:hlinkClick r:id="rId2"/>
              </a:rPr>
              <a:t> </a:t>
            </a:r>
            <a:r>
              <a:rPr lang="ru-RU" sz="4000" b="1" smtClean="0">
                <a:hlinkClick r:id="rId2"/>
              </a:rPr>
              <a:t>Иоффе</a:t>
            </a:r>
            <a:endParaRPr lang="ru-RU" sz="2400" smtClean="0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524000"/>
            <a:ext cx="8229600" cy="51054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i="1" smtClean="0">
                <a:solidFill>
                  <a:schemeClr val="accent2"/>
                </a:solidFill>
                <a:latin typeface="Bookman Old Style" pitchFamily="18" charset="0"/>
              </a:rPr>
              <a:t>      </a:t>
            </a:r>
          </a:p>
          <a:p>
            <a:pPr eaLnBrk="1" hangingPunct="1">
              <a:buFontTx/>
              <a:buNone/>
            </a:pPr>
            <a:r>
              <a:rPr lang="ru-RU" i="1" smtClean="0">
                <a:solidFill>
                  <a:schemeClr val="accent2"/>
                </a:solidFill>
                <a:latin typeface="Bookman Old Style" pitchFamily="18" charset="0"/>
              </a:rPr>
              <a:t>Специально для партизанских </a:t>
            </a:r>
          </a:p>
          <a:p>
            <a:pPr eaLnBrk="1" hangingPunct="1">
              <a:buFontTx/>
              <a:buNone/>
            </a:pPr>
            <a:r>
              <a:rPr lang="ru-RU" i="1" smtClean="0">
                <a:solidFill>
                  <a:schemeClr val="accent2"/>
                </a:solidFill>
                <a:latin typeface="Bookman Old Style" pitchFamily="18" charset="0"/>
              </a:rPr>
              <a:t>   отрядов им был разработан термоэлектрогенератор, служивший источником питания для радиоприемников и передатчиков. </a:t>
            </a:r>
          </a:p>
        </p:txBody>
      </p:sp>
      <p:pic>
        <p:nvPicPr>
          <p:cNvPr id="11269" name="Picture 5" descr="i?id=39211791&amp;tov=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2800" y="0"/>
            <a:ext cx="156845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i="1" smtClean="0">
                <a:solidFill>
                  <a:srgbClr val="FF0000"/>
                </a:solidFill>
                <a:latin typeface="Bookman Old Style" pitchFamily="18" charset="0"/>
              </a:rPr>
              <a:t>термоэлектрогенератор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состоял из нескольких термоэлементов, крепившихся к дну солдатского котелка. В котелок наливалась вода, и он ставился на костер. Вода определяла температуру одних спаев, а температуру других "задавало" пламя костра, нагревающее дно котелка. Перепада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температур в таком случае в 250-300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градусов хватало для надежного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обеспечения питания переносной  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         радиоаппаратуры партизан. </a:t>
            </a:r>
          </a:p>
          <a:p>
            <a:pPr eaLnBrk="1" hangingPunct="1">
              <a:lnSpc>
                <a:spcPct val="90000"/>
              </a:lnSpc>
            </a:pPr>
            <a:endParaRPr lang="ru-RU" sz="2400" smtClean="0"/>
          </a:p>
        </p:txBody>
      </p:sp>
      <p:pic>
        <p:nvPicPr>
          <p:cNvPr id="23556" name="Picture 4" descr="vedro1-1"/>
          <p:cNvPicPr>
            <a:picLocks noChangeAspect="1" noChangeArrowheads="1"/>
          </p:cNvPicPr>
          <p:nvPr/>
        </p:nvPicPr>
        <p:blipFill>
          <a:blip r:embed="rId2" cstate="print"/>
          <a:srcRect t="8441"/>
          <a:stretch>
            <a:fillRect/>
          </a:stretch>
        </p:blipFill>
        <p:spPr bwMode="auto">
          <a:xfrm>
            <a:off x="6875463" y="4191000"/>
            <a:ext cx="1665287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b="1" smtClean="0">
                <a:solidFill>
                  <a:srgbClr val="FF0000"/>
                </a:solidFill>
                <a:latin typeface="Bookman Old Style" pitchFamily="18" charset="0"/>
              </a:rPr>
              <a:t>   БМ-13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1828800"/>
            <a:ext cx="8229600" cy="4525963"/>
          </a:xfrm>
        </p:spPr>
        <p:txBody>
          <a:bodyPr/>
          <a:lstStyle/>
          <a:p>
            <a:pPr eaLnBrk="1" hangingPunct="1"/>
            <a:r>
              <a:rPr lang="ru-RU" i="1" smtClean="0">
                <a:solidFill>
                  <a:schemeClr val="accent2"/>
                </a:solidFill>
                <a:latin typeface="Bookman Old Style" pitchFamily="18" charset="0"/>
              </a:rPr>
              <a:t>Н.И. Тихомиров</a:t>
            </a:r>
            <a:br>
              <a:rPr lang="ru-RU" i="1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i="1" smtClean="0">
                <a:solidFill>
                  <a:schemeClr val="accent2"/>
                </a:solidFill>
                <a:latin typeface="Bookman Old Style" pitchFamily="18" charset="0"/>
              </a:rPr>
              <a:t>В.А. Артемьев </a:t>
            </a:r>
            <a:br>
              <a:rPr lang="ru-RU" i="1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i="1" smtClean="0">
                <a:solidFill>
                  <a:schemeClr val="accent2"/>
                </a:solidFill>
                <a:latin typeface="Bookman Old Style" pitchFamily="18" charset="0"/>
              </a:rPr>
              <a:t>Б.С. Петропавловский </a:t>
            </a:r>
          </a:p>
          <a:p>
            <a:pPr eaLnBrk="1" hangingPunct="1">
              <a:buFontTx/>
              <a:buNone/>
            </a:pPr>
            <a:r>
              <a:rPr lang="ru-RU" i="1" smtClean="0">
                <a:solidFill>
                  <a:schemeClr val="accent2"/>
                </a:solidFill>
                <a:latin typeface="Bookman Old Style" pitchFamily="18" charset="0"/>
              </a:rPr>
              <a:t>   Г.Э. Лангемак </a:t>
            </a:r>
            <a:br>
              <a:rPr lang="ru-RU" i="1" smtClean="0">
                <a:solidFill>
                  <a:schemeClr val="accent2"/>
                </a:solidFill>
                <a:latin typeface="Bookman Old Style" pitchFamily="18" charset="0"/>
              </a:rPr>
            </a:br>
            <a:r>
              <a:rPr lang="ru-RU" i="1" smtClean="0">
                <a:solidFill>
                  <a:schemeClr val="accent2"/>
                </a:solidFill>
                <a:latin typeface="Bookman Old Style" pitchFamily="18" charset="0"/>
              </a:rPr>
              <a:t>И.Т. Клейменов</a:t>
            </a:r>
          </a:p>
        </p:txBody>
      </p:sp>
      <p:pic>
        <p:nvPicPr>
          <p:cNvPr id="12295" name="Picture 7" descr="i?id=160971422&amp;tov=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38800" y="228600"/>
            <a:ext cx="3114675" cy="214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Bookman Old Style" pitchFamily="18" charset="0"/>
              </a:rPr>
              <a:t>БМ-13</a:t>
            </a:r>
          </a:p>
        </p:txBody>
      </p:sp>
      <p:pic>
        <p:nvPicPr>
          <p:cNvPr id="24580" name="Рисунок 2" descr="180px-BM_13_TBiU_7.jpg"/>
          <p:cNvPicPr>
            <a:picLocks noChangeAspect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72200" y="0"/>
            <a:ext cx="2365375" cy="3352800"/>
          </a:xfrm>
          <a:noFill/>
        </p:spPr>
      </p:pic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457200" y="1447800"/>
            <a:ext cx="5943600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35000"/>
              </a:spcBef>
              <a:defRPr/>
            </a:pPr>
            <a:r>
              <a:rPr lang="ru-RU" sz="2400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Представляла собой ферму из 16 направляющих </a:t>
            </a:r>
          </a:p>
          <a:p>
            <a:pPr>
              <a:spcBef>
                <a:spcPct val="35000"/>
              </a:spcBef>
              <a:defRPr/>
            </a:pPr>
            <a:r>
              <a:rPr lang="ru-RU" sz="2400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(8 балок), на которой располагались 132-миллиметровые реактивные снаряды массой 42,5кг. 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2667000" y="4027488"/>
            <a:ext cx="5943600" cy="2830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35000"/>
              </a:spcBef>
              <a:defRPr/>
            </a:pPr>
            <a:r>
              <a:rPr lang="ru-RU" sz="2400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Она монтировалась на трехосном грузовом автомобиле ЗИС-6.</a:t>
            </a:r>
            <a:br>
              <a:rPr lang="ru-RU" sz="2400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</a:br>
            <a:r>
              <a:rPr lang="ru-RU" sz="2400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За несколько секунд установка выпускала 16 мощных снарядов (с каждой балки по 2 снаряда: один шел сверху, другой – снизу).</a:t>
            </a:r>
          </a:p>
          <a:p>
            <a:pPr>
              <a:spcBef>
                <a:spcPct val="50000"/>
              </a:spcBef>
              <a:defRPr/>
            </a:pPr>
            <a:endParaRPr lang="ru-RU" sz="2400"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867400" cy="1143000"/>
          </a:xfrm>
        </p:spPr>
        <p:txBody>
          <a:bodyPr/>
          <a:lstStyle/>
          <a:p>
            <a:pPr marL="762000" indent="-762000" eaLnBrk="1" hangingPunct="1"/>
            <a:r>
              <a:rPr lang="ru-RU" sz="4000" b="1" smtClean="0">
                <a:hlinkClick r:id="rId2"/>
              </a:rPr>
              <a:t>Капица</a:t>
            </a:r>
            <a:r>
              <a:rPr lang="ru-RU" sz="4000" smtClean="0">
                <a:hlinkClick r:id="rId2"/>
              </a:rPr>
              <a:t> </a:t>
            </a:r>
            <a:r>
              <a:rPr lang="ru-RU" sz="4000" b="1" smtClean="0">
                <a:hlinkClick r:id="rId2"/>
              </a:rPr>
              <a:t>Петр</a:t>
            </a:r>
            <a:r>
              <a:rPr lang="ru-RU" sz="4000" smtClean="0">
                <a:hlinkClick r:id="rId2"/>
              </a:rPr>
              <a:t> </a:t>
            </a:r>
            <a:r>
              <a:rPr lang="ru-RU" sz="4000" b="1" smtClean="0">
                <a:hlinkClick r:id="rId2"/>
              </a:rPr>
              <a:t>Леонидович</a:t>
            </a:r>
            <a:r>
              <a:rPr lang="ru-RU" sz="4000" smtClean="0">
                <a:hlinkClick r:id="rId2"/>
              </a:rPr>
              <a:t> </a:t>
            </a:r>
            <a:endParaRPr lang="ru-RU" sz="4000" smtClean="0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i="1" smtClean="0">
                <a:solidFill>
                  <a:schemeClr val="accent2"/>
                </a:solidFill>
                <a:latin typeface="Bookman Old Style" pitchFamily="18" charset="0"/>
              </a:rPr>
              <a:t>российский физик, один из основателей физики низких температур и физики сильных магнитных полей, академик АН СССР (1939), дважды Герой Социалистического Труда                 </a:t>
            </a:r>
          </a:p>
          <a:p>
            <a:pPr eaLnBrk="1" hangingPunct="1">
              <a:buFontTx/>
              <a:buNone/>
            </a:pPr>
            <a:r>
              <a:rPr lang="ru-RU" i="1" smtClean="0">
                <a:solidFill>
                  <a:schemeClr val="accent2"/>
                </a:solidFill>
                <a:latin typeface="Bookman Old Style" pitchFamily="18" charset="0"/>
              </a:rPr>
              <a:t>                                     (1945, 1974</a:t>
            </a:r>
            <a:r>
              <a:rPr lang="ru-RU" smtClean="0">
                <a:solidFill>
                  <a:schemeClr val="accent2"/>
                </a:solidFill>
              </a:rPr>
              <a:t>).</a:t>
            </a:r>
          </a:p>
        </p:txBody>
      </p:sp>
      <p:pic>
        <p:nvPicPr>
          <p:cNvPr id="14341" name="Picture 5" descr="i?id=75548759&amp;tov=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53200" y="381000"/>
            <a:ext cx="2085975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z="2800" i="1" smtClean="0">
              <a:solidFill>
                <a:schemeClr val="accent2"/>
              </a:solidFill>
              <a:latin typeface="Bookman Old Style" pitchFamily="18" charset="0"/>
            </a:endParaRPr>
          </a:p>
          <a:p>
            <a:pPr eaLnBrk="1" hangingPunct="1"/>
            <a:endParaRPr lang="ru-RU" sz="2800" i="1" smtClean="0">
              <a:solidFill>
                <a:schemeClr val="accent2"/>
              </a:solidFill>
              <a:latin typeface="Bookman Old Style" pitchFamily="18" charset="0"/>
            </a:endParaRPr>
          </a:p>
          <a:p>
            <a:pPr eaLnBrk="1" hangingPunct="1"/>
            <a:r>
              <a:rPr lang="ru-RU" sz="2800" i="1" smtClean="0">
                <a:solidFill>
                  <a:schemeClr val="accent2"/>
                </a:solidFill>
                <a:latin typeface="Bookman Old Style" pitchFamily="18" charset="0"/>
              </a:rPr>
              <a:t>советский физик, академик, член-корреспондент Академии наук СССР, трижды лауреат Государственной премии, автор более 150 научно-популярных работ</a:t>
            </a:r>
          </a:p>
        </p:txBody>
      </p:sp>
      <p:pic>
        <p:nvPicPr>
          <p:cNvPr id="15365" name="Picture 5" descr="i?id=143655829&amp;tov=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53200" y="304800"/>
            <a:ext cx="20732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6"/>
          <p:cNvSpPr>
            <a:spLocks noChangeArrowheads="1"/>
          </p:cNvSpPr>
          <p:nvPr/>
        </p:nvSpPr>
        <p:spPr bwMode="auto">
          <a:xfrm>
            <a:off x="1066800" y="304800"/>
            <a:ext cx="5184775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4000" b="1">
                <a:solidFill>
                  <a:schemeClr val="tx2"/>
                </a:solidFill>
                <a:latin typeface="Bookman Old Style" pitchFamily="18" charset="0"/>
                <a:hlinkClick r:id="rId3"/>
              </a:rPr>
              <a:t>Сергей Иванович </a:t>
            </a:r>
          </a:p>
          <a:p>
            <a:pPr algn="ctr"/>
            <a:r>
              <a:rPr lang="ru-RU" sz="4000" b="1">
                <a:solidFill>
                  <a:schemeClr val="tx2"/>
                </a:solidFill>
                <a:latin typeface="Bookman Old Style" pitchFamily="18" charset="0"/>
                <a:hlinkClick r:id="rId3"/>
              </a:rPr>
              <a:t>Вавилов</a:t>
            </a:r>
            <a:endParaRPr lang="ru-RU" sz="4000" b="1">
              <a:solidFill>
                <a:schemeClr val="tx2"/>
              </a:solidFill>
              <a:latin typeface="Bookman Old Style" pitchFamily="18" charset="0"/>
            </a:endParaRPr>
          </a:p>
          <a:p>
            <a:pPr algn="ctr"/>
            <a:endParaRPr lang="ru-RU" sz="4000" b="1">
              <a:solidFill>
                <a:schemeClr val="tx2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2332038"/>
            <a:ext cx="8077200" cy="4525962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i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Во время Великой </a:t>
            </a:r>
          </a:p>
          <a:p>
            <a:pPr eaLnBrk="1" hangingPunct="1">
              <a:buFontTx/>
              <a:buNone/>
              <a:defRPr/>
            </a:pPr>
            <a:r>
              <a:rPr lang="ru-RU" sz="2400" i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    Отечественной войны Физический институт Академии Наук СССР руководителем которого был Вавилов С. И.,  был эвакуирован в Казань. Ученые занимались оптическими прицелами для артиллерийской стрельбы и бомбометания, перископами и другой военной техникой</a:t>
            </a:r>
          </a:p>
          <a:p>
            <a:pPr eaLnBrk="1" hangingPunct="1">
              <a:buFontTx/>
              <a:buNone/>
              <a:defRPr/>
            </a:pPr>
            <a:r>
              <a:rPr lang="ru-RU" sz="2400" i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                        </a:t>
            </a:r>
          </a:p>
          <a:p>
            <a:pPr eaLnBrk="1" hangingPunct="1">
              <a:buFontTx/>
              <a:buNone/>
              <a:defRPr/>
            </a:pPr>
            <a:r>
              <a:rPr lang="ru-RU" sz="2400" i="1" smtClean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Bookman Old Style" pitchFamily="18" charset="0"/>
              </a:rPr>
              <a:t>                </a:t>
            </a:r>
          </a:p>
        </p:txBody>
      </p:sp>
      <p:pic>
        <p:nvPicPr>
          <p:cNvPr id="26628" name="Picture 7" descr="VAVIL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1600" y="0"/>
            <a:ext cx="35052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С  ДНЁМ  ПОБЕДЫ !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295400"/>
            <a:ext cx="4033838" cy="452596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Мы не забудем всех тех, кто с оружием в руках на полях сражений и в глубоком тылу отстоял свободу и независимость нашей Родины.  Мы не забудем всех тех, кто создавал вооружение, делал открытия, выполнял исследования – это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        ученые-физики,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        конструкторы,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        исследователи,  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       инженеры, техники</a:t>
            </a:r>
          </a:p>
        </p:txBody>
      </p:sp>
      <p:pic>
        <p:nvPicPr>
          <p:cNvPr id="21508" name="Picture 4" descr="Война 1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29200" y="1524000"/>
            <a:ext cx="3529013" cy="4249738"/>
          </a:xfr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ve23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524000"/>
            <a:ext cx="6923088" cy="470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0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457200" y="533400"/>
            <a:ext cx="8229600" cy="1219200"/>
          </a:xfrm>
        </p:spPr>
        <p:txBody>
          <a:bodyPr/>
          <a:lstStyle/>
          <a:p>
            <a:pPr eaLnBrk="1" hangingPunct="1"/>
            <a:r>
              <a:rPr lang="en-US" sz="4600" b="1" i="1" smtClean="0">
                <a:solidFill>
                  <a:schemeClr val="accent2"/>
                </a:solidFill>
                <a:latin typeface="Bookman Old Style" pitchFamily="18" charset="0"/>
              </a:rPr>
              <a:t>“</a:t>
            </a:r>
            <a:r>
              <a:rPr lang="ru-RU" sz="4600" b="1" i="1" smtClean="0">
                <a:solidFill>
                  <a:schemeClr val="accent2"/>
                </a:solidFill>
                <a:latin typeface="Bookman Old Style" pitchFamily="18" charset="0"/>
              </a:rPr>
              <a:t>Идет война народная, священная война…</a:t>
            </a:r>
            <a:r>
              <a:rPr lang="en-US" sz="4600" b="1" i="1" smtClean="0">
                <a:solidFill>
                  <a:schemeClr val="accent2"/>
                </a:solidFill>
                <a:latin typeface="Bookman Old Style" pitchFamily="18" charset="0"/>
              </a:rPr>
              <a:t>”</a:t>
            </a:r>
            <a:r>
              <a:rPr lang="ru-RU" sz="4600" b="1" i="1" smtClean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4600" b="1" i="1" smtClean="0">
                <a:solidFill>
                  <a:schemeClr val="accent2"/>
                </a:solidFill>
                <a:latin typeface="Bookman Old Style" pitchFamily="18" charset="0"/>
              </a:rPr>
            </a:br>
            <a:endParaRPr lang="ru-RU" sz="4600" b="1" i="1" smtClean="0">
              <a:solidFill>
                <a:schemeClr val="accent2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7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accel="100000" fill="hold">
                                          <p:stCondLst>
                                            <p:cond delay="27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229600" cy="1143000"/>
          </a:xfrm>
        </p:spPr>
        <p:txBody>
          <a:bodyPr/>
          <a:lstStyle/>
          <a:p>
            <a:pPr algn="l" eaLnBrk="1" hangingPunct="1"/>
            <a:r>
              <a:rPr lang="ru-RU" sz="4800" i="1" smtClean="0">
                <a:solidFill>
                  <a:srgbClr val="FF0000"/>
                </a:solidFill>
                <a:latin typeface="Bookman Old Style" pitchFamily="18" charset="0"/>
              </a:rPr>
              <a:t>"... научная громада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676400"/>
            <a:ext cx="7772400" cy="43735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Char char="-"/>
            </a:pPr>
            <a:r>
              <a:rPr lang="ru-RU" sz="2800" i="1" smtClean="0">
                <a:solidFill>
                  <a:schemeClr val="accent2"/>
                </a:solidFill>
                <a:latin typeface="Bookman Old Style" pitchFamily="18" charset="0"/>
              </a:rPr>
              <a:t>от академика до лаборанта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i="1" smtClean="0">
                <a:solidFill>
                  <a:schemeClr val="accent2"/>
                </a:solidFill>
                <a:latin typeface="Bookman Old Style" pitchFamily="18" charset="0"/>
              </a:rPr>
              <a:t>   и механика - направила без промедления все свои усилия, знания и умения на прямую или косвенную помощь фронту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800" i="1" smtClean="0">
                <a:solidFill>
                  <a:schemeClr val="accent2"/>
                </a:solidFill>
                <a:latin typeface="Bookman Old Style" pitchFamily="18" charset="0"/>
              </a:rPr>
              <a:t>   Во многих случаях физики работали непосредственно на фронте, испытывая свои предложения на деле, немало физиков пало на поле брани, защищая Родину" </a:t>
            </a:r>
          </a:p>
        </p:txBody>
      </p:sp>
      <p:pic>
        <p:nvPicPr>
          <p:cNvPr id="5125" name="Picture 5" descr="i?id=61606810&amp;tov=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9400" y="228600"/>
            <a:ext cx="21907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ru-RU" sz="4000" b="1" i="1" smtClean="0">
                <a:hlinkClick r:id="rId2"/>
              </a:rPr>
              <a:t>Анатолий</a:t>
            </a:r>
            <a:r>
              <a:rPr lang="ru-RU" sz="4000" i="1" smtClean="0">
                <a:hlinkClick r:id="rId2"/>
              </a:rPr>
              <a:t> </a:t>
            </a:r>
            <a:r>
              <a:rPr lang="ru-RU" sz="4000" b="1" i="1" smtClean="0">
                <a:hlinkClick r:id="rId2"/>
              </a:rPr>
              <a:t>Петрович</a:t>
            </a:r>
            <a:r>
              <a:rPr lang="ru-RU" sz="4000" i="1" smtClean="0">
                <a:hlinkClick r:id="rId2"/>
              </a:rPr>
              <a:t> </a:t>
            </a:r>
            <a:r>
              <a:rPr lang="ru-RU" sz="4000" b="1" i="1" smtClean="0">
                <a:hlinkClick r:id="rId2"/>
              </a:rPr>
              <a:t>Александров</a:t>
            </a:r>
            <a:r>
              <a:rPr lang="ru-RU" sz="4000" smtClean="0">
                <a:hlinkClick r:id="rId2"/>
              </a:rPr>
              <a:t> </a:t>
            </a:r>
            <a:endParaRPr lang="ru-RU" sz="400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6172200" cy="23622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i="1" smtClean="0">
                <a:solidFill>
                  <a:schemeClr val="accent2"/>
                </a:solidFill>
                <a:latin typeface="Bookman Old Style" pitchFamily="18" charset="0"/>
              </a:rPr>
              <a:t>27 июня 1941 г. был издан приказ об организации бригад по срочной установке </a:t>
            </a:r>
            <a:r>
              <a:rPr lang="ru-RU" sz="2800" i="1" smtClean="0">
                <a:solidFill>
                  <a:srgbClr val="FF0000"/>
                </a:solidFill>
                <a:latin typeface="Bookman Old Style" pitchFamily="18" charset="0"/>
              </a:rPr>
              <a:t>размагничивающих устройств</a:t>
            </a:r>
            <a:r>
              <a:rPr lang="ru-RU" sz="2800" i="1" smtClean="0">
                <a:solidFill>
                  <a:schemeClr val="accent2"/>
                </a:solidFill>
                <a:latin typeface="Bookman Old Style" pitchFamily="18" charset="0"/>
              </a:rPr>
              <a:t> </a:t>
            </a:r>
            <a:r>
              <a:rPr lang="ru-RU" sz="2800" i="1" smtClean="0">
                <a:solidFill>
                  <a:srgbClr val="FF0000"/>
                </a:solidFill>
                <a:latin typeface="Bookman Old Style" pitchFamily="18" charset="0"/>
              </a:rPr>
              <a:t>на всех кораблях флота</a:t>
            </a:r>
            <a:r>
              <a:rPr lang="ru-RU" sz="2800" i="1" smtClean="0">
                <a:solidFill>
                  <a:schemeClr val="accent2"/>
                </a:solidFill>
                <a:latin typeface="Bookman Old Style" pitchFamily="18" charset="0"/>
              </a:rPr>
              <a:t>. </a:t>
            </a:r>
          </a:p>
        </p:txBody>
      </p:sp>
      <p:pic>
        <p:nvPicPr>
          <p:cNvPr id="6149" name="Picture 5" descr="Картинка 3 из 59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0"/>
            <a:ext cx="23082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 Box 7"/>
          <p:cNvSpPr txBox="1">
            <a:spLocks noChangeArrowheads="1"/>
          </p:cNvSpPr>
          <p:nvPr/>
        </p:nvSpPr>
        <p:spPr bwMode="auto">
          <a:xfrm>
            <a:off x="1524000" y="3962400"/>
            <a:ext cx="6934200" cy="2312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i="1">
                <a:solidFill>
                  <a:schemeClr val="accent2"/>
                </a:solidFill>
                <a:latin typeface="Bookman Old Style" pitchFamily="18" charset="0"/>
              </a:rPr>
              <a:t>  В их состав входили офицеры, учёные ленинградского Физтеха, инженеры, монтажники. </a:t>
            </a:r>
          </a:p>
          <a:p>
            <a:pPr>
              <a:spcBef>
                <a:spcPct val="20000"/>
              </a:spcBef>
            </a:pPr>
            <a:r>
              <a:rPr lang="ru-RU" sz="2800" i="1">
                <a:solidFill>
                  <a:schemeClr val="accent2"/>
                </a:solidFill>
                <a:latin typeface="Bookman Old Style" pitchFamily="18" charset="0"/>
              </a:rPr>
              <a:t>  Научным руководителем работ был назначен А.П. Александров.</a:t>
            </a:r>
            <a:endParaRPr lang="ru-RU" sz="2800">
              <a:latin typeface="Bookman Old Style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9220" name="Picture 5" descr="C:\Documents and Settings\Admin\Рабочий стол\kuznecov_5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381000"/>
            <a:ext cx="2971800" cy="2236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Содержимое 2"/>
          <p:cNvSpPr>
            <a:spLocks/>
          </p:cNvSpPr>
          <p:nvPr/>
        </p:nvSpPr>
        <p:spPr bwMode="auto">
          <a:xfrm>
            <a:off x="228600" y="381000"/>
            <a:ext cx="8183563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47688" indent="-411163">
              <a:spcBef>
                <a:spcPct val="20000"/>
              </a:spcBef>
            </a:pPr>
            <a:r>
              <a:rPr lang="ru-RU" sz="2800" b="1" i="1">
                <a:solidFill>
                  <a:srgbClr val="FF0000"/>
                </a:solidFill>
                <a:latin typeface="Bookman Old Style" pitchFamily="18" charset="0"/>
              </a:rPr>
              <a:t>"Ранним июньским утром</a:t>
            </a:r>
          </a:p>
          <a:p>
            <a:pPr marL="547688" indent="-411163">
              <a:spcBef>
                <a:spcPct val="20000"/>
              </a:spcBef>
            </a:pPr>
            <a:r>
              <a:rPr lang="ru-RU" sz="2800" b="1" i="1">
                <a:solidFill>
                  <a:srgbClr val="FF0000"/>
                </a:solidFill>
                <a:latin typeface="Bookman Old Style" pitchFamily="18" charset="0"/>
              </a:rPr>
              <a:t> 1941 г. из Севастополя</a:t>
            </a:r>
            <a:r>
              <a:rPr lang="ru-RU" sz="2800" i="1">
                <a:solidFill>
                  <a:schemeClr val="accent2"/>
                </a:solidFill>
                <a:latin typeface="Bookman Old Style" pitchFamily="18" charset="0"/>
              </a:rPr>
              <a:t> </a:t>
            </a:r>
          </a:p>
          <a:p>
            <a:pPr marL="547688" indent="-411163">
              <a:spcBef>
                <a:spcPct val="20000"/>
              </a:spcBef>
            </a:pPr>
            <a:r>
              <a:rPr lang="ru-RU" sz="2800" i="1">
                <a:solidFill>
                  <a:schemeClr val="accent2"/>
                </a:solidFill>
                <a:latin typeface="Bookman Old Style" pitchFamily="18" charset="0"/>
              </a:rPr>
              <a:t>на боевое задание вышел </a:t>
            </a:r>
          </a:p>
          <a:p>
            <a:pPr marL="547688" indent="-411163">
              <a:spcBef>
                <a:spcPct val="20000"/>
              </a:spcBef>
            </a:pPr>
            <a:r>
              <a:rPr lang="ru-RU" sz="2800" i="1">
                <a:solidFill>
                  <a:schemeClr val="accent2"/>
                </a:solidFill>
                <a:latin typeface="Bookman Old Style" pitchFamily="18" charset="0"/>
              </a:rPr>
              <a:t>эсминец "Быстрый". </a:t>
            </a:r>
          </a:p>
          <a:p>
            <a:pPr marL="547688" indent="-411163">
              <a:spcBef>
                <a:spcPct val="20000"/>
              </a:spcBef>
            </a:pPr>
            <a:r>
              <a:rPr lang="ru-RU" sz="2800" i="1">
                <a:solidFill>
                  <a:schemeClr val="accent2"/>
                </a:solidFill>
                <a:latin typeface="Bookman Old Style" pitchFamily="18" charset="0"/>
              </a:rPr>
              <a:t>Не успел он отойти от порта, как мощный взрыв потряс его … </a:t>
            </a:r>
          </a:p>
          <a:p>
            <a:pPr marL="547688" indent="-411163">
              <a:spcBef>
                <a:spcPct val="20000"/>
              </a:spcBef>
            </a:pPr>
            <a:r>
              <a:rPr lang="ru-RU" sz="2800" i="1">
                <a:solidFill>
                  <a:schemeClr val="accent2"/>
                </a:solidFill>
                <a:latin typeface="Bookman Old Style" pitchFamily="18" charset="0"/>
              </a:rPr>
              <a:t>Эсминец подорвался, но, как вскоре выяснилось, до него по тому же фарватеру благополучно прошли два транспорта и буксир. </a:t>
            </a:r>
          </a:p>
          <a:p>
            <a:pPr marL="547688" indent="-411163">
              <a:spcBef>
                <a:spcPct val="20000"/>
              </a:spcBef>
            </a:pPr>
            <a:r>
              <a:rPr lang="ru-RU" sz="2800" i="1">
                <a:solidFill>
                  <a:schemeClr val="accent2"/>
                </a:solidFill>
                <a:latin typeface="Bookman Old Style" pitchFamily="18" charset="0"/>
              </a:rPr>
              <a:t>           Это означало, что мины реагируют      </a:t>
            </a:r>
          </a:p>
          <a:p>
            <a:pPr marL="547688" indent="-411163">
              <a:spcBef>
                <a:spcPct val="20000"/>
              </a:spcBef>
            </a:pPr>
            <a:r>
              <a:rPr lang="ru-RU" sz="2800" i="1">
                <a:solidFill>
                  <a:schemeClr val="accent2"/>
                </a:solidFill>
                <a:latin typeface="Bookman Old Style" pitchFamily="18" charset="0"/>
              </a:rPr>
              <a:t>                               не на каждый корабль … 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</p:txBody>
      </p:sp>
      <p:sp>
        <p:nvSpPr>
          <p:cNvPr id="7172" name="Содержимое 2"/>
          <p:cNvSpPr>
            <a:spLocks/>
          </p:cNvSpPr>
          <p:nvPr/>
        </p:nvSpPr>
        <p:spPr bwMode="auto">
          <a:xfrm>
            <a:off x="304800" y="304800"/>
            <a:ext cx="8183563" cy="573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47688" indent="-411163">
              <a:spcBef>
                <a:spcPct val="20000"/>
              </a:spcBef>
            </a:pPr>
            <a:r>
              <a:rPr lang="ru-RU" sz="2800" b="1" i="1">
                <a:solidFill>
                  <a:srgbClr val="FF0000"/>
                </a:solidFill>
                <a:latin typeface="Bookman Old Style" pitchFamily="18" charset="0"/>
              </a:rPr>
              <a:t>Вскоре нашли </a:t>
            </a:r>
          </a:p>
          <a:p>
            <a:pPr marL="547688" indent="-411163">
              <a:spcBef>
                <a:spcPct val="20000"/>
              </a:spcBef>
            </a:pPr>
            <a:r>
              <a:rPr lang="ru-RU" sz="2800" b="1" i="1">
                <a:solidFill>
                  <a:srgbClr val="FF0000"/>
                </a:solidFill>
                <a:latin typeface="Bookman Old Style" pitchFamily="18" charset="0"/>
              </a:rPr>
              <a:t>невзорвавшуюся мину</a:t>
            </a:r>
            <a:r>
              <a:rPr lang="ru-RU" sz="2800" i="1">
                <a:solidFill>
                  <a:schemeClr val="accent2"/>
                </a:solidFill>
                <a:latin typeface="Bookman Old Style" pitchFamily="18" charset="0"/>
              </a:rPr>
              <a:t> </a:t>
            </a:r>
          </a:p>
          <a:p>
            <a:pPr marL="547688" indent="-411163">
              <a:spcBef>
                <a:spcPct val="20000"/>
              </a:spcBef>
            </a:pPr>
            <a:r>
              <a:rPr lang="ru-RU" sz="2400" i="1">
                <a:solidFill>
                  <a:schemeClr val="accent2"/>
                </a:solidFill>
                <a:latin typeface="Bookman Old Style" pitchFamily="18" charset="0"/>
              </a:rPr>
              <a:t>Были </a:t>
            </a:r>
            <a:r>
              <a:rPr lang="ru-RU" sz="2400" i="1">
                <a:solidFill>
                  <a:schemeClr val="accent2"/>
                </a:solidFill>
                <a:latin typeface="Bookman Old Style" pitchFamily="18" charset="0"/>
                <a:cs typeface="Times New Roman" pitchFamily="18" charset="0"/>
              </a:rPr>
              <a:t>начаты работы, </a:t>
            </a:r>
          </a:p>
          <a:p>
            <a:pPr marL="547688" indent="-411163">
              <a:spcBef>
                <a:spcPct val="20000"/>
              </a:spcBef>
            </a:pPr>
            <a:r>
              <a:rPr lang="ru-RU" sz="2400" i="1">
                <a:solidFill>
                  <a:schemeClr val="accent2"/>
                </a:solidFill>
                <a:latin typeface="Bookman Old Style" pitchFamily="18" charset="0"/>
                <a:cs typeface="Times New Roman" pitchFamily="18" charset="0"/>
              </a:rPr>
              <a:t>направленные на уменьшении </a:t>
            </a:r>
          </a:p>
          <a:p>
            <a:pPr marL="547688" indent="-411163">
              <a:spcBef>
                <a:spcPct val="20000"/>
              </a:spcBef>
            </a:pPr>
            <a:r>
              <a:rPr lang="ru-RU" sz="2400" i="1">
                <a:solidFill>
                  <a:schemeClr val="accent2"/>
                </a:solidFill>
                <a:latin typeface="Bookman Old Style" pitchFamily="18" charset="0"/>
                <a:cs typeface="Times New Roman" pitchFamily="18" charset="0"/>
              </a:rPr>
              <a:t>возможности поражения кораблей магнитными минами. </a:t>
            </a:r>
          </a:p>
          <a:p>
            <a:pPr marL="547688" indent="-411163">
              <a:spcBef>
                <a:spcPct val="20000"/>
              </a:spcBef>
            </a:pPr>
            <a:r>
              <a:rPr lang="ru-RU" sz="2400" i="1">
                <a:solidFill>
                  <a:schemeClr val="accent2"/>
                </a:solidFill>
                <a:latin typeface="Bookman Old Style" pitchFamily="18" charset="0"/>
                <a:cs typeface="Times New Roman" pitchFamily="18" charset="0"/>
              </a:rPr>
              <a:t>В их ходе был создан </a:t>
            </a:r>
            <a:r>
              <a:rPr lang="ru-RU" sz="2400" i="1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обмоточный метод </a:t>
            </a:r>
          </a:p>
          <a:p>
            <a:pPr marL="547688" indent="-411163">
              <a:spcBef>
                <a:spcPct val="20000"/>
              </a:spcBef>
            </a:pPr>
            <a:r>
              <a:rPr lang="ru-RU" sz="2400" i="1">
                <a:solidFill>
                  <a:srgbClr val="FF0000"/>
                </a:solidFill>
                <a:latin typeface="Bookman Old Style" pitchFamily="18" charset="0"/>
                <a:cs typeface="Times New Roman" pitchFamily="18" charset="0"/>
              </a:rPr>
              <a:t>размагничивания судов.</a:t>
            </a:r>
            <a:r>
              <a:rPr lang="ru-RU" sz="2400" i="1">
                <a:solidFill>
                  <a:schemeClr val="accent2"/>
                </a:solidFill>
                <a:latin typeface="Bookman Old Style" pitchFamily="18" charset="0"/>
                <a:cs typeface="Times New Roman" pitchFamily="18" charset="0"/>
              </a:rPr>
              <a:t>              </a:t>
            </a:r>
            <a:r>
              <a:rPr lang="ru-RU" sz="1600" i="1">
                <a:latin typeface="Bookman Old Style" pitchFamily="18" charset="0"/>
                <a:cs typeface="Times New Roman" pitchFamily="18" charset="0"/>
              </a:rPr>
              <a:t>С помощью положенной на палубу или  </a:t>
            </a:r>
          </a:p>
          <a:p>
            <a:pPr marL="547688" indent="-411163">
              <a:spcBef>
                <a:spcPct val="20000"/>
              </a:spcBef>
            </a:pPr>
            <a:r>
              <a:rPr lang="ru-RU" sz="1600" i="1">
                <a:latin typeface="Bookman Old Style" pitchFamily="18" charset="0"/>
                <a:cs typeface="Times New Roman" pitchFamily="18" charset="0"/>
              </a:rPr>
              <a:t>                                                                        подвешенной с наружной стороны </a:t>
            </a:r>
          </a:p>
          <a:p>
            <a:pPr marL="547688" indent="-411163">
              <a:spcBef>
                <a:spcPct val="20000"/>
              </a:spcBef>
            </a:pPr>
            <a:r>
              <a:rPr lang="ru-RU" sz="1600" i="1">
                <a:latin typeface="Bookman Old Style" pitchFamily="18" charset="0"/>
                <a:cs typeface="Times New Roman" pitchFamily="18" charset="0"/>
              </a:rPr>
              <a:t>                                                                        бортов большой петли 1 из  </a:t>
            </a:r>
          </a:p>
          <a:p>
            <a:pPr marL="547688" indent="-411163">
              <a:spcBef>
                <a:spcPct val="20000"/>
              </a:spcBef>
            </a:pPr>
            <a:r>
              <a:rPr lang="ru-RU" sz="1600" i="1">
                <a:latin typeface="Bookman Old Style" pitchFamily="18" charset="0"/>
                <a:cs typeface="Times New Roman" pitchFamily="18" charset="0"/>
              </a:rPr>
              <a:t>                                                                        специального кабеля, по которой </a:t>
            </a:r>
          </a:p>
          <a:p>
            <a:pPr marL="547688" indent="-411163">
              <a:spcBef>
                <a:spcPct val="20000"/>
              </a:spcBef>
            </a:pPr>
            <a:r>
              <a:rPr lang="ru-RU" sz="1600" i="1">
                <a:latin typeface="Bookman Old Style" pitchFamily="18" charset="0"/>
                <a:cs typeface="Times New Roman" pitchFamily="18" charset="0"/>
              </a:rPr>
              <a:t>                                                                       пропускался электрический ток, вокруг </a:t>
            </a:r>
          </a:p>
          <a:p>
            <a:pPr marL="547688" indent="-411163">
              <a:spcBef>
                <a:spcPct val="20000"/>
              </a:spcBef>
            </a:pPr>
            <a:r>
              <a:rPr lang="ru-RU" sz="1600" i="1">
                <a:latin typeface="Bookman Old Style" pitchFamily="18" charset="0"/>
                <a:cs typeface="Times New Roman" pitchFamily="18" charset="0"/>
              </a:rPr>
              <a:t>                                                                       кабеля создавалось искусственное </a:t>
            </a:r>
          </a:p>
          <a:p>
            <a:pPr marL="547688" indent="-411163">
              <a:spcBef>
                <a:spcPct val="20000"/>
              </a:spcBef>
            </a:pPr>
            <a:r>
              <a:rPr lang="ru-RU" sz="1600" i="1">
                <a:latin typeface="Bookman Old Style" pitchFamily="18" charset="0"/>
                <a:cs typeface="Times New Roman" pitchFamily="18" charset="0"/>
              </a:rPr>
              <a:t>                                                                       магнитное поле 2 противоположного </a:t>
            </a:r>
          </a:p>
          <a:p>
            <a:pPr marL="547688" indent="-411163">
              <a:spcBef>
                <a:spcPct val="20000"/>
              </a:spcBef>
            </a:pPr>
            <a:r>
              <a:rPr lang="ru-RU" sz="1600" i="1">
                <a:latin typeface="Bookman Old Style" pitchFamily="18" charset="0"/>
                <a:cs typeface="Times New Roman" pitchFamily="18" charset="0"/>
              </a:rPr>
              <a:t>                                                                        направления по отношению к  </a:t>
            </a:r>
          </a:p>
          <a:p>
            <a:pPr marL="547688" indent="-411163">
              <a:spcBef>
                <a:spcPct val="20000"/>
              </a:spcBef>
            </a:pPr>
            <a:r>
              <a:rPr lang="ru-RU" sz="1600" i="1">
                <a:latin typeface="Bookman Old Style" pitchFamily="18" charset="0"/>
                <a:cs typeface="Times New Roman" pitchFamily="18" charset="0"/>
              </a:rPr>
              <a:t>                                                      собственному магнитному полю 3 корабля</a:t>
            </a:r>
            <a:r>
              <a:rPr lang="en-US" sz="1600" i="1">
                <a:latin typeface="Bookman Old Style" pitchFamily="18" charset="0"/>
                <a:cs typeface="Times New Roman" pitchFamily="18" charset="0"/>
              </a:rPr>
              <a:t>; </a:t>
            </a:r>
            <a:r>
              <a:rPr lang="ru-RU" sz="1600" i="1">
                <a:latin typeface="Bookman Old Style" pitchFamily="18" charset="0"/>
                <a:cs typeface="Times New Roman" pitchFamily="18" charset="0"/>
              </a:rPr>
              <a:t>в итоге   </a:t>
            </a:r>
          </a:p>
          <a:p>
            <a:pPr marL="547688" indent="-411163">
              <a:spcBef>
                <a:spcPct val="20000"/>
              </a:spcBef>
            </a:pPr>
            <a:r>
              <a:rPr lang="ru-RU" sz="1600" i="1">
                <a:latin typeface="Bookman Old Style" pitchFamily="18" charset="0"/>
                <a:cs typeface="Times New Roman" pitchFamily="18" charset="0"/>
              </a:rPr>
              <a:t>                                                    результирующее  магнитное поле судна становилось   </a:t>
            </a:r>
          </a:p>
          <a:p>
            <a:pPr marL="547688" indent="-411163">
              <a:spcBef>
                <a:spcPct val="20000"/>
              </a:spcBef>
            </a:pPr>
            <a:r>
              <a:rPr lang="ru-RU" sz="1600" i="1">
                <a:latin typeface="Bookman Old Style" pitchFamily="18" charset="0"/>
                <a:cs typeface="Times New Roman" pitchFamily="18" charset="0"/>
              </a:rPr>
              <a:t>                                    незначительным и не вызывало срабатывания магнитной мины</a:t>
            </a:r>
            <a:endParaRPr lang="ru-RU" sz="1600" i="1">
              <a:solidFill>
                <a:schemeClr val="accent2"/>
              </a:solidFill>
              <a:latin typeface="Bookman Old Style" pitchFamily="18" charset="0"/>
              <a:cs typeface="Times New Roman" pitchFamily="18" charset="0"/>
            </a:endParaRPr>
          </a:p>
          <a:p>
            <a:pPr marL="547688" indent="-411163">
              <a:spcBef>
                <a:spcPct val="20000"/>
              </a:spcBef>
            </a:pPr>
            <a:endParaRPr lang="ru-RU" sz="1600" i="1">
              <a:solidFill>
                <a:schemeClr val="accent2"/>
              </a:solidFill>
              <a:latin typeface="Bookman Old Style" pitchFamily="18" charset="0"/>
              <a:cs typeface="Times New Roman" pitchFamily="18" charset="0"/>
            </a:endParaRPr>
          </a:p>
        </p:txBody>
      </p:sp>
      <p:pic>
        <p:nvPicPr>
          <p:cNvPr id="20486" name="Picture 5" descr="C:\Documents and Settings\Admin\Рабочий стол\p-956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228600"/>
            <a:ext cx="2809875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Рисунок 5" descr="Безымянный4.JPG"/>
          <p:cNvPicPr>
            <a:picLocks noChangeAspect="1"/>
          </p:cNvPicPr>
          <p:nvPr/>
        </p:nvPicPr>
        <p:blipFill>
          <a:blip r:embed="rId3" cstate="print"/>
          <a:srcRect l="3636" t="9863" r="3636" b="7945"/>
          <a:stretch>
            <a:fillRect/>
          </a:stretch>
        </p:blipFill>
        <p:spPr bwMode="auto">
          <a:xfrm>
            <a:off x="609600" y="3657600"/>
            <a:ext cx="3886200" cy="181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6172200" cy="1143000"/>
          </a:xfrm>
        </p:spPr>
        <p:txBody>
          <a:bodyPr/>
          <a:lstStyle/>
          <a:p>
            <a:pPr eaLnBrk="1" hangingPunct="1"/>
            <a:r>
              <a:rPr lang="ru-RU" sz="4000" b="1" i="1" smtClean="0">
                <a:hlinkClick r:id="rId2"/>
              </a:rPr>
              <a:t>ИГОРЬ</a:t>
            </a:r>
            <a:r>
              <a:rPr lang="ru-RU" sz="4000" i="1" smtClean="0">
                <a:hlinkClick r:id="rId2"/>
              </a:rPr>
              <a:t> </a:t>
            </a:r>
            <a:r>
              <a:rPr lang="ru-RU" sz="4000" b="1" i="1" smtClean="0">
                <a:hlinkClick r:id="rId2"/>
              </a:rPr>
              <a:t>ВАСИЛЬЕВИЧ</a:t>
            </a:r>
            <a:r>
              <a:rPr lang="ru-RU" sz="4000" smtClean="0">
                <a:hlinkClick r:id="rId2"/>
              </a:rPr>
              <a:t> </a:t>
            </a:r>
            <a:r>
              <a:rPr lang="ru-RU" sz="4000" b="1" i="1" smtClean="0">
                <a:hlinkClick r:id="rId2"/>
              </a:rPr>
              <a:t>КУРЧАТОВ</a:t>
            </a:r>
            <a:r>
              <a:rPr lang="ru-RU" sz="4000" smtClean="0"/>
              <a:t>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676400"/>
            <a:ext cx="8229600" cy="4525963"/>
          </a:xfrm>
        </p:spPr>
        <p:txBody>
          <a:bodyPr/>
          <a:lstStyle/>
          <a:p>
            <a:pPr eaLnBrk="1" hangingPunct="1">
              <a:lnSpc>
                <a:spcPct val="130000"/>
              </a:lnSpc>
              <a:buFontTx/>
              <a:buNone/>
            </a:pPr>
            <a:r>
              <a:rPr lang="ru-RU" sz="2800" i="1" smtClean="0">
                <a:solidFill>
                  <a:schemeClr val="accent2"/>
                </a:solidFill>
                <a:latin typeface="Bookman Old Style" pitchFamily="18" charset="0"/>
              </a:rPr>
              <a:t>выдающийся советский физик, 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ru-RU" sz="2800" i="1" smtClean="0">
                <a:solidFill>
                  <a:schemeClr val="accent2"/>
                </a:solidFill>
                <a:latin typeface="Bookman Old Style" pitchFamily="18" charset="0"/>
              </a:rPr>
              <a:t>«отец» советской атомной бомбы. 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ru-RU" sz="2800" i="1" smtClean="0">
                <a:solidFill>
                  <a:schemeClr val="accent2"/>
                </a:solidFill>
                <a:latin typeface="Bookman Old Style" pitchFamily="18" charset="0"/>
              </a:rPr>
              <a:t>Академик, основатель и первый директор </a:t>
            </a:r>
          </a:p>
          <a:p>
            <a:pPr eaLnBrk="1" hangingPunct="1">
              <a:lnSpc>
                <a:spcPct val="130000"/>
              </a:lnSpc>
              <a:buFontTx/>
              <a:buNone/>
            </a:pPr>
            <a:r>
              <a:rPr lang="ru-RU" sz="2800" i="1" smtClean="0">
                <a:solidFill>
                  <a:schemeClr val="accent2"/>
                </a:solidFill>
                <a:latin typeface="Bookman Old Style" pitchFamily="18" charset="0"/>
              </a:rPr>
              <a:t>Института атомной энергии с 1943 г. </a:t>
            </a:r>
          </a:p>
          <a:p>
            <a:pPr algn="r" eaLnBrk="1" hangingPunct="1">
              <a:lnSpc>
                <a:spcPct val="130000"/>
              </a:lnSpc>
              <a:buFontTx/>
              <a:buNone/>
            </a:pPr>
            <a:r>
              <a:rPr lang="ru-RU" sz="2800" i="1" smtClean="0">
                <a:solidFill>
                  <a:schemeClr val="accent2"/>
                </a:solidFill>
                <a:latin typeface="Bookman Old Style" pitchFamily="18" charset="0"/>
              </a:rPr>
              <a:t>по 1960 г., главный научный руководитель атомной проблемы в СССР, один из основоположников использования ядерной энергии в мирных целях.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ru-RU" sz="2800" i="1" smtClean="0">
              <a:solidFill>
                <a:schemeClr val="accent2"/>
              </a:solidFill>
              <a:latin typeface="Bookman Old Style" pitchFamily="18" charset="0"/>
            </a:endParaRPr>
          </a:p>
        </p:txBody>
      </p:sp>
      <p:pic>
        <p:nvPicPr>
          <p:cNvPr id="7173" name="Picture 5" descr="i?id=8322482&amp;tov=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1800" y="381000"/>
            <a:ext cx="1951038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Работа группы ученых под руководством Игоря Васильевича Курчатова в г. Севастополе была сопряжена не только с большой ответственностью, но и опасностью. Устройство мин, применявшихся фашистами, постоянно менялось, и для успешной борьбы с ними необходимо было изучить их устройство. Разборку мин неизвестной конструкции зачастую собственноручно производил сам Игорь Васильевич. Суровая действительность военного лихолетья заставляла рисковать жизнью даже крупнейшего ученого нашей страны.</a:t>
            </a:r>
          </a:p>
          <a:p>
            <a:pPr eaLnBrk="1" hangingPunct="1">
              <a:lnSpc>
                <a:spcPct val="90000"/>
              </a:lnSpc>
            </a:pPr>
            <a:endParaRPr lang="ru-RU" sz="2400" smtClean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7086600" cy="1143000"/>
          </a:xfrm>
        </p:spPr>
        <p:txBody>
          <a:bodyPr/>
          <a:lstStyle/>
          <a:p>
            <a:pPr eaLnBrk="1" hangingPunct="1"/>
            <a:r>
              <a:rPr lang="ru-RU" sz="3200" b="1" smtClean="0">
                <a:hlinkClick r:id="rId2"/>
              </a:rPr>
              <a:t>МСТИСЛАВ</a:t>
            </a:r>
            <a:r>
              <a:rPr lang="ru-RU" sz="3200" smtClean="0">
                <a:hlinkClick r:id="rId2"/>
              </a:rPr>
              <a:t> </a:t>
            </a:r>
            <a:r>
              <a:rPr lang="ru-RU" sz="3200" b="1" smtClean="0">
                <a:hlinkClick r:id="rId2"/>
              </a:rPr>
              <a:t>ВСЕВОЛОДОВИЧ</a:t>
            </a:r>
            <a:r>
              <a:rPr lang="ru-RU" sz="3200" smtClean="0">
                <a:hlinkClick r:id="rId2"/>
              </a:rPr>
              <a:t> </a:t>
            </a:r>
            <a:r>
              <a:rPr lang="ru-RU" sz="3200" b="1" smtClean="0">
                <a:hlinkClick r:id="rId2"/>
              </a:rPr>
              <a:t>КЕЛДЫШ</a:t>
            </a:r>
            <a:endParaRPr lang="ru-RU" sz="3200" b="1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525963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Не менее важную задачу перед учеными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поставила военная авиация.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В ходе испытания скоростных машин летчики столкнулись с явлением флаттера - внезапного разрушения самолета из-за появления интенсивных вибраций. Группа Мстислава Всеволодовича Келдыша, изучив это явление, разработала надежные меры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по предупреждению флаттера.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В результате такой работы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наша авиация не знала потерь,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связанных с этим явлением, 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ru-RU" sz="2400" i="1" smtClean="0">
                <a:solidFill>
                  <a:schemeClr val="accent2"/>
                </a:solidFill>
                <a:latin typeface="Bookman Old Style" pitchFamily="18" charset="0"/>
              </a:rPr>
              <a:t>появилась возможность значительно увеличить скорость и маневренность самолетов.</a:t>
            </a:r>
          </a:p>
        </p:txBody>
      </p:sp>
      <p:pic>
        <p:nvPicPr>
          <p:cNvPr id="8197" name="Picture 5" descr="i?id=2569630&amp;tov=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86600" y="0"/>
            <a:ext cx="1649413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Рисунок 3" descr="ии.bmp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8800" y="3962400"/>
            <a:ext cx="3052763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клад отечественных физиков в Победу">
  <a:themeElements>
    <a:clrScheme name="Вклад отечественных физиков в Победу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Вклад отечественных физиков в Победу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клад отечественных физиков в Победу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клад отечественных физиков в Победу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клад отечественных физиков в Победу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клад отечественных физиков в Победу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клад отечественных физиков в Победу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Вклад отечественных физиков в Победу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клад отечественных физиков в Победу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клад отечественных физиков в Победу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клад отечественных физиков в Победу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клад отечественных физиков в Победу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клад отечественных физиков в Победу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клад отечественных физиков в Победу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Вклад отечественных физиков в Победу</Template>
  <TotalTime>5</TotalTime>
  <Words>786</Words>
  <Application>Microsoft Office PowerPoint</Application>
  <PresentationFormat>Экран (4:3)</PresentationFormat>
  <Paragraphs>101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5" baseType="lpstr">
      <vt:lpstr>Arial</vt:lpstr>
      <vt:lpstr>Calibri</vt:lpstr>
      <vt:lpstr>Monotype Corsiva</vt:lpstr>
      <vt:lpstr>Arial Unicode MS</vt:lpstr>
      <vt:lpstr>Bookman Old Style</vt:lpstr>
      <vt:lpstr>Times New Roman</vt:lpstr>
      <vt:lpstr>Вклад отечественных физиков в Победу</vt:lpstr>
      <vt:lpstr>"Всё для фронта,  всё для победы!" </vt:lpstr>
      <vt:lpstr>“Идет война народная, священная война…” </vt:lpstr>
      <vt:lpstr>"... научная громада</vt:lpstr>
      <vt:lpstr>Анатолий Петрович Александров </vt:lpstr>
      <vt:lpstr>Слайд 5</vt:lpstr>
      <vt:lpstr>Слайд 6</vt:lpstr>
      <vt:lpstr>ИГОРЬ ВАСИЛЬЕВИЧ КУРЧАТОВ </vt:lpstr>
      <vt:lpstr>Слайд 8</vt:lpstr>
      <vt:lpstr>МСТИСЛАВ ВСЕВОЛОДОВИЧ КЕЛДЫШ</vt:lpstr>
      <vt:lpstr>Семён Алексеевич  Лавочкин </vt:lpstr>
      <vt:lpstr>Абрам Федорович Иоффе</vt:lpstr>
      <vt:lpstr>термоэлектрогенератор</vt:lpstr>
      <vt:lpstr>   БМ-13</vt:lpstr>
      <vt:lpstr>БМ-13</vt:lpstr>
      <vt:lpstr>Капица Петр Леонидович </vt:lpstr>
      <vt:lpstr>Слайд 16</vt:lpstr>
      <vt:lpstr>Слайд 17</vt:lpstr>
      <vt:lpstr>С  ДНЁМ  ПОБЕДЫ !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"Всё для фронта,  всё для победы!" </dc:title>
  <dc:creator>Алена</dc:creator>
  <cp:lastModifiedBy>Admin</cp:lastModifiedBy>
  <cp:revision>3</cp:revision>
  <cp:lastPrinted>1601-01-01T00:00:00Z</cp:lastPrinted>
  <dcterms:created xsi:type="dcterms:W3CDTF">2010-02-22T14:42:20Z</dcterms:created>
  <dcterms:modified xsi:type="dcterms:W3CDTF">2012-03-13T19:59:02Z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