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59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0D585-665F-4BAE-BD2A-470BC9CCB75D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85039-A55D-4C9D-9BA0-3906EB497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1867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85039-A55D-4C9D-9BA0-3906EB4978F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42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6482F-3F33-4BD8-ADF2-43CBC312E1C3}" type="datetimeFigureOut">
              <a:rPr lang="ru-RU" smtClean="0"/>
              <a:t>05.02.2013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D2323A-3C4C-41E2-975A-92D82E7916BE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image" Target="../media/image2.gif"/><Relationship Id="rId7" Type="http://schemas.openxmlformats.org/officeDocument/2006/relationships/hyperlink" Target="http://forumsmile.ru/pic2727.html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5" Type="http://schemas.openxmlformats.org/officeDocument/2006/relationships/hyperlink" Target="http://forumsmile.ru/pic2985.html" TargetMode="Externa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gimnazia12.ru/section/231.html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forumsmile.ru/pic2735.html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gif"/><Relationship Id="rId5" Type="http://schemas.openxmlformats.org/officeDocument/2006/relationships/hyperlink" Target="http://forumsmile.ru/pic2984.html" TargetMode="External"/><Relationship Id="rId4" Type="http://schemas.openxmlformats.org/officeDocument/2006/relationships/image" Target="../media/image13.gif"/><Relationship Id="rId9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hyperlink" Target="http://forumsmile.ru/pic2818.html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1253490"/>
            <a:ext cx="9073008" cy="171384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6600" b="1" spc="50" dirty="0" smtClean="0">
                <a:ln w="11430"/>
                <a:solidFill>
                  <a:schemeClr val="tx2">
                    <a:lumMod val="2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гости к зиме</a:t>
            </a:r>
            <a:endParaRPr lang="ru-RU" sz="6600" b="1" spc="50" dirty="0">
              <a:ln w="11430"/>
              <a:solidFill>
                <a:schemeClr val="tx2">
                  <a:lumMod val="2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3964" y="3523110"/>
            <a:ext cx="6400800" cy="3185368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sz="1400" b="1" dirty="0" err="1" smtClean="0">
                <a:solidFill>
                  <a:schemeClr val="bg1"/>
                </a:solidFill>
              </a:rPr>
              <a:t>Кобелкова</a:t>
            </a:r>
            <a:r>
              <a:rPr lang="ru-RU" sz="1400" b="1" dirty="0" smtClean="0">
                <a:solidFill>
                  <a:schemeClr val="bg1"/>
                </a:solidFill>
              </a:rPr>
              <a:t> Ольга Николаевна</a:t>
            </a:r>
          </a:p>
          <a:p>
            <a:r>
              <a:rPr lang="ru-RU" sz="1400" b="1" dirty="0">
                <a:solidFill>
                  <a:schemeClr val="bg1"/>
                </a:solidFill>
              </a:rPr>
              <a:t>у</a:t>
            </a:r>
            <a:r>
              <a:rPr lang="ru-RU" sz="1400" b="1" dirty="0" smtClean="0">
                <a:solidFill>
                  <a:schemeClr val="bg1"/>
                </a:solidFill>
              </a:rPr>
              <a:t>читель начальных классов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МКОУ  Нечаевская ООШ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47066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045" y="152019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31623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forumsmile.ru/u/9/3/b/93bfd8efaaeab39f6f749cedf06edac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998" y="4344144"/>
            <a:ext cx="1209675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forumsmile.ru/u/2/f/e/2fee0d8327b6beb4dee047ce4d7f18b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852" y="4826066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forumsmile.ru/u/d/d/9/dd987a25bb5b3951f10ca4b3f2bda58f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396" y="4077444"/>
            <a:ext cx="952500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164" y="3890665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729" y="4077444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" y="125349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102" y="1600602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6" y="325641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423" y="457157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http://forumsmile.ru/u/1/6/d/16d328a7efe3337f67765d94765e50eb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00" y="599376"/>
            <a:ext cx="1641659" cy="153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forumsmile.ru/u/1/6/d/16d328a7efe3337f67765d94765e50eb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869" y="628650"/>
            <a:ext cx="1114425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forumsmile.ru/u/1/6/d/16d328a7efe3337f67765d94765e50eb.gif">
            <a:hlinkClick r:id="rId7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417" y="404664"/>
            <a:ext cx="1518375" cy="123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11760" y="3356992"/>
            <a:ext cx="416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Окружающий мир, 2 класс.</a:t>
            </a:r>
          </a:p>
          <a:p>
            <a:r>
              <a:rPr lang="ru-RU" b="1" dirty="0"/>
              <a:t>« Неживая природа зимой»</a:t>
            </a:r>
          </a:p>
        </p:txBody>
      </p:sp>
    </p:spTree>
    <p:extLst>
      <p:ext uri="{BB962C8B-B14F-4D97-AF65-F5344CB8AC3E}">
        <p14:creationId xmlns:p14="http://schemas.microsoft.com/office/powerpoint/2010/main" val="378989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30600"/>
            <a:ext cx="3892192" cy="9101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Январь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4287728" y="4005064"/>
            <a:ext cx="4464496" cy="2257408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Месяц январь – зимы государь.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Январь – ломонос: береги свой нос.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В январе холода над землёй повисли.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041" y="1844824"/>
            <a:ext cx="3537181" cy="2652886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1666" y="952056"/>
            <a:ext cx="3416620" cy="2562465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82" y="46485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333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1891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61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4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4540736" y="4293096"/>
            <a:ext cx="4104456" cy="2376264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В феврале два друга – мороз да вьюга.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Бури да метели под февраль налетели.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Февраль рисует, малюет, </a:t>
            </a:r>
            <a:r>
              <a:rPr lang="ru-RU" b="1" dirty="0" smtClean="0">
                <a:solidFill>
                  <a:prstClr val="black"/>
                </a:solidFill>
                <a:latin typeface="Calibri" pitchFamily="34" charset="0"/>
              </a:rPr>
              <a:t>красную </a:t>
            </a:r>
            <a:r>
              <a:rPr lang="ru-RU" b="1" dirty="0">
                <a:solidFill>
                  <a:prstClr val="black"/>
                </a:solidFill>
                <a:latin typeface="Calibri" pitchFamily="34" charset="0"/>
              </a:rPr>
              <a:t>весну </a:t>
            </a:r>
            <a:r>
              <a:rPr lang="ru-RU" b="1" dirty="0" smtClean="0">
                <a:solidFill>
                  <a:prstClr val="black"/>
                </a:solidFill>
                <a:latin typeface="Calibri" pitchFamily="34" charset="0"/>
              </a:rPr>
              <a:t>чует.</a:t>
            </a:r>
            <a:endParaRPr lang="ru-RU" b="1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4217208" cy="936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Февраль</a:t>
            </a:r>
            <a:endParaRPr lang="ru-RU" sz="60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80" y="1844824"/>
            <a:ext cx="4136271" cy="3102203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5" y="1052736"/>
            <a:ext cx="3744415" cy="2808312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8" y="530120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240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511" y="-202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115" y="586764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03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5" y="2967335"/>
            <a:ext cx="763284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Зимние загадки</a:t>
            </a: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76672"/>
            <a:ext cx="2968724" cy="3948403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4703" y="114453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55" y="2322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2786" y="363396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448" y="550617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368" y="5805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551723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168" y="364502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8" y="299832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968" y="18650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10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07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Снег</a:t>
            </a:r>
            <a:endParaRPr lang="ru-RU" sz="7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635387" y="2781615"/>
            <a:ext cx="3822192" cy="344728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Скатерть бела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Весь свет одела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Всю зиму смирно лежит,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 весной убежит.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5260"/>
            <a:ext cx="3660369" cy="2440246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4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459" y="4036947"/>
            <a:ext cx="2232248" cy="2222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620"/>
            <a:ext cx="17486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8591" y="3957212"/>
            <a:ext cx="23315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1984" y="1777370"/>
            <a:ext cx="23315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496" y="2605427"/>
            <a:ext cx="23315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3315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307" y="324790"/>
            <a:ext cx="17486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C:\Users\учитель\Desktop\254629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77008"/>
            <a:ext cx="1748699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5055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600" b="1" dirty="0" smtClean="0"/>
              <a:t>Мороз</a:t>
            </a:r>
            <a:endParaRPr lang="ru-RU" sz="66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Узор на стекле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152" y="2679192"/>
            <a:ext cx="4247328" cy="3447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Странный к нам пришёл стекольщик: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Всех за нос хватает,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 каждым днём прочней и толще Стёкла он вставляет.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Делал дело живо-скоро,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Чистая работа –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Застеклил пруды, озёра,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Лужицы, болота.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68" y="1791680"/>
            <a:ext cx="2639448" cy="3519264"/>
          </a:xfrm>
          <a:prstGeom prst="rect">
            <a:avLst/>
          </a:prstGeom>
          <a:noFill/>
          <a:ln w="76200">
            <a:solidFill>
              <a:srgbClr val="00206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8216" y="591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0" y="177461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707" y="37890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9167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583" y="535243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7332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126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10" y="39304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381" y="179168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27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Снежинки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679192"/>
            <a:ext cx="4175319" cy="34472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 за звёздочки сквозные</a:t>
            </a:r>
          </a:p>
          <a:p>
            <a:pPr marL="0" indent="0">
              <a:buNone/>
            </a:pPr>
            <a:r>
              <a:rPr lang="ru-RU" dirty="0" smtClean="0"/>
              <a:t>На пальто и на платке,</a:t>
            </a:r>
          </a:p>
          <a:p>
            <a:pPr marL="0" indent="0">
              <a:buNone/>
            </a:pPr>
            <a:r>
              <a:rPr lang="ru-RU" dirty="0" smtClean="0"/>
              <a:t>Все сквозные, вырезные,</a:t>
            </a:r>
          </a:p>
          <a:p>
            <a:pPr marL="0" indent="0">
              <a:buNone/>
            </a:pPr>
            <a:r>
              <a:rPr lang="ru-RU" dirty="0" smtClean="0"/>
              <a:t>А возьмёшь – </a:t>
            </a:r>
          </a:p>
          <a:p>
            <a:pPr marL="0" indent="0">
              <a:buNone/>
            </a:pPr>
            <a:r>
              <a:rPr lang="ru-RU" dirty="0" smtClean="0"/>
              <a:t>Вода в руке. </a:t>
            </a:r>
            <a:endParaRPr lang="ru-RU" dirty="0"/>
          </a:p>
        </p:txBody>
      </p:sp>
      <p:pic>
        <p:nvPicPr>
          <p:cNvPr id="18" name="Рисунок 15" descr="22646.gi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369" y="406524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" y="8306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885" y="204216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5644" y="605597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639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9169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382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201549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822" y="605597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3707" y="458112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09" y="522920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278" y="6055970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014" y="511452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139" y="3584416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9115" y="431442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15" descr="22646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5871" y="2780928"/>
            <a:ext cx="52387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86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054" y="210347"/>
            <a:ext cx="5482952" cy="1252728"/>
          </a:xfrm>
        </p:spPr>
        <p:txBody>
          <a:bodyPr/>
          <a:lstStyle/>
          <a:p>
            <a:r>
              <a:rPr lang="ru-RU" sz="4000" b="1" dirty="0" smtClean="0"/>
              <a:t>Иней</a:t>
            </a:r>
            <a:endParaRPr lang="ru-RU" sz="40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388416" y="2641460"/>
            <a:ext cx="3103256" cy="36678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 снег, не лёд,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А серебром деревья         уберёт.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88840"/>
            <a:ext cx="2664296" cy="3291995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47303">
            <a:off x="5364088" y="1268760"/>
            <a:ext cx="2863924" cy="3332212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072" y="119675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114" y="19888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081" y="7773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" y="395619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27" y="586778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696" y="5805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72514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6768" y="272043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9469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052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4738" y="808639"/>
            <a:ext cx="7123080" cy="924475"/>
          </a:xfrm>
        </p:spPr>
        <p:txBody>
          <a:bodyPr/>
          <a:lstStyle/>
          <a:p>
            <a:r>
              <a:rPr lang="ru-RU" sz="4000" b="1" dirty="0" smtClean="0"/>
              <a:t>Сосулька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93912" y="1795007"/>
            <a:ext cx="3471277" cy="405130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Белая морковка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зимой растёт.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Выросло, </a:t>
            </a:r>
            <a:r>
              <a:rPr lang="ru-RU" b="1" dirty="0" err="1" smtClean="0">
                <a:solidFill>
                  <a:srgbClr val="002060"/>
                </a:solidFill>
              </a:rPr>
              <a:t>повыросло</a:t>
            </a:r>
            <a:r>
              <a:rPr lang="ru-RU" b="1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Из бороды повылезло,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Солнышко стало,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Ничего не стало.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2312091" cy="2304256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79500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92" y="148478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40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886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2" y="517241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78356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9123" y="486916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480" y="30253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880" y="36151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790" y="5589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216" y="127591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64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Лёд</a:t>
            </a:r>
            <a:endParaRPr lang="ru-RU" sz="54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47452" y="1804267"/>
            <a:ext cx="3471277" cy="40513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Не драгоценный камень, а светится.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 огне не горит,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В воде не тонет.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168352" cy="2664295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252" y="187839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296" y="8112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2" y="357301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112" y="539836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496" y="494116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820" y="556753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0139" y="187839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784" y="37354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984" y="32866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1704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Метель, вьюга.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Гуляет в поле,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 не конь,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летает на воле,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 не птица.</a:t>
            </a:r>
          </a:p>
          <a:p>
            <a:pPr marL="0" indent="0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Кручу, бурчу,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Знать никого не хочу.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36912"/>
            <a:ext cx="3888432" cy="2736304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700" y="16525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6793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507" y="987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0131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9" y="5229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162" y="582048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3480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1816" y="58052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5478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149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2274838"/>
            <a:ext cx="64624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/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  <a:effectLst/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  <a:effectLst/>
            </a:endParaRPr>
          </a:p>
          <a:p>
            <a:endParaRPr lang="ru-RU" b="1" dirty="0">
              <a:solidFill>
                <a:schemeClr val="bg1"/>
              </a:solidFill>
            </a:endParaRPr>
          </a:p>
          <a:p>
            <a:endParaRPr lang="ru-RU" b="1" dirty="0" smtClean="0">
              <a:solidFill>
                <a:schemeClr val="bg1"/>
              </a:solidFill>
              <a:effectLst/>
            </a:endParaRPr>
          </a:p>
          <a:p>
            <a:r>
              <a:rPr lang="ru-RU" b="1" dirty="0" smtClean="0">
                <a:solidFill>
                  <a:schemeClr val="bg1"/>
                </a:solidFill>
                <a:effectLst/>
              </a:rPr>
              <a:t>Наступили холода.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Обернулась в лед вода.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Длинноухий зайка серый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Обернулся зайкой белым.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Перестал медведь реветь: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В спячку впал в бору медведь.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Кто скажет, кто знает, </a:t>
            </a:r>
            <a:br>
              <a:rPr lang="ru-RU" b="1" dirty="0" smtClean="0">
                <a:solidFill>
                  <a:schemeClr val="bg1"/>
                </a:solidFill>
                <a:effectLst/>
              </a:rPr>
            </a:br>
            <a:r>
              <a:rPr lang="ru-RU" b="1" dirty="0" smtClean="0">
                <a:solidFill>
                  <a:schemeClr val="bg1"/>
                </a:solidFill>
                <a:effectLst/>
              </a:rPr>
              <a:t>Когда это бывает?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722" y="326569"/>
            <a:ext cx="3968278" cy="2632291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408" y="1196752"/>
            <a:ext cx="3193063" cy="4257418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8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966" y="3124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24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366" y="59436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540" y="560775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3366" y="403196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0096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Правила безопасного поведения  зимой.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6654" y="1916832"/>
            <a:ext cx="5479521" cy="48245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1.Нельзя </a:t>
            </a:r>
            <a:r>
              <a:rPr lang="ru-RU" dirty="0">
                <a:solidFill>
                  <a:srgbClr val="000000"/>
                </a:solidFill>
                <a:latin typeface="times new roman,serif"/>
              </a:rPr>
              <a:t>браться голыми руками за металлические поверхности на морозе</a:t>
            </a:r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2. </a:t>
            </a:r>
            <a:r>
              <a:rPr lang="ru-RU" dirty="0">
                <a:solidFill>
                  <a:srgbClr val="000000"/>
                </a:solidFill>
                <a:latin typeface="times new roman,serif"/>
              </a:rPr>
              <a:t>Когда лицо начнет замерзать от мороза и холода, можно растереть его сухой поверхностью рук. </a:t>
            </a:r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Нельзя </a:t>
            </a:r>
            <a:r>
              <a:rPr lang="ru-RU" dirty="0">
                <a:solidFill>
                  <a:srgbClr val="000000"/>
                </a:solidFill>
                <a:latin typeface="times new roman,serif"/>
              </a:rPr>
              <a:t>растирать лицо снегом или тканью перчаток/варежек, ими можно повредить кожу и занести инфекцию в образовавшиеся ранки</a:t>
            </a:r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,serif"/>
              </a:rPr>
              <a:t>3. </a:t>
            </a:r>
            <a:r>
              <a:rPr lang="ru-RU" dirty="0">
                <a:solidFill>
                  <a:srgbClr val="000000"/>
                </a:solidFill>
                <a:latin typeface="times new roman,serif"/>
              </a:rPr>
              <a:t>При возвращении с мороза в теплое помещение нельзя сразу подвергать поверхность замерзших частей тела воздействию прямого источника тепла (батареи, горячая вода, радиаторы, обогреватели и т.д.). В таких случаях, при быстром нагреве замерзшей поверхности кожи возможны серьезные повреждения и даже ожоги. Отогреваться от мороза нужно постепенно. Лучше всего лечь под одеяло и выпить горячего чая.</a:t>
            </a:r>
            <a:endParaRPr lang="ru-RU" dirty="0">
              <a:solidFill>
                <a:srgbClr val="000000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5" y="2276872"/>
            <a:ext cx="2496277" cy="1872208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9936" y="4509120"/>
            <a:ext cx="2496277" cy="1872208"/>
          </a:xfrm>
          <a:prstGeom prst="rect">
            <a:avLst/>
          </a:prstGeom>
          <a:ln w="76200">
            <a:solidFill>
              <a:srgbClr val="002060"/>
            </a:solidFill>
          </a:ln>
          <a:extLst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0" y="38610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0" y="202214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21" y="5661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97458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0774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355" y="120650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597458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-10674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736" y="-5889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70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76672"/>
            <a:ext cx="8136904" cy="4032448"/>
          </a:xfrm>
        </p:spPr>
        <p:txBody>
          <a:bodyPr/>
          <a:lstStyle/>
          <a:p>
            <a:endParaRPr lang="ru-RU" dirty="0" smtClean="0">
              <a:hlinkClick r:id="rId2"/>
            </a:endParaRPr>
          </a:p>
          <a:p>
            <a:endParaRPr lang="ru-RU" dirty="0">
              <a:hlinkClick r:id="rId2"/>
            </a:endParaRPr>
          </a:p>
          <a:p>
            <a:endParaRPr lang="ru-RU" dirty="0" smtClean="0">
              <a:hlinkClick r:id="rId2"/>
            </a:endParaRPr>
          </a:p>
          <a:p>
            <a:endParaRPr lang="ru-RU" dirty="0">
              <a:hlinkClick r:id="rId2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bg1"/>
                </a:solidFill>
                <a:hlinkClick r:id="rId2"/>
              </a:rPr>
              <a:t>://</a:t>
            </a:r>
            <a:r>
              <a:rPr lang="en-US" dirty="0" smtClean="0">
                <a:solidFill>
                  <a:schemeClr val="bg1"/>
                </a:solidFill>
                <a:hlinkClick r:id="rId2"/>
              </a:rPr>
              <a:t>www.gimnazia12.ru/section/231.html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/>
              <a:t>- правила поведения</a:t>
            </a:r>
          </a:p>
          <a:p>
            <a:r>
              <a:rPr lang="en-US" dirty="0" smtClean="0"/>
              <a:t>http</a:t>
            </a:r>
            <a:r>
              <a:rPr lang="en-US" dirty="0"/>
              <a:t>://</a:t>
            </a:r>
            <a:r>
              <a:rPr lang="en-US" dirty="0" smtClean="0"/>
              <a:t>forumsmile.ru/animation/winter/page3</a:t>
            </a:r>
            <a:r>
              <a:rPr lang="ru-RU" dirty="0" smtClean="0"/>
              <a:t>-анимация</a:t>
            </a:r>
            <a:endParaRPr lang="ru-RU" dirty="0"/>
          </a:p>
        </p:txBody>
      </p:sp>
      <p:pic>
        <p:nvPicPr>
          <p:cNvPr id="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245" y="11030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347" y="356212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00" y="37890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4192" y="18978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98509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5" y="5661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7707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319" y="47468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7363" y="110418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121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1" y="4797152"/>
            <a:ext cx="83403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Зима…  Солнце теперь поднимается  в небе</a:t>
            </a:r>
          </a:p>
          <a:p>
            <a:r>
              <a:rPr lang="ru-RU" sz="2000" b="1" dirty="0">
                <a:solidFill>
                  <a:schemeClr val="bg1"/>
                </a:solidFill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</a:rPr>
              <a:t>овсем невысоко, дни стоят короткие. Земля получает мало тепла. Снег укрыл землю, ветви деревьев. Реки, озёра, пруды </a:t>
            </a:r>
            <a:r>
              <a:rPr lang="ru-RU" sz="2000" b="1" dirty="0" err="1" smtClean="0">
                <a:solidFill>
                  <a:schemeClr val="bg1"/>
                </a:solidFill>
              </a:rPr>
              <a:t>скованы</a:t>
            </a:r>
            <a:r>
              <a:rPr lang="ru-RU" sz="2000" b="1" dirty="0" smtClean="0">
                <a:solidFill>
                  <a:schemeClr val="bg1"/>
                </a:solidFill>
              </a:rPr>
              <a:t>  льдом. Замёрзла почва.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342191" cy="2880320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47" y="629245"/>
            <a:ext cx="3829017" cy="2871763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9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4732" y="37048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796" y="376795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847" y="594097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447" y="372066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4976" y="388275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3571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455" y="6020743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636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87624" y="592626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</a:rPr>
              <a:t>Зимой обычно стоит морозная погода. Снег в это </a:t>
            </a:r>
            <a:r>
              <a:rPr lang="ru-RU" sz="2000" b="1" dirty="0" smtClean="0">
                <a:solidFill>
                  <a:prstClr val="black"/>
                </a:solidFill>
              </a:rPr>
              <a:t>время сухой</a:t>
            </a:r>
            <a:r>
              <a:rPr lang="ru-RU" sz="2000" b="1" dirty="0">
                <a:solidFill>
                  <a:prstClr val="black"/>
                </a:solidFill>
              </a:rPr>
              <a:t>, сыпучий.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3024336" cy="4032448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598270"/>
            <a:ext cx="2916324" cy="4126874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6926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2" y="571824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869" y="489256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15719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028" y="49530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91358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572" y="44958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3230" y="306902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052" y="179452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54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16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15616" y="5805264"/>
            <a:ext cx="80608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Но нередко бывают оттепели. Тогда снег подтаивает, </a:t>
            </a:r>
            <a:r>
              <a:rPr lang="ru-RU" sz="2000" b="1" dirty="0">
                <a:solidFill>
                  <a:schemeClr val="bg1"/>
                </a:solidFill>
              </a:rPr>
              <a:t>с</a:t>
            </a:r>
            <a:r>
              <a:rPr lang="ru-RU" sz="2000" b="1" dirty="0" smtClean="0">
                <a:solidFill>
                  <a:schemeClr val="bg1"/>
                </a:solidFill>
              </a:rPr>
              <a:t>тановится влажным и лепится.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5131" name="Picture 11" descr="http://forumsmile.ru/u/b/0/e/b0e77734abfb76805dd6041275614ccb.gif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090" y="3645024"/>
            <a:ext cx="147849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forumsmile.ru/u/9/1/1/911c6eb7f2a3bfb8a287285e6b751708.gif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553" y="764704"/>
            <a:ext cx="2190750" cy="99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7153"/>
            <a:ext cx="4125082" cy="2736304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3576397" cy="2682298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667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728" y="496058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69" y="534806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2236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85935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857" y="11663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30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2" name="Picture 78" descr="http://forumsmile.ru/u/9/0/5/905d4fc1eb59f12ea174a28e75e25095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942" y="1558289"/>
            <a:ext cx="71437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699792" y="58052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8645" y="5219898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Очень интересно наблюдать за снегопадом. В  </a:t>
            </a:r>
            <a:r>
              <a:rPr lang="ru-RU" b="1" dirty="0" smtClean="0">
                <a:solidFill>
                  <a:prstClr val="black"/>
                </a:solidFill>
              </a:rPr>
              <a:t>безветренные дни </a:t>
            </a:r>
            <a:r>
              <a:rPr lang="ru-RU" b="1" dirty="0">
                <a:solidFill>
                  <a:prstClr val="black"/>
                </a:solidFill>
              </a:rPr>
              <a:t>снег  падает на землю спокойно, медленно. </a:t>
            </a:r>
            <a:r>
              <a:rPr lang="ru-RU" b="1" dirty="0" smtClean="0">
                <a:solidFill>
                  <a:prstClr val="black"/>
                </a:solidFill>
              </a:rPr>
              <a:t>Снегопад  </a:t>
            </a:r>
            <a:r>
              <a:rPr lang="ru-RU" b="1" dirty="0">
                <a:solidFill>
                  <a:prstClr val="black"/>
                </a:solidFill>
              </a:rPr>
              <a:t>при сильном ветре называется метелью. Снег кружиться, несётся по воздуху и по земле.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249827"/>
            <a:ext cx="4037525" cy="3028144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8" name="Picture 7" descr="C:\Users\учитель\Desktop\2546298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29" y="1558289"/>
            <a:ext cx="15716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учитель\Desktop\2546298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290" y="1558289"/>
            <a:ext cx="15716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814" y="1249827"/>
            <a:ext cx="3965972" cy="2974479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21" name="Picture 7" descr="C:\Users\учитель\Desktop\2546298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5569" y="2132856"/>
            <a:ext cx="15716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C:\Users\учитель\Desktop\25462986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306" y="2132856"/>
            <a:ext cx="1571625" cy="192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76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83568" y="5581721"/>
            <a:ext cx="83003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b="1" dirty="0">
                <a:solidFill>
                  <a:prstClr val="black"/>
                </a:solidFill>
              </a:rPr>
              <a:t>Довольно часто зимой на деревьях, проводах </a:t>
            </a:r>
            <a:r>
              <a:rPr lang="ru-RU" sz="2000" b="1" dirty="0" smtClean="0">
                <a:solidFill>
                  <a:prstClr val="black"/>
                </a:solidFill>
              </a:rPr>
              <a:t>образуется пушистая </a:t>
            </a:r>
            <a:r>
              <a:rPr lang="ru-RU" sz="2000" b="1" dirty="0">
                <a:solidFill>
                  <a:prstClr val="black"/>
                </a:solidFill>
              </a:rPr>
              <a:t>снежная бахрома. Это изморозь. Особенно </a:t>
            </a:r>
            <a:r>
              <a:rPr lang="ru-RU" sz="2000" b="1" dirty="0" smtClean="0">
                <a:solidFill>
                  <a:prstClr val="black"/>
                </a:solidFill>
              </a:rPr>
              <a:t>красиво в </a:t>
            </a:r>
            <a:r>
              <a:rPr lang="ru-RU" sz="2000" b="1" dirty="0">
                <a:solidFill>
                  <a:prstClr val="black"/>
                </a:solidFill>
              </a:rPr>
              <a:t>это время в лесу.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52" y="763641"/>
            <a:ext cx="4137232" cy="3102924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306" y="2060848"/>
            <a:ext cx="3914713" cy="2936035"/>
          </a:xfrm>
          <a:prstGeom prst="rect">
            <a:avLst/>
          </a:prstGeom>
          <a:ln w="76200">
            <a:solidFill>
              <a:schemeClr val="tx2">
                <a:lumMod val="25000"/>
              </a:schemeClr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2168" y="4091611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3584" y="47335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25" y="1886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98072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38" y="446334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594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3" y="2967335"/>
            <a:ext cx="842493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Назовите зимние месяцы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908720"/>
            <a:ext cx="4704523" cy="3528392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5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3402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2551" y="575840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42" y="530120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12" y="3979912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0915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12" y="159409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2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72916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933" y="546345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33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491952" y="404664"/>
            <a:ext cx="4080048" cy="10801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Декабрь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3707904" y="4077072"/>
            <a:ext cx="4752528" cy="2520280"/>
          </a:xfrm>
          <a:prstGeom prst="horizontalScroll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Декабрь год кончает, зиму начинает.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В декабре мороз нарастает, зато день прибывает.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bg1"/>
                </a:solidFill>
                <a:latin typeface="Calibri" pitchFamily="34" charset="0"/>
              </a:rPr>
              <a:t>Мороз невелик, а стоять не велит.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40859"/>
            <a:ext cx="3744416" cy="2808312"/>
          </a:xfrm>
          <a:prstGeom prst="rect">
            <a:avLst/>
          </a:prstGeom>
          <a:ln w="76200">
            <a:solidFill>
              <a:srgbClr val="00206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8" y="2564904"/>
            <a:ext cx="3240360" cy="3240360"/>
          </a:xfrm>
          <a:prstGeom prst="rect">
            <a:avLst/>
          </a:prstGeom>
          <a:ln w="76200">
            <a:solidFill>
              <a:srgbClr val="002060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</p:pic>
      <p:pic>
        <p:nvPicPr>
          <p:cNvPr id="9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447" y="327068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86" y="1484784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302" y="1730615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848" y="18864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68" y="5916778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учитель\Desktop\be5b2ff405ec919a67f352892f4f5907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128" y="5842659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090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613</TotalTime>
  <Words>515</Words>
  <Application>Microsoft Office PowerPoint</Application>
  <PresentationFormat>Экран (4:3)</PresentationFormat>
  <Paragraphs>114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Winter</vt:lpstr>
      <vt:lpstr>           В гости к зиме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Снег</vt:lpstr>
      <vt:lpstr>Мороз</vt:lpstr>
      <vt:lpstr>Снежинки</vt:lpstr>
      <vt:lpstr>Иней</vt:lpstr>
      <vt:lpstr>Сосулька</vt:lpstr>
      <vt:lpstr>Лёд</vt:lpstr>
      <vt:lpstr>Метель, вьюга.</vt:lpstr>
      <vt:lpstr>Правила безопасного поведения  зимой.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зиме</dc:title>
  <dc:creator>учитель</dc:creator>
  <cp:lastModifiedBy>учитель</cp:lastModifiedBy>
  <cp:revision>62</cp:revision>
  <dcterms:created xsi:type="dcterms:W3CDTF">2013-01-24T14:45:24Z</dcterms:created>
  <dcterms:modified xsi:type="dcterms:W3CDTF">2013-02-05T18:31:59Z</dcterms:modified>
</cp:coreProperties>
</file>