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4" r:id="rId6"/>
    <p:sldId id="261" r:id="rId7"/>
    <p:sldId id="262" r:id="rId8"/>
    <p:sldId id="263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2776"/>
    <a:srgbClr val="CC3399"/>
    <a:srgbClr val="0000FF"/>
    <a:srgbClr val="FFDF79"/>
    <a:srgbClr val="FF9900"/>
    <a:srgbClr val="66FFFF"/>
    <a:srgbClr val="75380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gravers MT" pitchFamily="18" charset="0"/>
              </a:rPr>
              <a:t>The Passive Voice</a:t>
            </a:r>
            <a:b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gravers MT" pitchFamily="18" charset="0"/>
              </a:rPr>
            </a:br>
            <a:endParaRPr lang="ru-RU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5200" y="4038600"/>
            <a:ext cx="510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FFF00"/>
                </a:solidFill>
              </a:rPr>
              <a:t>Аглиуллина Илюза Минталибовна</a:t>
            </a:r>
          </a:p>
          <a:p>
            <a:pPr algn="r"/>
            <a:r>
              <a:rPr lang="ru-RU" dirty="0" smtClean="0">
                <a:solidFill>
                  <a:srgbClr val="FFFF00"/>
                </a:solidFill>
              </a:rPr>
              <a:t>учитель английского языка МБОУ «СОШ №45 с углубленным изучением отдельных предметов»</a:t>
            </a:r>
          </a:p>
          <a:p>
            <a:pPr algn="r"/>
            <a:r>
              <a:rPr lang="ru-RU" dirty="0" smtClean="0">
                <a:solidFill>
                  <a:srgbClr val="FFFF00"/>
                </a:solidFill>
              </a:rPr>
              <a:t>г. Набережные Челны</a:t>
            </a:r>
          </a:p>
          <a:p>
            <a:pPr algn="r"/>
            <a:r>
              <a:rPr lang="ru-RU" dirty="0" smtClean="0">
                <a:solidFill>
                  <a:srgbClr val="FFFF00"/>
                </a:solidFill>
              </a:rPr>
              <a:t>Республика Татарстан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chemeClr val="bg1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458200" cy="556260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Залог – это форма глагола, которая показывает: сам предмет или лицо выполняют действие (действительный залог) или действие производится над предметом или лицом (страдательный залог).</a:t>
            </a:r>
            <a:b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Например: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Ann painted a picture yesterday.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(Active voice)</a:t>
            </a:r>
            <a:r>
              <a:rPr lang="en-US" sz="3200" dirty="0" smtClean="0">
                <a:latin typeface="Comic Sans MS" pitchFamily="66" charset="0"/>
              </a:rPr>
              <a:t/>
            </a:r>
            <a:br>
              <a:rPr lang="en-US" sz="3200" dirty="0" smtClean="0">
                <a:latin typeface="Comic Sans MS" pitchFamily="66" charset="0"/>
              </a:rPr>
            </a:br>
            <a:r>
              <a:rPr 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picture was painted by Ann yesterday. </a:t>
            </a:r>
            <a:r>
              <a:rPr 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                                                                             (Passive voice)    </a:t>
            </a:r>
            <a:r>
              <a:rPr lang="en-US" sz="2000" dirty="0" smtClean="0">
                <a:latin typeface="Comic Sans MS" pitchFamily="66" charset="0"/>
              </a:rPr>
              <a:t/>
            </a:r>
            <a:br>
              <a:rPr lang="en-US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/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/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endParaRPr lang="ru-RU" sz="2800" dirty="0">
              <a:latin typeface="Comic Sans MS" pitchFamily="66" charset="0"/>
            </a:endParaRPr>
          </a:p>
        </p:txBody>
      </p:sp>
      <p:pic>
        <p:nvPicPr>
          <p:cNvPr id="7" name="Рисунок 6" descr="paintingwt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4648200"/>
            <a:ext cx="2971800" cy="197270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Страдательный залог образуется с помощью глагола-помощника и 3 формы смыслового глагола, которая остаётся неизменной.</a:t>
            </a:r>
            <a:endParaRPr lang="ru-RU" sz="2800" dirty="0">
              <a:latin typeface="Comic Sans MS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28600" y="2057400"/>
          <a:ext cx="8686800" cy="41148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95600"/>
                <a:gridCol w="2895600"/>
                <a:gridCol w="28956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Present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Past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Future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505200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   </a:t>
                      </a:r>
                    </a:p>
                    <a:p>
                      <a:pPr eaLnBrk="1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    </a:t>
                      </a:r>
                    </a:p>
                    <a:p>
                      <a:pPr eaLnBrk="1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sz="2800" b="1" i="1" baseline="0" dirty="0" smtClean="0"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   </a:t>
                      </a:r>
                      <a:r>
                        <a:rPr lang="en-US" sz="3200" b="1" i="1" dirty="0" smtClean="0">
                          <a:solidFill>
                            <a:srgbClr val="CC0000"/>
                          </a:solidFill>
                          <a:latin typeface="Comic Sans MS" pitchFamily="66" charset="0"/>
                        </a:rPr>
                        <a:t>am</a:t>
                      </a:r>
                      <a:endParaRPr lang="en-US" sz="2800" b="1" i="1" dirty="0" smtClean="0">
                        <a:solidFill>
                          <a:srgbClr val="CC0000"/>
                        </a:solidFill>
                        <a:latin typeface="Comic Sans MS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dirty="0" smtClean="0">
                          <a:solidFill>
                            <a:srgbClr val="CC0000"/>
                          </a:solidFill>
                        </a:rPr>
                        <a:t>              </a:t>
                      </a:r>
                      <a:r>
                        <a:rPr lang="en-US" sz="3600" b="1" i="1" dirty="0" smtClean="0">
                          <a:solidFill>
                            <a:srgbClr val="CC0000"/>
                          </a:solidFill>
                        </a:rPr>
                        <a:t>is</a:t>
                      </a:r>
                      <a:endParaRPr lang="en-US" sz="1800" i="1" dirty="0" smtClean="0">
                        <a:latin typeface="Comic Sans MS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baseline="0" dirty="0" smtClean="0">
                          <a:solidFill>
                            <a:srgbClr val="CC0000"/>
                          </a:solidFill>
                          <a:latin typeface="Comic Sans MS" pitchFamily="66" charset="0"/>
                        </a:rPr>
                        <a:t>       </a:t>
                      </a:r>
                      <a:r>
                        <a:rPr lang="en-US" sz="3600" b="1" i="1" dirty="0" smtClean="0">
                          <a:solidFill>
                            <a:srgbClr val="CC0000"/>
                          </a:solidFill>
                        </a:rPr>
                        <a:t>are</a:t>
                      </a:r>
                      <a:endParaRPr lang="ru-RU" sz="1800" b="1" i="1" dirty="0" smtClean="0">
                        <a:solidFill>
                          <a:srgbClr val="CC0000"/>
                        </a:solidFill>
                      </a:endParaRPr>
                    </a:p>
                    <a:p>
                      <a:pPr algn="l"/>
                      <a:r>
                        <a:rPr lang="en-US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  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eaLnBrk="1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sz="3200" b="1" i="1" baseline="0" dirty="0" smtClean="0">
                          <a:solidFill>
                            <a:srgbClr val="CC0000"/>
                          </a:solidFill>
                          <a:latin typeface="Comic Sans MS" pitchFamily="66" charset="0"/>
                        </a:rPr>
                        <a:t>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1" baseline="0" dirty="0" smtClean="0">
                          <a:solidFill>
                            <a:srgbClr val="CC0000"/>
                          </a:solidFill>
                          <a:latin typeface="Comic Sans MS" pitchFamily="66" charset="0"/>
                        </a:rPr>
                        <a:t>    was</a:t>
                      </a:r>
                      <a:endParaRPr lang="en-US" sz="2800" b="1" i="1" dirty="0" smtClean="0">
                        <a:solidFill>
                          <a:srgbClr val="CC0000"/>
                        </a:solidFill>
                        <a:latin typeface="Comic Sans MS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dirty="0" smtClean="0">
                          <a:solidFill>
                            <a:srgbClr val="CC0000"/>
                          </a:solidFill>
                        </a:rPr>
                        <a:t>              </a:t>
                      </a:r>
                      <a:r>
                        <a:rPr lang="en-US" sz="3600" b="1" i="1" dirty="0" smtClean="0">
                          <a:solidFill>
                            <a:srgbClr val="CC0000"/>
                          </a:solidFill>
                        </a:rPr>
                        <a:t>were</a:t>
                      </a:r>
                      <a:endParaRPr lang="en-US" sz="1800" i="1" dirty="0" smtClean="0">
                        <a:latin typeface="Comic Sans MS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CC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Comic Sans MS" pitchFamily="66" charset="0"/>
                      </a:endParaRP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eaLnBrk="1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sz="3200" b="1" i="1" baseline="0" dirty="0" smtClean="0">
                          <a:solidFill>
                            <a:srgbClr val="CC0000"/>
                          </a:solidFill>
                          <a:latin typeface="Comic Sans MS" pitchFamily="66" charset="0"/>
                        </a:rPr>
                        <a:t>    </a:t>
                      </a:r>
                      <a:endParaRPr lang="en-US" sz="2800" b="1" i="1" dirty="0" smtClean="0">
                        <a:solidFill>
                          <a:srgbClr val="CC0000"/>
                        </a:solidFill>
                        <a:latin typeface="Comic Sans MS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dirty="0" smtClean="0">
                          <a:solidFill>
                            <a:srgbClr val="CC0000"/>
                          </a:solidFill>
                        </a:rPr>
                        <a:t>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dirty="0" smtClean="0">
                          <a:solidFill>
                            <a:srgbClr val="CC0000"/>
                          </a:solidFill>
                          <a:latin typeface="Comic Sans MS" pitchFamily="66" charset="0"/>
                        </a:rPr>
                        <a:t>       </a:t>
                      </a:r>
                      <a:r>
                        <a:rPr lang="en-US" sz="3200" b="1" i="1" dirty="0" smtClean="0">
                          <a:solidFill>
                            <a:srgbClr val="CC0000"/>
                          </a:solidFill>
                          <a:latin typeface="Comic Sans MS" pitchFamily="66" charset="0"/>
                        </a:rPr>
                        <a:t>will</a:t>
                      </a:r>
                      <a:r>
                        <a:rPr lang="en-US" sz="3200" b="1" i="1" baseline="0" dirty="0" smtClean="0">
                          <a:solidFill>
                            <a:srgbClr val="CC0000"/>
                          </a:solidFill>
                          <a:latin typeface="Comic Sans MS" pitchFamily="66" charset="0"/>
                        </a:rPr>
                        <a:t> be</a:t>
                      </a:r>
                      <a:endParaRPr lang="en-US" sz="1800" i="1" dirty="0" smtClean="0">
                        <a:latin typeface="Comic Sans MS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baseline="0" dirty="0" smtClean="0">
                          <a:solidFill>
                            <a:srgbClr val="CC0000"/>
                          </a:solidFill>
                          <a:latin typeface="Comic Sans MS" pitchFamily="66" charset="0"/>
                        </a:rPr>
                        <a:t>       </a:t>
                      </a:r>
                      <a:endParaRPr lang="ru-RU" sz="1800" b="1" i="1" dirty="0" smtClean="0">
                        <a:solidFill>
                          <a:srgbClr val="CC0000"/>
                        </a:solidFill>
                      </a:endParaRPr>
                    </a:p>
                    <a:p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Comic Sans MS" pitchFamily="66" charset="0"/>
                      </a:endParaRP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" y="3657600"/>
            <a:ext cx="30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S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6600" y="3581400"/>
            <a:ext cx="30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S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0" y="3505200"/>
            <a:ext cx="30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S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600" y="3733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ru-RU" sz="5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29200" y="3657600"/>
            <a:ext cx="106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ru-RU" sz="5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77200" y="35814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ru-RU" sz="4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1143000" y="4114800"/>
            <a:ext cx="39624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4001294" y="4152900"/>
            <a:ext cx="4037806" cy="7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10312" y="2029968"/>
          <a:ext cx="8705088" cy="4142232"/>
        </p:xfrm>
        <a:graphic>
          <a:graphicData uri="http://schemas.openxmlformats.org/drawingml/2006/table">
            <a:tbl>
              <a:tblPr/>
              <a:tblGrid>
                <a:gridCol w="8705088"/>
              </a:tblGrid>
              <a:tr h="41422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FFC000">
                <a:alpha val="52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447800"/>
            <a:ext cx="8763000" cy="4297362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ru-RU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  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Прочитай предложение и переведи его на русский язык.</a:t>
            </a:r>
            <a:b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2)  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Найди в предложении дополнение.</a:t>
            </a:r>
            <a:b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3)  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Перескажи предложение на русском языке, сделав дополнение подлежащим.</a:t>
            </a:r>
            <a:b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4)  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Определи грамматическое время глагола и выбери нужную форму глагола-связки </a:t>
            </a:r>
            <a:r>
              <a:rPr lang="en-US" sz="2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to be</a:t>
            </a:r>
            <a:r>
              <a:rPr lang="en-US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Составь предложение в пассиве.</a:t>
            </a:r>
            <a:b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5)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Если нужна информация, кем или с помощью чего было совершено действие, используй предлоги </a:t>
            </a:r>
            <a:r>
              <a:rPr lang="en-US" sz="2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by</a:t>
            </a:r>
            <a:r>
              <a:rPr lang="en-US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(кем) или </a:t>
            </a:r>
            <a:r>
              <a:rPr lang="en-US" sz="2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with</a:t>
            </a:r>
            <a:r>
              <a:rPr lang="en-US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(чем).</a:t>
            </a:r>
            <a:r>
              <a:rPr lang="en-US" sz="2300" dirty="0" smtClean="0">
                <a:latin typeface="Comic Sans MS" pitchFamily="66" charset="0"/>
              </a:rPr>
              <a:t/>
            </a:r>
            <a:br>
              <a:rPr lang="en-US" sz="2300" dirty="0" smtClean="0">
                <a:latin typeface="Comic Sans MS" pitchFamily="66" charset="0"/>
              </a:rPr>
            </a:br>
            <a:endParaRPr lang="ru-RU" sz="23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 работать над пассивом: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077200" y="5943600"/>
            <a:ext cx="381000" cy="381000"/>
          </a:xfrm>
          <a:prstGeom prst="actionButtonForwardNext">
            <a:avLst/>
          </a:prstGeom>
          <a:solidFill>
            <a:srgbClr val="FFDF7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>
                <a:alpha val="42000"/>
              </a:srgbClr>
            </a:gs>
            <a:gs pos="64999">
              <a:srgbClr val="F0EBD5">
                <a:alpha val="67000"/>
              </a:srgbClr>
            </a:gs>
            <a:gs pos="100000">
              <a:srgbClr val="FFDF79">
                <a:alpha val="79000"/>
              </a:srgb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152400"/>
            <a:ext cx="89154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Transform the sentences. Use the Passive Voice</a:t>
            </a:r>
            <a:r>
              <a:rPr lang="en-US" dirty="0" smtClean="0"/>
              <a:t>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1. My mother washes our clothes on Saturdays.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2. The pupil on duty will clean the blackboard during the break.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3. Vasnetsov painted nice pictures.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4. </a:t>
            </a:r>
            <a:r>
              <a:rPr lang="en-US" sz="2600" b="1" dirty="0" err="1" smtClean="0">
                <a:solidFill>
                  <a:schemeClr val="accent2"/>
                </a:solidFill>
              </a:rPr>
              <a:t>Mr</a:t>
            </a:r>
            <a:r>
              <a:rPr lang="en-US" sz="2600" b="1" dirty="0" smtClean="0">
                <a:solidFill>
                  <a:schemeClr val="accent2"/>
                </a:solidFill>
              </a:rPr>
              <a:t> Bell listens to the radio in the evenings.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5. We take tests in English regularly.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6. I will visit my relatives next week.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7.Helen collected her classmates’ photos for her new album.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8. They built the theater in 1970.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9. The mechanic will fix the car tomorrow.</a:t>
            </a:r>
          </a:p>
          <a:p>
            <a:pPr marL="342900" indent="-342900"/>
            <a:r>
              <a:rPr lang="en-US" sz="2600" b="1" dirty="0" smtClean="0">
                <a:solidFill>
                  <a:schemeClr val="accent2"/>
                </a:solidFill>
              </a:rPr>
              <a:t>10. I gave a nice present to my friend on his birthday.</a:t>
            </a:r>
          </a:p>
          <a:p>
            <a:pPr marL="342900" indent="-342900">
              <a:buAutoNum type="arabicPeriod"/>
            </a:pPr>
            <a:endParaRPr lang="en-US" sz="2800" b="1" dirty="0" smtClean="0">
              <a:solidFill>
                <a:schemeClr val="accent2"/>
              </a:solidFill>
            </a:endParaRPr>
          </a:p>
          <a:p>
            <a:pPr marL="342900" indent="-342900">
              <a:buAutoNum type="arabicPeriod"/>
            </a:pPr>
            <a:endParaRPr lang="en-US" sz="2800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</p:txBody>
      </p:sp>
      <p:pic>
        <p:nvPicPr>
          <p:cNvPr id="4" name="Рисунок 3" descr="passiv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4572000"/>
            <a:ext cx="8001000" cy="228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257800"/>
            <a:ext cx="30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S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3505200" y="5181600"/>
            <a:ext cx="22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S</a:t>
            </a:r>
            <a:endParaRPr lang="ru-RU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0" y="5181600"/>
            <a:ext cx="22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S</a:t>
            </a:r>
            <a:endParaRPr lang="ru-RU" sz="5400" dirty="0"/>
          </a:p>
        </p:txBody>
      </p:sp>
      <p:sp>
        <p:nvSpPr>
          <p:cNvPr id="9" name="TextBox 8"/>
          <p:cNvSpPr txBox="1"/>
          <p:nvPr/>
        </p:nvSpPr>
        <p:spPr>
          <a:xfrm>
            <a:off x="2133600" y="52578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29200" y="5181600"/>
            <a:ext cx="7857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5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48600" y="5181600"/>
            <a:ext cx="7857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5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8488C4">
                <a:alpha val="94000"/>
              </a:srgbClr>
            </a:gs>
            <a:gs pos="53000">
              <a:schemeClr val="tx2">
                <a:lumMod val="60000"/>
                <a:lumOff val="40000"/>
                <a:alpha val="78000"/>
              </a:schemeClr>
            </a:gs>
            <a:gs pos="83000">
              <a:srgbClr val="00B0F0">
                <a:alpha val="77000"/>
              </a:srgbClr>
            </a:gs>
            <a:gs pos="69000">
              <a:srgbClr val="66FFFF">
                <a:alpha val="5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381000"/>
            <a:ext cx="800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Одной конструкции в действительном залоге могут соответствовать две в страдательном, т.е. прямое и косвенное дополнение могут стать подлежащими с глаголами: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1828800"/>
            <a:ext cx="838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pay </a:t>
            </a:r>
            <a:r>
              <a:rPr lang="en-US" sz="3200" dirty="0" smtClean="0">
                <a:latin typeface="+mj-lt"/>
              </a:rPr>
              <a:t>- </a:t>
            </a:r>
            <a:r>
              <a:rPr lang="ru-RU" sz="3200" dirty="0" smtClean="0">
                <a:latin typeface="+mj-lt"/>
              </a:rPr>
              <a:t>платить                   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offer </a:t>
            </a:r>
            <a:r>
              <a:rPr lang="en-US" sz="3200" dirty="0" smtClean="0">
                <a:latin typeface="+mj-lt"/>
              </a:rPr>
              <a:t>- </a:t>
            </a:r>
            <a:r>
              <a:rPr lang="ru-RU" sz="3200" dirty="0" smtClean="0">
                <a:latin typeface="+mj-lt"/>
              </a:rPr>
              <a:t>предлагать</a:t>
            </a:r>
          </a:p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send </a:t>
            </a:r>
            <a:r>
              <a:rPr lang="en-US" sz="3200" dirty="0" smtClean="0">
                <a:latin typeface="+mj-lt"/>
              </a:rPr>
              <a:t>– </a:t>
            </a:r>
            <a:r>
              <a:rPr lang="ru-RU" sz="3200" dirty="0" smtClean="0">
                <a:latin typeface="+mj-lt"/>
              </a:rPr>
              <a:t>посылать             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promise </a:t>
            </a:r>
            <a:r>
              <a:rPr lang="en-US" sz="3200" dirty="0" smtClean="0">
                <a:latin typeface="+mj-lt"/>
              </a:rPr>
              <a:t>- </a:t>
            </a:r>
            <a:r>
              <a:rPr lang="ru-RU" sz="3200" dirty="0" smtClean="0">
                <a:latin typeface="+mj-lt"/>
              </a:rPr>
              <a:t>обещать</a:t>
            </a:r>
          </a:p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give </a:t>
            </a:r>
            <a:r>
              <a:rPr lang="en-US" sz="3200" dirty="0" smtClean="0">
                <a:latin typeface="+mj-lt"/>
              </a:rPr>
              <a:t>– </a:t>
            </a:r>
            <a:r>
              <a:rPr lang="ru-RU" sz="3200" dirty="0" smtClean="0">
                <a:latin typeface="+mj-lt"/>
              </a:rPr>
              <a:t>давать                   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show </a:t>
            </a:r>
            <a:r>
              <a:rPr lang="en-US" sz="3200" dirty="0" smtClean="0">
                <a:latin typeface="+mj-lt"/>
              </a:rPr>
              <a:t>- </a:t>
            </a:r>
            <a:r>
              <a:rPr lang="ru-RU" sz="3200" dirty="0" smtClean="0">
                <a:latin typeface="+mj-lt"/>
              </a:rPr>
              <a:t>показывать</a:t>
            </a:r>
          </a:p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tell </a:t>
            </a:r>
            <a:r>
              <a:rPr lang="en-US" sz="3200" dirty="0" smtClean="0">
                <a:latin typeface="+mj-lt"/>
              </a:rPr>
              <a:t>- </a:t>
            </a:r>
            <a:r>
              <a:rPr lang="ru-RU" sz="3200" dirty="0" smtClean="0">
                <a:latin typeface="+mj-lt"/>
              </a:rPr>
              <a:t>рассказывать</a:t>
            </a:r>
            <a:r>
              <a:rPr lang="en-US" sz="3200" dirty="0" smtClean="0">
                <a:latin typeface="+mj-lt"/>
              </a:rPr>
              <a:t> </a:t>
            </a:r>
            <a:r>
              <a:rPr lang="ru-RU" sz="3200" dirty="0" smtClean="0">
                <a:latin typeface="+mj-lt"/>
              </a:rPr>
              <a:t>        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leave </a:t>
            </a:r>
            <a:r>
              <a:rPr lang="en-US" sz="3200" dirty="0" smtClean="0">
                <a:latin typeface="+mj-lt"/>
              </a:rPr>
              <a:t>– </a:t>
            </a:r>
            <a:r>
              <a:rPr lang="ru-RU" sz="3200" dirty="0" smtClean="0">
                <a:latin typeface="+mj-lt"/>
              </a:rPr>
              <a:t>оставлят</a:t>
            </a:r>
            <a:r>
              <a:rPr lang="ru-RU" sz="3200" dirty="0" smtClean="0">
                <a:latin typeface="Comic Sans MS" pitchFamily="66" charset="0"/>
              </a:rPr>
              <a:t>ь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                                                            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3962400"/>
            <a:ext cx="3733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Например:</a:t>
            </a:r>
          </a:p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teacher gave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7200" y="4419600"/>
            <a:ext cx="129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him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4419600"/>
            <a:ext cx="205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book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0" y="518160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косвенное дополнение</a:t>
            </a:r>
          </a:p>
          <a:p>
            <a:r>
              <a:rPr lang="ru-RU" sz="2400" dirty="0" smtClean="0">
                <a:latin typeface="Comic Sans MS" pitchFamily="66" charset="0"/>
              </a:rPr>
              <a:t>    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кому?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4609306" y="5143500"/>
            <a:ext cx="229394" cy="7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67400" y="5181600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прямое дополнение</a:t>
            </a:r>
          </a:p>
          <a:p>
            <a:r>
              <a:rPr lang="ru-RU" sz="2400" dirty="0" smtClean="0">
                <a:latin typeface="Comic Sans MS" pitchFamily="66" charset="0"/>
              </a:rPr>
              <a:t>       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что?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6400800" y="5181600"/>
            <a:ext cx="30480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" y="228600"/>
          <a:ext cx="8839200" cy="2743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24400"/>
                <a:gridCol w="4114800"/>
              </a:tblGrid>
              <a:tr h="51762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Active voice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Passive voice</a:t>
                      </a:r>
                      <a:endParaRPr lang="ru-RU" sz="2800" dirty="0"/>
                    </a:p>
                  </a:txBody>
                  <a:tcPr/>
                </a:tc>
              </a:tr>
              <a:tr h="2149377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The teacher gave </a:t>
                      </a:r>
                      <a:r>
                        <a:rPr lang="en-US" sz="2800" b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him a book</a:t>
                      </a:r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/>
                        </a:rPr>
                        <a:t> </a:t>
                      </a:r>
                      <a:r>
                        <a:rPr lang="en-US" sz="2800" dirty="0" smtClean="0"/>
                        <a:t>– </a:t>
                      </a:r>
                      <a:endParaRPr lang="ru-RU" sz="2800" dirty="0" smtClean="0"/>
                    </a:p>
                    <a:p>
                      <a:r>
                        <a:rPr lang="ru-RU" sz="2800" dirty="0" smtClean="0"/>
                        <a:t>Учитель дал ему книгу</a:t>
                      </a:r>
                      <a:r>
                        <a:rPr lang="ru-RU" sz="2600" dirty="0" smtClean="0"/>
                        <a:t>.</a:t>
                      </a:r>
                      <a:endParaRPr lang="en-US" sz="260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FFDF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 book </a:t>
                      </a:r>
                      <a:r>
                        <a:rPr lang="en-US" sz="2800" dirty="0" smtClean="0"/>
                        <a:t>was given to</a:t>
                      </a:r>
                      <a:r>
                        <a:rPr lang="en-US" sz="2800" baseline="0" dirty="0" smtClean="0"/>
                        <a:t> him. – </a:t>
                      </a:r>
                      <a:r>
                        <a:rPr lang="ru-RU" sz="28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Книга</a:t>
                      </a:r>
                      <a:r>
                        <a:rPr lang="ru-RU" sz="2800" baseline="0" dirty="0" smtClean="0"/>
                        <a:t> была дана ему.</a:t>
                      </a:r>
                      <a:endParaRPr lang="en-US" sz="2800" baseline="0" dirty="0" smtClean="0"/>
                    </a:p>
                    <a:p>
                      <a:endParaRPr lang="en-US" sz="2800" baseline="0" dirty="0" smtClean="0"/>
                    </a:p>
                    <a:p>
                      <a:r>
                        <a:rPr lang="en-US" sz="28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He</a:t>
                      </a:r>
                      <a:r>
                        <a:rPr lang="en-US" sz="2800" baseline="0" dirty="0" smtClean="0"/>
                        <a:t> was given a book. – </a:t>
                      </a:r>
                      <a:r>
                        <a:rPr lang="ru-RU" sz="28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Ему </a:t>
                      </a:r>
                      <a:r>
                        <a:rPr lang="ru-RU" sz="2800" baseline="0" dirty="0" smtClean="0"/>
                        <a:t>дали книгу.</a:t>
                      </a:r>
                      <a:endParaRPr lang="ru-RU" sz="2800" dirty="0"/>
                    </a:p>
                  </a:txBody>
                  <a:tcPr>
                    <a:solidFill>
                      <a:srgbClr val="FFDF79"/>
                    </a:solidFill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 rot="5400000">
            <a:off x="3505200" y="1600200"/>
            <a:ext cx="2743200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04800" y="3048000"/>
            <a:ext cx="3581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Переведи: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58140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en-US" sz="2800" b="1" dirty="0" smtClean="0"/>
              <a:t>I was phoned yesterday</a:t>
            </a:r>
            <a:r>
              <a:rPr lang="en-US" b="1" dirty="0" smtClean="0"/>
              <a:t>.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419100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We were shown a film.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47244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You were sent a letter.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1000" y="5257800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They were told a story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5791200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Kate was offered help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419600" y="35814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Мне позвонили вчера.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19600" y="4191000"/>
            <a:ext cx="449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Нам показали фильм.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19600" y="480060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Тебе послали письмо.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19600" y="5410200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Им рассказали историю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191000" y="58674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Кате предложили помощь.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92D050"/>
            </a:gs>
            <a:gs pos="100000">
              <a:srgbClr val="00B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228600"/>
            <a:ext cx="8229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страдательной конструкции с предложным дополнением предлог сохраняет своё место после глагола. Например:  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 for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doctor.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doctor was 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 for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828800"/>
            <a:ext cx="84582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Make passive constructions. Use the verbs:</a:t>
            </a:r>
          </a:p>
          <a:p>
            <a:r>
              <a:rPr lang="en-US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laugh at </a:t>
            </a:r>
            <a:r>
              <a:rPr lang="en-US" sz="2600" dirty="0" smtClean="0"/>
              <a:t>–  </a:t>
            </a:r>
            <a:r>
              <a:rPr lang="ru-RU" sz="2600" b="1" dirty="0" smtClean="0"/>
              <a:t>смеяться над          </a:t>
            </a:r>
            <a:r>
              <a:rPr lang="en-US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send for </a:t>
            </a:r>
            <a:r>
              <a:rPr lang="en-US" sz="2600" dirty="0" smtClean="0"/>
              <a:t>- </a:t>
            </a:r>
            <a:r>
              <a:rPr lang="ru-RU" sz="2600" dirty="0" smtClean="0"/>
              <a:t> </a:t>
            </a:r>
            <a:r>
              <a:rPr lang="ru-RU" sz="2600" b="1" dirty="0" smtClean="0"/>
              <a:t>посылать за     </a:t>
            </a:r>
            <a:endParaRPr lang="en-US" sz="2600" b="1" dirty="0" smtClean="0"/>
          </a:p>
          <a:p>
            <a:r>
              <a:rPr lang="en-US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wait for </a:t>
            </a:r>
            <a:r>
              <a:rPr lang="en-US" sz="2600" dirty="0" smtClean="0"/>
              <a:t>–</a:t>
            </a:r>
            <a:r>
              <a:rPr lang="ru-RU" sz="2600" dirty="0" smtClean="0"/>
              <a:t> </a:t>
            </a:r>
            <a:r>
              <a:rPr lang="ru-RU" sz="2600" b="1" dirty="0" smtClean="0"/>
              <a:t>ждать</a:t>
            </a:r>
            <a:r>
              <a:rPr lang="en-US" sz="2600" b="1" dirty="0" smtClean="0"/>
              <a:t> </a:t>
            </a:r>
            <a:r>
              <a:rPr lang="en-US" sz="2600" dirty="0" smtClean="0"/>
              <a:t>                        </a:t>
            </a:r>
            <a:r>
              <a:rPr lang="en-US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look for </a:t>
            </a:r>
            <a:r>
              <a:rPr lang="en-US" sz="2600" dirty="0" smtClean="0"/>
              <a:t>-</a:t>
            </a:r>
            <a:r>
              <a:rPr lang="ru-RU" sz="2600" dirty="0" smtClean="0"/>
              <a:t> </a:t>
            </a:r>
            <a:r>
              <a:rPr lang="ru-RU" sz="2600" b="1" dirty="0" smtClean="0"/>
              <a:t>искать</a:t>
            </a:r>
            <a:endParaRPr lang="en-US" sz="2600" b="1" dirty="0" smtClean="0"/>
          </a:p>
          <a:p>
            <a:r>
              <a:rPr lang="en-US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refer to </a:t>
            </a:r>
            <a:r>
              <a:rPr lang="en-US" sz="2600" b="1" dirty="0" smtClean="0"/>
              <a:t>– </a:t>
            </a:r>
            <a:r>
              <a:rPr lang="ru-RU" sz="2600" b="1" dirty="0" smtClean="0"/>
              <a:t>ссылаться на</a:t>
            </a:r>
            <a:r>
              <a:rPr lang="en-US" sz="2600" b="1" dirty="0" smtClean="0"/>
              <a:t>            </a:t>
            </a:r>
            <a:r>
              <a:rPr lang="en-US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listen to </a:t>
            </a:r>
            <a:r>
              <a:rPr lang="en-US" sz="2600" b="1" dirty="0" smtClean="0"/>
              <a:t>- </a:t>
            </a:r>
            <a:r>
              <a:rPr lang="ru-RU" sz="2600" b="1" dirty="0" smtClean="0"/>
              <a:t>слушать</a:t>
            </a:r>
            <a:endParaRPr lang="en-US" sz="2600" b="1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33600" y="3505200"/>
            <a:ext cx="67056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Somebody laughs at my sister.</a:t>
            </a:r>
          </a:p>
          <a:p>
            <a:pPr marL="342900" indent="-342900">
              <a:buAutoNum type="arabicParenR"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waited for the librarian</a:t>
            </a:r>
          </a:p>
          <a:p>
            <a:pPr marL="342900" indent="-342900">
              <a:buAutoNum type="arabicParenR"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Scientists often refer to this book.</a:t>
            </a:r>
          </a:p>
          <a:p>
            <a:pPr marL="342900" indent="-342900">
              <a:buAutoNum type="arabicParenR"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Everybody will listen to the lecture.</a:t>
            </a:r>
          </a:p>
          <a:p>
            <a:pPr marL="342900" indent="-342900">
              <a:buAutoNum type="arabicParenR"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Somebody sent for Mike’s parents.</a:t>
            </a:r>
          </a:p>
          <a:p>
            <a:pPr marL="342900" indent="-342900">
              <a:buAutoNum type="arabicParenR"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look for this game everywhere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80000"/>
              </a:srgbClr>
            </a:gs>
            <a:gs pos="39999">
              <a:srgbClr val="85C2FF">
                <a:alpha val="0"/>
              </a:srgbClr>
            </a:gs>
            <a:gs pos="70000">
              <a:srgbClr val="C4D6EB">
                <a:alpha val="43000"/>
              </a:srgbClr>
            </a:gs>
            <a:gs pos="100000">
              <a:srgbClr val="FFEBFA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143000"/>
            <a:ext cx="883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My mother makes tasty          every Sunday.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76800" y="1143000"/>
            <a:ext cx="1252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cakes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1905000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Моя мама печёт вкусные торты каждое воскресенье.</a:t>
            </a:r>
            <a:endParaRPr lang="ru-RU" sz="26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899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Вкусные торты выпекаются каждое воскресенье.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429000"/>
            <a:ext cx="792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Tasty cakes 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</a:t>
            </a:r>
            <a:r>
              <a:rPr lang="en-US" sz="3200" dirty="0" smtClean="0">
                <a:latin typeface="Comic Sans MS" pitchFamily="66" charset="0"/>
              </a:rPr>
              <a:t> made every Sunday.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114800"/>
            <a:ext cx="929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Tasty cakes are made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by my mother </a:t>
            </a:r>
            <a:r>
              <a:rPr lang="en-US" sz="2800" b="1" dirty="0" smtClean="0">
                <a:latin typeface="Comic Sans MS" pitchFamily="66" charset="0"/>
              </a:rPr>
              <a:t>every Sunday.</a:t>
            </a: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15" name="Рисунок 14" descr="29838735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4797552"/>
            <a:ext cx="1371600" cy="1755648"/>
          </a:xfrm>
          <a:prstGeom prst="rect">
            <a:avLst/>
          </a:prstGeom>
        </p:spPr>
      </p:pic>
      <p:sp>
        <p:nvSpPr>
          <p:cNvPr id="11" name="Управляющая кнопка: назад 10">
            <a:hlinkClick r:id="rId3" action="ppaction://hlinksldjump" highlightClick="1"/>
          </p:cNvPr>
          <p:cNvSpPr/>
          <p:nvPr/>
        </p:nvSpPr>
        <p:spPr>
          <a:xfrm>
            <a:off x="8077200" y="6172200"/>
            <a:ext cx="381000" cy="304800"/>
          </a:xfrm>
          <a:prstGeom prst="actionButtonBackPrevious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551</Words>
  <PresentationFormat>Экран (4:3)</PresentationFormat>
  <Paragraphs>109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The Passive Voice </vt:lpstr>
      <vt:lpstr>Залог – это форма глагола, которая показывает: сам предмет или лицо выполняют действие (действительный залог) или действие производится над предметом или лицом (страдательный залог). Например:  Ann painted a picture yesterday. (Active voice) The picture was painted by Ann yesterday.                                                                                     (Passive voice)         </vt:lpstr>
      <vt:lpstr>Страдательный залог образуется с помощью глагола-помощника и 3 формы смыслового глагола, которая остаётся неизменной.</vt:lpstr>
      <vt:lpstr>1)  Прочитай предложение и переведи его на русский язык. 2)  Найди в предложении дополнение. 3)  Перескажи предложение на русском языке, сделав дополнение подлежащим. 4)  Определи грамматическое время глагола и выбери нужную форму глагола-связки to be. Составь предложение в пассиве. 5) Если нужна информация, кем или с помощью чего было совершено действие, используй предлоги by (кем) или with (чем). 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Passive Voice </dc:title>
  <dc:creator>Галкина Н.В.</dc:creator>
  <cp:lastModifiedBy>User</cp:lastModifiedBy>
  <cp:revision>29</cp:revision>
  <dcterms:modified xsi:type="dcterms:W3CDTF">2016-04-12T07:19:36Z</dcterms:modified>
</cp:coreProperties>
</file>