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24" autoAdjust="0"/>
  </p:normalViewPr>
  <p:slideViewPr>
    <p:cSldViewPr>
      <p:cViewPr varScale="1">
        <p:scale>
          <a:sx n="67" d="100"/>
          <a:sy n="67" d="100"/>
        </p:scale>
        <p:origin x="14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6B6B7DB-1088-4D5A-B662-33311F2EDA82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A7BCA2A-4522-4F0E-AB5A-83CC707515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136904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Сульфатредуцирующие бактерии-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- </a:t>
            </a:r>
            <a:r>
              <a:rPr lang="ru-RU" b="1" dirty="0"/>
              <a:t>это физиологическая группа, для которой характерна способность к образованию сероводорода из сульфата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620688"/>
            <a:ext cx="8183880" cy="525658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6400" i="1" dirty="0" err="1" smtClean="0"/>
              <a:t>Desulfovibrio</a:t>
            </a:r>
            <a:r>
              <a:rPr lang="en-US" sz="6400" i="1" dirty="0" smtClean="0"/>
              <a:t> </a:t>
            </a:r>
            <a:r>
              <a:rPr lang="ru-RU" sz="6400" i="1" dirty="0" smtClean="0"/>
              <a:t>вызывает</a:t>
            </a:r>
            <a:r>
              <a:rPr lang="en-US" sz="6400" i="1" dirty="0" smtClean="0"/>
              <a:t> </a:t>
            </a:r>
            <a:r>
              <a:rPr lang="ru-RU" sz="6400" b="1" i="1" dirty="0" smtClean="0"/>
              <a:t>анаэробную коррозию железа.</a:t>
            </a:r>
            <a:r>
              <a:rPr lang="en-US" sz="6400" b="1" i="1" dirty="0" smtClean="0"/>
              <a:t> </a:t>
            </a:r>
            <a:r>
              <a:rPr lang="ru-RU" sz="6400" b="1" i="1" dirty="0" smtClean="0"/>
              <a:t>Во влажной среде ионизация железа может происходить и в анаэробных условиях:</a:t>
            </a:r>
          </a:p>
          <a:p>
            <a:pPr>
              <a:buNone/>
            </a:pPr>
            <a:r>
              <a:rPr lang="ru-RU" sz="6400" i="1" dirty="0" smtClean="0"/>
              <a:t>Окисление железа: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r>
              <a:rPr lang="en-US" sz="6400" dirty="0" smtClean="0"/>
              <a:t>4Fe   +   8</a:t>
            </a:r>
            <a:r>
              <a:rPr lang="ru-RU" sz="6400" dirty="0" smtClean="0"/>
              <a:t>Н</a:t>
            </a:r>
            <a:r>
              <a:rPr lang="ru-RU" sz="6400" baseline="30000" dirty="0" smtClean="0"/>
              <a:t>+</a:t>
            </a:r>
            <a:r>
              <a:rPr lang="en-US" sz="6400" dirty="0" smtClean="0"/>
              <a:t>   - 4Fe</a:t>
            </a:r>
            <a:r>
              <a:rPr lang="en-US" sz="6400" baseline="30000" dirty="0" smtClean="0"/>
              <a:t>2+</a:t>
            </a:r>
            <a:r>
              <a:rPr lang="en-US" sz="6400" dirty="0" smtClean="0"/>
              <a:t>   +  4</a:t>
            </a:r>
            <a:r>
              <a:rPr lang="ru-RU" sz="6400" dirty="0" smtClean="0"/>
              <a:t>Н</a:t>
            </a:r>
            <a:r>
              <a:rPr lang="ru-RU" sz="6400" baseline="-25000" dirty="0" smtClean="0"/>
              <a:t>2</a:t>
            </a:r>
          </a:p>
          <a:p>
            <a:pPr>
              <a:buNone/>
            </a:pPr>
            <a:endParaRPr lang="en-US" sz="6400" dirty="0" smtClean="0"/>
          </a:p>
          <a:p>
            <a:pPr>
              <a:buNone/>
            </a:pPr>
            <a:r>
              <a:rPr lang="ru-RU" sz="6400" dirty="0" smtClean="0"/>
              <a:t>Обычно образующаяся при этом пленка из молекулярного водорода предохраняет железо от дальнейшего разрушения. Однако в присутствии сульфатредуцирующих бактерий и при наличии в среде сульфатов происходит катодная деполяризация, и тогда железо окисляется даже в отсутствие кислорода;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r>
              <a:rPr lang="ru-RU" sz="6400" i="1" dirty="0" smtClean="0"/>
              <a:t>Восстановление сульфата:</a:t>
            </a:r>
          </a:p>
          <a:p>
            <a:pPr>
              <a:buNone/>
            </a:pPr>
            <a:r>
              <a:rPr lang="en-US" sz="6400" b="1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-RU" sz="6400" b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sz="6400" b="1" dirty="0" smtClean="0">
                <a:solidFill>
                  <a:schemeClr val="accent1">
                    <a:lumMod val="50000"/>
                  </a:schemeClr>
                </a:solidFill>
              </a:rPr>
              <a:t>   +   SO*</a:t>
            </a:r>
            <a:r>
              <a:rPr lang="en-US" sz="6400" b="1" baseline="30000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en-US" sz="6400" b="1" dirty="0" smtClean="0">
                <a:solidFill>
                  <a:schemeClr val="accent1">
                    <a:lumMod val="50000"/>
                  </a:schemeClr>
                </a:solidFill>
              </a:rPr>
              <a:t>   -»  H</a:t>
            </a:r>
            <a:r>
              <a:rPr lang="en-US" sz="6400" b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sz="6400" b="1" dirty="0" smtClean="0">
                <a:solidFill>
                  <a:schemeClr val="accent1">
                    <a:lumMod val="50000"/>
                  </a:schemeClr>
                </a:solidFill>
              </a:rPr>
              <a:t>S   +   2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-RU" sz="6400" b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</a:rPr>
              <a:t>0</a:t>
            </a:r>
            <a:r>
              <a:rPr lang="en-US" sz="6400" b="1" dirty="0" smtClean="0">
                <a:solidFill>
                  <a:schemeClr val="accent1">
                    <a:lumMod val="50000"/>
                  </a:schemeClr>
                </a:solidFill>
              </a:rPr>
              <a:t>   +   20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</a:rPr>
              <a:t>Н-</a:t>
            </a:r>
          </a:p>
          <a:p>
            <a:pPr>
              <a:buNone/>
            </a:pPr>
            <a:r>
              <a:rPr lang="en-US" sz="6400" dirty="0" smtClean="0"/>
              <a:t>(3) </a:t>
            </a:r>
            <a:r>
              <a:rPr lang="ru-RU" sz="6400" i="1" dirty="0" smtClean="0"/>
              <a:t>Образование сульфида железа</a:t>
            </a:r>
            <a:r>
              <a:rPr lang="en-US" sz="6400" i="1" dirty="0" smtClean="0"/>
              <a:t> (</a:t>
            </a:r>
            <a:r>
              <a:rPr lang="ru-RU" sz="6400" i="1" dirty="0" smtClean="0"/>
              <a:t>выпадающего в осадок):</a:t>
            </a:r>
          </a:p>
          <a:p>
            <a:pPr>
              <a:buNone/>
            </a:pPr>
            <a:r>
              <a:rPr lang="en-US" sz="6400" b="1" dirty="0" smtClean="0"/>
              <a:t>4Fe</a:t>
            </a:r>
            <a:r>
              <a:rPr lang="en-US" sz="6400" b="1" baseline="30000" dirty="0" smtClean="0"/>
              <a:t>2+</a:t>
            </a:r>
            <a:r>
              <a:rPr lang="en-US" sz="6400" b="1" dirty="0" smtClean="0"/>
              <a:t>   +   H</a:t>
            </a:r>
            <a:r>
              <a:rPr lang="en-US" sz="6400" b="1" baseline="-25000" dirty="0" smtClean="0"/>
              <a:t>2</a:t>
            </a:r>
            <a:r>
              <a:rPr lang="en-US" sz="6400" b="1" dirty="0" smtClean="0"/>
              <a:t>S   +   20</a:t>
            </a:r>
            <a:r>
              <a:rPr lang="ru-RU" sz="6400" b="1" dirty="0" smtClean="0"/>
              <a:t>Н"</a:t>
            </a:r>
            <a:r>
              <a:rPr lang="en-US" sz="6400" b="1" dirty="0" smtClean="0"/>
              <a:t>   +  4</a:t>
            </a:r>
            <a:r>
              <a:rPr lang="ru-RU" sz="6400" b="1" dirty="0" smtClean="0"/>
              <a:t>Н</a:t>
            </a:r>
            <a:r>
              <a:rPr lang="ru-RU" sz="6400" b="1" baseline="-25000" dirty="0" smtClean="0"/>
              <a:t>2</a:t>
            </a:r>
            <a:r>
              <a:rPr lang="ru-RU" sz="6400" b="1" dirty="0" smtClean="0"/>
              <a:t>0</a:t>
            </a:r>
            <a:r>
              <a:rPr lang="en-US" sz="6400" b="1" dirty="0" smtClean="0"/>
              <a:t>  -»  </a:t>
            </a:r>
            <a:r>
              <a:rPr lang="en-US" sz="6400" b="1" dirty="0" err="1" smtClean="0"/>
              <a:t>FeS</a:t>
            </a:r>
            <a:r>
              <a:rPr lang="en-US" sz="6400" b="1" dirty="0" smtClean="0"/>
              <a:t>   +   3Fe(OH)</a:t>
            </a:r>
            <a:r>
              <a:rPr lang="en-US" sz="6400" b="1" baseline="-25000" dirty="0" smtClean="0"/>
              <a:t>2</a:t>
            </a:r>
            <a:r>
              <a:rPr lang="en-US" sz="6400" b="1" dirty="0" smtClean="0"/>
              <a:t>   +   6</a:t>
            </a:r>
            <a:r>
              <a:rPr lang="ru-RU" sz="6400" b="1" dirty="0" smtClean="0"/>
              <a:t>Н</a:t>
            </a:r>
            <a:r>
              <a:rPr lang="ru-RU" sz="6400" b="1" baseline="30000" dirty="0" smtClean="0"/>
              <a:t>+</a:t>
            </a:r>
            <a:endParaRPr lang="ru-RU" sz="6400" b="1" dirty="0" smtClean="0"/>
          </a:p>
          <a:p>
            <a:pPr>
              <a:buNone/>
            </a:pPr>
            <a:r>
              <a:rPr lang="ru-RU" sz="6400" i="1" dirty="0" smtClean="0"/>
              <a:t>Суммарная реакция</a:t>
            </a:r>
            <a:r>
              <a:rPr lang="en-US" sz="6400" i="1" dirty="0" smtClean="0"/>
              <a:t> (1-3):</a:t>
            </a:r>
          </a:p>
          <a:p>
            <a:pPr>
              <a:buNone/>
            </a:pPr>
            <a:r>
              <a:rPr lang="en-US" sz="6400" b="1" dirty="0" smtClean="0">
                <a:solidFill>
                  <a:schemeClr val="accent2">
                    <a:lumMod val="50000"/>
                  </a:schemeClr>
                </a:solidFill>
              </a:rPr>
              <a:t>4Fe   +   </a:t>
            </a:r>
            <a:r>
              <a:rPr lang="en-US" sz="6400" b="1" dirty="0">
                <a:solidFill>
                  <a:prstClr val="black"/>
                </a:solidFill>
              </a:rPr>
              <a:t>H</a:t>
            </a:r>
            <a:r>
              <a:rPr lang="en-US" sz="6400" b="1" baseline="-25000" dirty="0">
                <a:solidFill>
                  <a:prstClr val="black"/>
                </a:solidFill>
              </a:rPr>
              <a:t>2</a:t>
            </a:r>
            <a:r>
              <a:rPr lang="en-US" sz="6400" b="1" dirty="0">
                <a:solidFill>
                  <a:prstClr val="black"/>
                </a:solidFill>
              </a:rPr>
              <a:t>S </a:t>
            </a:r>
            <a:r>
              <a:rPr lang="en-US" sz="6400" b="1" dirty="0" smtClean="0">
                <a:solidFill>
                  <a:schemeClr val="accent2">
                    <a:lumMod val="50000"/>
                  </a:schemeClr>
                </a:solidFill>
              </a:rPr>
              <a:t>  +   2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sz="6400" b="1" baseline="-25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en-US" sz="6400" b="1" dirty="0" smtClean="0">
                <a:solidFill>
                  <a:schemeClr val="accent2">
                    <a:lumMod val="50000"/>
                  </a:schemeClr>
                </a:solidFill>
              </a:rPr>
              <a:t>   +   2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sz="6400" b="1" baseline="30000" dirty="0" smtClean="0">
                <a:solidFill>
                  <a:schemeClr val="accent2">
                    <a:lumMod val="50000"/>
                  </a:schemeClr>
                </a:solidFill>
              </a:rPr>
              <a:t>+</a:t>
            </a:r>
            <a:r>
              <a:rPr lang="en-US" sz="6400" b="1" dirty="0" smtClean="0">
                <a:solidFill>
                  <a:schemeClr val="accent2">
                    <a:lumMod val="50000"/>
                  </a:schemeClr>
                </a:solidFill>
              </a:rPr>
              <a:t>   -»  </a:t>
            </a:r>
            <a:r>
              <a:rPr lang="en-US" sz="6400" b="1" dirty="0" err="1" smtClean="0">
                <a:solidFill>
                  <a:schemeClr val="accent2">
                    <a:lumMod val="50000"/>
                  </a:schemeClr>
                </a:solidFill>
              </a:rPr>
              <a:t>FeS</a:t>
            </a:r>
            <a:r>
              <a:rPr lang="en-US" sz="6400" b="1" dirty="0" smtClean="0">
                <a:solidFill>
                  <a:schemeClr val="accent2">
                    <a:lumMod val="50000"/>
                  </a:schemeClr>
                </a:solidFill>
              </a:rPr>
              <a:t>   +   3Fe(OH)</a:t>
            </a:r>
            <a:r>
              <a:rPr lang="en-US" sz="6400" b="1" baseline="-25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en-US" sz="6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6400" dirty="0" smtClean="0"/>
              <a:t>Обусловленное такой коррозией повреждение железных труб весьма убыточно.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Desulfovibrio</a:t>
            </a:r>
            <a:endParaRPr lang="ru-RU" dirty="0"/>
          </a:p>
        </p:txBody>
      </p:sp>
      <p:pic>
        <p:nvPicPr>
          <p:cNvPr id="4" name="Содержимое 3" descr="3659555383_eb74d6edcc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692696"/>
            <a:ext cx="6460149" cy="4187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1937_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8299" y="3555854"/>
            <a:ext cx="3024336" cy="23845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5" name="Рисунок 4" descr="artc_18-03-10_1_korozi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8298" y="816295"/>
            <a:ext cx="3455745" cy="2592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орроз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8497" y="1628800"/>
            <a:ext cx="4594239" cy="34456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hir-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277623" cy="547260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70996_html_m6de2169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476672"/>
            <a:ext cx="4850242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516216" y="620688"/>
            <a:ext cx="21018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12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eg44dhd5c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5680"/>
            <a:ext cx="9144000" cy="69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Донорами водорода служат: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лактат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ацетат</a:t>
            </a:r>
          </a:p>
          <a:p>
            <a:pPr lvl="1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пропионат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бутират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формиат 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этанол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высшие жирные кислоты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молекулярный водород.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 степени усвоения органических кислот различают две группы сульфатредуцирующих бактерий: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Бактерии, относящиеся к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первой группе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окисляют донор водорода не полностью и выделяют уксусную кислоту. </a:t>
            </a: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Вторая группа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включает роды и виды, часть которых может расти, используя спирты, ацетат, высшие жирные кислоты или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бензоат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а другие способны даже к хемоавтотрофному росту в присутствии водорода и формиата. </a:t>
            </a: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i="1" dirty="0" err="1" smtClean="0"/>
              <a:t>Desulfotomaculum</a:t>
            </a:r>
            <a:r>
              <a:rPr lang="en-US" i="1" dirty="0" smtClean="0"/>
              <a:t> (</a:t>
            </a:r>
            <a:r>
              <a:rPr lang="en-US" i="1" dirty="0" err="1" smtClean="0"/>
              <a:t>D.nigrificans</a:t>
            </a:r>
            <a:r>
              <a:rPr lang="en-US" i="1" dirty="0" smtClean="0"/>
              <a:t>, </a:t>
            </a:r>
            <a:r>
              <a:rPr lang="en-US" i="1" dirty="0" err="1" smtClean="0"/>
              <a:t>D.orientis</a:t>
            </a:r>
            <a:r>
              <a:rPr lang="ru-RU" i="1" dirty="0" smtClean="0"/>
              <a:t> и </a:t>
            </a:r>
            <a:r>
              <a:rPr lang="en-US" i="1" dirty="0" err="1" smtClean="0"/>
              <a:t>D.ruminis</a:t>
            </a:r>
            <a:r>
              <a:rPr lang="en-US" i="1" dirty="0" smtClean="0"/>
              <a:t>)</a:t>
            </a:r>
            <a:r>
              <a:rPr lang="ru-RU" i="1" dirty="0" smtClean="0"/>
              <a:t>-</a:t>
            </a:r>
            <a:r>
              <a:rPr lang="ru-RU" sz="2700" i="1" dirty="0" smtClean="0"/>
              <a:t>спорообразующий род </a:t>
            </a:r>
            <a:endParaRPr lang="ru-RU" sz="2700" dirty="0"/>
          </a:p>
        </p:txBody>
      </p:sp>
      <p:pic>
        <p:nvPicPr>
          <p:cNvPr id="10" name="Рисунок 9" descr="Desulfotomacul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620688"/>
            <a:ext cx="3077468" cy="409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Содержимое 11" descr="sigs.3226659-f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96292" y="1052736"/>
            <a:ext cx="4843083" cy="3461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49080"/>
            <a:ext cx="8183880" cy="2088232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 </a:t>
            </a:r>
            <a:r>
              <a:rPr lang="en-US" i="1" dirty="0" err="1" smtClean="0"/>
              <a:t>Desulfovibrio</a:t>
            </a:r>
            <a:r>
              <a:rPr lang="en-US" i="1" dirty="0" smtClean="0"/>
              <a:t>(</a:t>
            </a:r>
            <a:r>
              <a:rPr lang="en-US" i="1" dirty="0" err="1" smtClean="0"/>
              <a:t>D.vulgaris,D.desulfuricans</a:t>
            </a:r>
            <a:r>
              <a:rPr lang="en-US" i="1" dirty="0" smtClean="0"/>
              <a:t>, D. </a:t>
            </a:r>
            <a:r>
              <a:rPr lang="en-US" i="1" dirty="0" err="1" smtClean="0"/>
              <a:t>gigas,D.thermophilus</a:t>
            </a:r>
            <a:r>
              <a:rPr lang="en-US" i="1" dirty="0" smtClean="0"/>
              <a:t> </a:t>
            </a:r>
            <a:r>
              <a:rPr lang="ru-RU" i="1" dirty="0" smtClean="0"/>
              <a:t>и </a:t>
            </a:r>
            <a:r>
              <a:rPr lang="ru-RU" i="1" dirty="0" err="1" smtClean="0"/>
              <a:t>др</a:t>
            </a:r>
            <a:r>
              <a:rPr lang="ru-RU" i="1" dirty="0" smtClean="0"/>
              <a:t>)-</a:t>
            </a:r>
            <a:r>
              <a:rPr lang="ru-RU" sz="2700" i="1" dirty="0" err="1" smtClean="0"/>
              <a:t>неспорообразующий</a:t>
            </a:r>
            <a:r>
              <a:rPr lang="ru-RU" sz="2700" i="1" dirty="0" smtClean="0"/>
              <a:t> род</a:t>
            </a:r>
            <a:endParaRPr lang="ru-RU" sz="2700" dirty="0"/>
          </a:p>
        </p:txBody>
      </p:sp>
      <p:pic>
        <p:nvPicPr>
          <p:cNvPr id="4" name="Содержимое 3" descr="desulfovibrio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9184" y="476672"/>
            <a:ext cx="4451352" cy="4289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317552" cy="1051560"/>
          </a:xfrm>
        </p:spPr>
        <p:txBody>
          <a:bodyPr>
            <a:normAutofit fontScale="90000"/>
          </a:bodyPr>
          <a:lstStyle/>
          <a:p>
            <a:r>
              <a:rPr lang="ru-RU" sz="2700" dirty="0" err="1" smtClean="0"/>
              <a:t>спорообразователи</a:t>
            </a:r>
            <a:r>
              <a:rPr lang="en-US" dirty="0" smtClean="0"/>
              <a:t> </a:t>
            </a:r>
            <a:r>
              <a:rPr lang="en-US" i="1" dirty="0" smtClean="0"/>
              <a:t>(</a:t>
            </a:r>
            <a:r>
              <a:rPr lang="en-US" i="1" dirty="0" err="1" smtClean="0"/>
              <a:t>Desulfotomaculum</a:t>
            </a:r>
            <a:r>
              <a:rPr lang="en-US" i="1" dirty="0" smtClean="0"/>
              <a:t> </a:t>
            </a:r>
            <a:r>
              <a:rPr lang="en-US" i="1" dirty="0" err="1" smtClean="0"/>
              <a:t>Acetoxidans</a:t>
            </a:r>
            <a:r>
              <a:rPr lang="en-US" i="1" dirty="0" smtClean="0"/>
              <a:t>)</a:t>
            </a:r>
            <a:endParaRPr lang="ru-RU" dirty="0"/>
          </a:p>
        </p:txBody>
      </p:sp>
      <p:pic>
        <p:nvPicPr>
          <p:cNvPr id="4" name="Содержимое 3" descr="Desulfotomaculum acetoxida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6650" y="619491"/>
            <a:ext cx="5556738" cy="40092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неспорообразующие</a:t>
            </a:r>
            <a:r>
              <a:rPr lang="ru-RU" dirty="0" smtClean="0"/>
              <a:t> палочки</a:t>
            </a:r>
            <a:r>
              <a:rPr lang="en-US" dirty="0" smtClean="0"/>
              <a:t> </a:t>
            </a:r>
            <a:r>
              <a:rPr lang="en-US" i="1" dirty="0" smtClean="0"/>
              <a:t>(</a:t>
            </a:r>
            <a:r>
              <a:rPr lang="en-US" i="1" dirty="0" err="1" smtClean="0"/>
              <a:t>Desulfobacter</a:t>
            </a:r>
            <a:r>
              <a:rPr lang="en-US" i="1" dirty="0" smtClean="0"/>
              <a:t>)</a:t>
            </a:r>
            <a:endParaRPr lang="ru-RU" dirty="0"/>
          </a:p>
        </p:txBody>
      </p:sp>
      <p:pic>
        <p:nvPicPr>
          <p:cNvPr id="4" name="Содержимое 3" descr="desulfobacter_postgate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620688"/>
            <a:ext cx="6696744" cy="43233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кокки</a:t>
            </a:r>
            <a:r>
              <a:rPr lang="en-US" dirty="0" smtClean="0"/>
              <a:t> </a:t>
            </a:r>
            <a:r>
              <a:rPr lang="en-US" i="1" dirty="0" smtClean="0"/>
              <a:t>(</a:t>
            </a:r>
            <a:r>
              <a:rPr lang="en-US" i="1" dirty="0" err="1" smtClean="0"/>
              <a:t>Desulfococcus</a:t>
            </a:r>
            <a:r>
              <a:rPr lang="en-US" i="1" dirty="0" smtClean="0"/>
              <a:t>)</a:t>
            </a:r>
            <a:endParaRPr lang="ru-RU" dirty="0"/>
          </a:p>
        </p:txBody>
      </p:sp>
      <p:pic>
        <p:nvPicPr>
          <p:cNvPr id="4" name="Содержимое 3" descr="Desulfococc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052736"/>
            <a:ext cx="7475512" cy="3477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94116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/>
              <a:t>Нитевидные формы</a:t>
            </a:r>
            <a:r>
              <a:rPr lang="en-US" i="1" dirty="0" smtClean="0"/>
              <a:t>(</a:t>
            </a:r>
            <a:r>
              <a:rPr lang="en-US" i="1" dirty="0" err="1" smtClean="0"/>
              <a:t>Desulfonema</a:t>
            </a:r>
            <a:r>
              <a:rPr lang="en-US" i="1" dirty="0" smtClean="0"/>
              <a:t>)</a:t>
            </a:r>
            <a:endParaRPr lang="ru-RU" dirty="0"/>
          </a:p>
        </p:txBody>
      </p:sp>
      <p:pic>
        <p:nvPicPr>
          <p:cNvPr id="4" name="Содержимое 3" descr="desulphane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692696"/>
            <a:ext cx="7166047" cy="4714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98</TotalTime>
  <Words>111</Words>
  <Application>Microsoft Office PowerPoint</Application>
  <PresentationFormat>Экран (4:3)</PresentationFormat>
  <Paragraphs>36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Verdana</vt:lpstr>
      <vt:lpstr>Wingdings 2</vt:lpstr>
      <vt:lpstr>Аспект</vt:lpstr>
      <vt:lpstr>Сульфатредуцирующие бактерии-</vt:lpstr>
      <vt:lpstr>Презентация PowerPoint</vt:lpstr>
      <vt:lpstr>Презентация PowerPoint</vt:lpstr>
      <vt:lpstr>  Desulfotomaculum (D.nigrificans, D.orientis и D.ruminis)-спорообразующий род </vt:lpstr>
      <vt:lpstr> Desulfovibrio(D.vulgaris,D.desulfuricans, D. gigas,D.thermophilus и др)-неспорообразующий род</vt:lpstr>
      <vt:lpstr>спорообразователи (Desulfotomaculum Acetoxidans)</vt:lpstr>
      <vt:lpstr>неспорообразующие палочки (Desulfobacter)</vt:lpstr>
      <vt:lpstr>кокки (Desulfococcus)</vt:lpstr>
      <vt:lpstr>Нитевидные формы(Desulfonema)</vt:lpstr>
      <vt:lpstr>Презентация PowerPoint</vt:lpstr>
      <vt:lpstr>Desulfovibrio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SARETA</dc:creator>
  <cp:lastModifiedBy>сарета</cp:lastModifiedBy>
  <cp:revision>13</cp:revision>
  <dcterms:created xsi:type="dcterms:W3CDTF">2013-04-22T03:48:36Z</dcterms:created>
  <dcterms:modified xsi:type="dcterms:W3CDTF">2013-05-11T19:03:18Z</dcterms:modified>
</cp:coreProperties>
</file>