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17.xml"/>
  <Override ContentType="application/vnd.openxmlformats-officedocument.presentationml.slide+xml" PartName="/ppt/slides/slide18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22.xml"/>
  <Override ContentType="application/vnd.openxmlformats-officedocument.presentationml.slide+xml" PartName="/ppt/slides/slide2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4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56" r:id="rId2"/>
    <p:sldId id="257" r:id="rId3"/>
    <p:sldId id="258" r:id="rId4"/>
    <p:sldId id="283" r:id="rId5"/>
    <p:sldId id="284" r:id="rId6"/>
    <p:sldId id="285" r:id="rId7"/>
    <p:sldId id="286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277" r:id="rId2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586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67587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8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7589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0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1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7592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7593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67594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7595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6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7597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11AF910F-7C6D-4050-87C3-E5F5995113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9A7E9-DB5F-475A-83ED-1A6F97EB58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0D842A-8B71-439C-9033-F2F028A18A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086E304-0328-422B-85F1-66EF7E90931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9C4C0017-5D77-4556-A77F-8ADDF841A66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44475"/>
            <a:ext cx="838835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AAD0B545-323B-4E5A-B204-A0B5F04742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67E5E3-A78B-43CF-B3D8-9B84447DD3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A764A8F-A33F-428E-99B2-43412830EE0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CCAAB-D273-4E2F-A576-026AAFFE9E0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0B90D0-0FD2-4424-AA68-E26A2CB25BB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E75CCC-A2D9-4B1C-A5B9-904E6E664A4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D9ECA8-3765-4BBB-8C8E-49A2B4E2233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4D8B2B0-000C-43B6-AA7F-A26B2F6006D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E4219B-005A-4DAE-AB35-3DC77F6BBBA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62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66563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4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5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66566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7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8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69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66570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6657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6657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D01B654E-8134-4F22-9582-2F3CCCF19464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6574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6575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  <p:sldLayoutId id="2147483679" r:id="rId12"/>
    <p:sldLayoutId id="2147483680" r:id="rId13"/>
    <p:sldLayoutId id="2147483681" r:id="rId14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 ?><Relationships xmlns="http://schemas.openxmlformats.org/package/2006/relationships"><Relationship Id="rId2" Target="../media/image13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1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2.xml.rels><?xml version="1.0" encoding="UTF-8" standalone="yes" ?><Relationships xmlns="http://schemas.openxmlformats.org/package/2006/relationships"><Relationship Id="rId3" Target="../media/image16.jpeg" Type="http://schemas.openxmlformats.org/officeDocument/2006/relationships/image"/><Relationship Id="rId2" Target="../media/image15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3.xml.rels><?xml version="1.0" encoding="UTF-8" standalone="yes" ?><Relationships xmlns="http://schemas.openxmlformats.org/package/2006/relationships"><Relationship Id="rId3" Target="../media/image18.jpeg" Type="http://schemas.openxmlformats.org/officeDocument/2006/relationships/image"/><Relationship Id="rId2" Target="../media/image17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14.xml.rels><?xml version="1.0" encoding="UTF-8" standalone="yes" ?><Relationships xmlns="http://schemas.openxmlformats.org/package/2006/relationships"><Relationship Id="rId2" Target="../media/image19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5.xml.rels><?xml version="1.0" encoding="UTF-8" standalone="yes" ?><Relationships xmlns="http://schemas.openxmlformats.org/package/2006/relationships"><Relationship Id="rId3" Target="../media/image21.jpeg" Type="http://schemas.openxmlformats.org/officeDocument/2006/relationships/image"/><Relationship Id="rId2" Target="../media/image20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6.xml.rels><?xml version="1.0" encoding="UTF-8" standalone="yes" ?><Relationships xmlns="http://schemas.openxmlformats.org/package/2006/relationships"><Relationship Id="rId3" Target="../media/image23.jpeg" Type="http://schemas.openxmlformats.org/officeDocument/2006/relationships/image"/><Relationship Id="rId2" Target="../media/image22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7.xml.rels><?xml version="1.0" encoding="UTF-8" standalone="yes" ?><Relationships xmlns="http://schemas.openxmlformats.org/package/2006/relationships"><Relationship Id="rId3" Target="../media/image25.jpeg" Type="http://schemas.openxmlformats.org/officeDocument/2006/relationships/image"/><Relationship Id="rId2" Target="../media/image24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8.xml.rels><?xml version="1.0" encoding="UTF-8" standalone="yes" ?><Relationships xmlns="http://schemas.openxmlformats.org/package/2006/relationships"><Relationship Id="rId2" Target="../media/image26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19.xml.rels><?xml version="1.0" encoding="UTF-8" standalone="yes" ?><Relationships xmlns="http://schemas.openxmlformats.org/package/2006/relationships"><Relationship Id="rId2" Target="../media/image27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 ?><Relationships xmlns="http://schemas.openxmlformats.org/package/2006/relationships"><Relationship Id="rId2" Target="../media/image28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1.xml.rels><?xml version="1.0" encoding="UTF-8" standalone="yes" ?><Relationships xmlns="http://schemas.openxmlformats.org/package/2006/relationships"><Relationship Id="rId2" Target="../media/image29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2.xml.rels><?xml version="1.0" encoding="UTF-8" standalone="yes" ?><Relationships xmlns="http://schemas.openxmlformats.org/package/2006/relationships"><Relationship Id="rId3" Target="../media/image31.jpeg" Type="http://schemas.openxmlformats.org/officeDocument/2006/relationships/image"/><Relationship Id="rId2" Target="../media/image30.jpeg" Type="http://schemas.openxmlformats.org/officeDocument/2006/relationships/image"/><Relationship Id="rId1" Target="../slideLayouts/slideLayout13.xml" Type="http://schemas.openxmlformats.org/officeDocument/2006/relationships/slideLayout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 ?><Relationships xmlns="http://schemas.openxmlformats.org/package/2006/relationships"><Relationship Id="rId3" Target="../media/image2.jpe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5.xml.rels><?xml version="1.0" encoding="UTF-8" standalone="yes" ?><Relationships xmlns="http://schemas.openxmlformats.org/package/2006/relationships"><Relationship Id="rId3" Target="../media/image4.jpeg" Type="http://schemas.openxmlformats.org/officeDocument/2006/relationships/image"/><Relationship Id="rId2" Target="../media/image3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6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7.xml.rels><?xml version="1.0" encoding="UTF-8" standalone="yes" ?><Relationships xmlns="http://schemas.openxmlformats.org/package/2006/relationships"><Relationship Id="rId2" Target="../media/image7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8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12.xml" Type="http://schemas.openxmlformats.org/officeDocument/2006/relationships/slideLayout"/></Relationships>
</file>

<file path=ppt/slides/_rels/slide9.xml.rels><?xml version="1.0" encoding="UTF-8" standalone="yes" ?><Relationships xmlns="http://schemas.openxmlformats.org/package/2006/relationships"><Relationship Id="rId3" Target="../media/image11.jpeg" Type="http://schemas.openxmlformats.org/officeDocument/2006/relationships/image"/><Relationship Id="rId2" Target="../media/image10.jpeg" Type="http://schemas.openxmlformats.org/officeDocument/2006/relationships/image"/><Relationship Id="rId1" Target="../slideLayouts/slideLayout12.xml" Type="http://schemas.openxmlformats.org/officeDocument/2006/relationships/slideLayout"/><Relationship Id="rId4" Target="../media/image12.jpeg" Type="http://schemas.openxmlformats.org/officeDocument/2006/relationships/image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00100" y="2285992"/>
            <a:ext cx="7772400" cy="1736725"/>
          </a:xfrm>
        </p:spPr>
        <p:txBody>
          <a:bodyPr/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Современное выставочное искусство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429124" y="5429264"/>
            <a:ext cx="4500594" cy="78581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1800" dirty="0" smtClean="0"/>
              <a:t>Автор: Грибова С. В. </a:t>
            </a:r>
            <a:endParaRPr lang="ru-RU" sz="1800" dirty="0"/>
          </a:p>
          <a:p>
            <a:pPr>
              <a:lnSpc>
                <a:spcPct val="80000"/>
              </a:lnSpc>
            </a:pPr>
            <a:r>
              <a:rPr lang="ru-RU" sz="1800" dirty="0" smtClean="0"/>
              <a:t>Учитель МБОУ СОШ 5 г. Белореченска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Художественное стекло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2285992"/>
            <a:ext cx="3500399" cy="3095636"/>
          </a:xfrm>
        </p:spPr>
        <p:txBody>
          <a:bodyPr/>
          <a:lstStyle/>
          <a:p>
            <a:pPr>
              <a:buNone/>
            </a:pPr>
            <a:r>
              <a:rPr lang="ru-RU" sz="2000" dirty="0"/>
              <a:t>	</a:t>
            </a:r>
            <a:r>
              <a:rPr lang="ru-RU" sz="2000" dirty="0" smtClean="0"/>
              <a:t>	</a:t>
            </a:r>
            <a:r>
              <a:rPr lang="ru-RU" sz="1800" dirty="0" smtClean="0"/>
              <a:t>Изделия из стекла  очень живо реагируют на свет, высвечивая глубину, отражая все цвета радуги. Работа художника – стекольщика необычайно сложна. Она требует высокого мастерства, чувства материала. </a:t>
            </a:r>
            <a:endParaRPr lang="ru-RU" sz="1800" dirty="0"/>
          </a:p>
        </p:txBody>
      </p:sp>
      <p:pic>
        <p:nvPicPr>
          <p:cNvPr id="8397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498627" y="1370032"/>
            <a:ext cx="5346924" cy="52736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857256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20" name="Picture 4"/>
          <p:cNvPicPr>
            <a:picLocks noChangeArrowheads="1" noChangeAspect="1"/>
          </p:cNvPicPr>
          <p:nvPr/>
        </p:nvPicPr>
        <p:blipFill>
          <a:blip cstate="email" r:embed="rId2"/>
          <a:srcRect/>
          <a:stretch>
            <a:fillRect/>
          </a:stretch>
        </p:blipFill>
        <p:spPr bwMode="auto">
          <a:xfrm>
            <a:off x="4000496" y="2857496"/>
            <a:ext cx="4953035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  <p:pic>
        <p:nvPicPr>
          <p:cNvPr id="8" name="Picture 3"/>
          <p:cNvPicPr>
            <a:picLocks noChangeArrowheads="1" noChangeAspect="1"/>
          </p:cNvPicPr>
          <p:nvPr/>
        </p:nvPicPr>
        <p:blipFill>
          <a:blip cstate="email" r:embed="rId3"/>
          <a:srcRect b="140"/>
          <a:stretch>
            <a:fillRect/>
          </a:stretch>
        </p:blipFill>
        <p:spPr bwMode="auto">
          <a:xfrm>
            <a:off x="0" y="1142984"/>
            <a:ext cx="4209652" cy="3762388"/>
          </a:xfrm>
          <a:prstGeom prst="roundRect">
            <a:avLst>
              <a:gd fmla="val 16667" name="adj"/>
            </a:avLst>
          </a:prstGeom>
          <a:ln>
            <a:noFill/>
          </a:ln>
          <a:effectLst>
            <a:outerShdw algn="tl" blurRad="76200" dir="7800000" dist="38100" rotWithShape="0">
              <a:srgbClr val="000000">
                <a:alpha val="40000"/>
              </a:srgbClr>
            </a:outerShdw>
            <a:softEdge rad="1270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57158" y="285728"/>
            <a:ext cx="86439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dirty="0" err="1" lang="ru-RU" smtClean="0">
                <a:solidFill>
                  <a:schemeClr val="tx2"/>
                </a:solidFill>
                <a:latin typeface="+mj-lt"/>
              </a:rPr>
              <a:t>Гутное</a:t>
            </a:r>
            <a:r>
              <a:rPr dirty="0" lang="ru-RU" smtClean="0">
                <a:solidFill>
                  <a:schemeClr val="tx2"/>
                </a:solidFill>
                <a:latin typeface="+mj-lt"/>
              </a:rPr>
              <a:t> стекло - выдувное стекло, получаемое ручным способом</a:t>
            </a:r>
            <a:endParaRPr dirty="0" lang="ru-RU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/>
              <a:t>Гобелен – это художественно исполненный  тканый ковер для украшения стены.</a:t>
            </a:r>
            <a:endParaRPr lang="ru-RU" sz="2400" dirty="0"/>
          </a:p>
        </p:txBody>
      </p:sp>
      <p:pic>
        <p:nvPicPr>
          <p:cNvPr id="87042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285992"/>
            <a:ext cx="3769474" cy="29527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7044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3372" y="1357298"/>
            <a:ext cx="4759382" cy="528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357158" y="5572140"/>
            <a:ext cx="35205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Создается за ткацким станком.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8067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8492872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Художественная ковка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90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714488"/>
            <a:ext cx="4630751" cy="347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9092" name="Picture 4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929190" y="1285860"/>
            <a:ext cx="4005593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041385"/>
          </a:xfrm>
        </p:spPr>
        <p:txBody>
          <a:bodyPr/>
          <a:lstStyle/>
          <a:p>
            <a:pPr algn="ctr"/>
            <a:r>
              <a:rPr lang="ru-RU" sz="4000" dirty="0" smtClean="0"/>
              <a:t>Художественное литьё</a:t>
            </a:r>
            <a:endParaRPr lang="ru-RU" sz="40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011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857364"/>
            <a:ext cx="412752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0115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43438" y="1142984"/>
            <a:ext cx="4125525" cy="55006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00562" y="1857364"/>
            <a:ext cx="437641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113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500042"/>
            <a:ext cx="4453323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/>
              <a:t>Художественная сварка</a:t>
            </a:r>
            <a:endParaRPr lang="ru-RU" sz="3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6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267286"/>
            <a:ext cx="8429684" cy="526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31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357166"/>
            <a:ext cx="859677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14282" y="285728"/>
            <a:ext cx="8643998" cy="6215106"/>
          </a:xfrm>
        </p:spPr>
        <p:txBody>
          <a:bodyPr/>
          <a:lstStyle/>
          <a:p>
            <a:pPr>
              <a:buNone/>
            </a:pPr>
            <a:r>
              <a:rPr lang="ru-RU" sz="2400" dirty="0"/>
              <a:t>	</a:t>
            </a:r>
            <a:r>
              <a:rPr lang="ru-RU" sz="2400" dirty="0" smtClean="0"/>
              <a:t>	Выставочное искусство - авторские художественные произведения, в которых наиболее ярко проявлена творческая индивидуальность профессионального художника, в единственном экземпляре.</a:t>
            </a:r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		Художник-прикладник свободен в осуществлении творческих замыслов. Он экспериментирует с материалом, формой, цветом, создавая каждый раз что-то новое.</a:t>
            </a:r>
          </a:p>
          <a:p>
            <a:pPr>
              <a:buNone/>
            </a:pPr>
            <a:endParaRPr lang="ru-RU" sz="2400" dirty="0"/>
          </a:p>
          <a:p>
            <a:pPr>
              <a:buNone/>
            </a:pPr>
            <a:r>
              <a:rPr lang="ru-RU" sz="2400" dirty="0" smtClean="0"/>
              <a:t>		Современное декоративно-прикладное искусство очень разнообразно – это керамика, стекло, металл, гобелен, батик, мода и многое другое.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dirty="0" smtClean="0">
                <a:latin typeface="+mn-lt"/>
              </a:rPr>
              <a:t>Батик- техника росписи тканей, многоцветная ткань, рисунок на которую наносится ручным способом.</a:t>
            </a:r>
            <a:endParaRPr lang="ru-RU" sz="2400" dirty="0">
              <a:latin typeface="+mn-lt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00628" y="2714620"/>
            <a:ext cx="3927475" cy="2309818"/>
          </a:xfrm>
        </p:spPr>
        <p:txBody>
          <a:bodyPr/>
          <a:lstStyle/>
          <a:p>
            <a:r>
              <a:rPr lang="ru-RU" dirty="0" smtClean="0"/>
              <a:t>Холодный батик -  </a:t>
            </a:r>
            <a:r>
              <a:rPr lang="ru-RU" sz="2000" dirty="0" smtClean="0"/>
              <a:t>рисунок выполняется по ткани специальным составом (резервом) при помощи стеклянных трубочек. </a:t>
            </a:r>
            <a:endParaRPr lang="ru-RU" sz="2000" dirty="0"/>
          </a:p>
        </p:txBody>
      </p:sp>
      <p:pic>
        <p:nvPicPr>
          <p:cNvPr id="9421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8596" y="1326892"/>
            <a:ext cx="4786346" cy="5391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28596" y="285728"/>
            <a:ext cx="8142317" cy="642942"/>
          </a:xfrm>
        </p:spPr>
        <p:txBody>
          <a:bodyPr/>
          <a:lstStyle/>
          <a:p>
            <a:pPr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Горячий батик </a:t>
            </a:r>
          </a:p>
        </p:txBody>
      </p:sp>
      <p:pic>
        <p:nvPicPr>
          <p:cNvPr id="9523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1214422"/>
            <a:ext cx="6572296" cy="5415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6715140" y="2571744"/>
            <a:ext cx="24288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600" dirty="0" smtClean="0"/>
              <a:t>Растопленный воск наносится на ткань точно по рисунку, и постепенно им покрывают все цвета в соответствии с рисунком (от светлого к темному).</a:t>
            </a:r>
            <a:endParaRPr lang="ru-RU" sz="16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857488" y="357166"/>
            <a:ext cx="3927475" cy="666744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Узелковый батик</a:t>
            </a:r>
            <a:endParaRPr lang="ru-RU" dirty="0"/>
          </a:p>
        </p:txBody>
      </p:sp>
      <p:pic>
        <p:nvPicPr>
          <p:cNvPr id="9625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1908" y="1928802"/>
            <a:ext cx="5297506" cy="3973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25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86380" y="1071546"/>
            <a:ext cx="3410267" cy="55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357166"/>
            <a:ext cx="8377270" cy="4191000"/>
          </a:xfrm>
        </p:spPr>
        <p:txBody>
          <a:bodyPr/>
          <a:lstStyle/>
          <a:p>
            <a:pPr>
              <a:buNone/>
            </a:pPr>
            <a:r>
              <a:rPr lang="ru-RU" dirty="0"/>
              <a:t>	</a:t>
            </a:r>
            <a:r>
              <a:rPr lang="ru-RU" sz="2800" dirty="0" smtClean="0"/>
              <a:t>Выставочная деятельность – это упорный, напряженный труд, в результате которого рождаются авторские вещи. В отличие от предметов массового производства авторские вещи всегда неповторимы. Они сохраняют творческую индивидуальность и становятся продолжением личности художника.</a:t>
            </a:r>
          </a:p>
          <a:p>
            <a:endParaRPr lang="ru-RU" sz="2800" dirty="0" smtClean="0"/>
          </a:p>
          <a:p>
            <a:pPr>
              <a:buNone/>
            </a:pPr>
            <a:r>
              <a:rPr lang="ru-RU" sz="2800" dirty="0"/>
              <a:t>	</a:t>
            </a:r>
            <a:r>
              <a:rPr lang="ru-RU" sz="2800" dirty="0" smtClean="0"/>
              <a:t>Современные художники-профессионалы нередко обращаются к русской старине, к традиционным образам и сюжетам народного искусства.</a:t>
            </a:r>
            <a:endParaRPr lang="ru-RU" sz="2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57200" y="244475"/>
            <a:ext cx="8385175" cy="684195"/>
          </a:xfrm>
        </p:spPr>
        <p:txBody>
          <a:bodyPr/>
          <a:lstStyle/>
          <a:p>
            <a:pPr algn="ctr"/>
            <a:r>
              <a:rPr lang="ru-RU" sz="1800" dirty="0"/>
              <a:t>Литература </a:t>
            </a:r>
          </a:p>
        </p:txBody>
      </p:sp>
      <p:sp>
        <p:nvSpPr>
          <p:cNvPr id="440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785786" y="857232"/>
            <a:ext cx="8007350" cy="4191000"/>
          </a:xfrm>
        </p:spPr>
        <p:txBody>
          <a:bodyPr/>
          <a:lstStyle/>
          <a:p>
            <a:r>
              <a:rPr lang="ru-RU" sz="1400" dirty="0" smtClean="0"/>
              <a:t>Горяева Н. А. Изобразительное искусство. Декоративно-прикладное искусство в жизни </a:t>
            </a:r>
            <a:r>
              <a:rPr lang="ru-RU" sz="1400" dirty="0" err="1" smtClean="0"/>
              <a:t>человеа</a:t>
            </a:r>
            <a:r>
              <a:rPr lang="ru-RU" sz="1400" dirty="0" smtClean="0"/>
              <a:t>. 5 класс: учеб. для общеобразовательных учреждений. – </a:t>
            </a:r>
            <a:r>
              <a:rPr lang="ru-RU" sz="1400" dirty="0" err="1" smtClean="0"/>
              <a:t>М.:Просвещение</a:t>
            </a:r>
            <a:r>
              <a:rPr lang="ru-RU" sz="1400" dirty="0" smtClean="0"/>
              <a:t>, 2011. – 192 с.</a:t>
            </a:r>
            <a:endParaRPr lang="ru-RU" sz="1400" dirty="0"/>
          </a:p>
          <a:p>
            <a:r>
              <a:rPr lang="ru-RU" sz="1400" dirty="0" smtClean="0"/>
              <a:t>Поисковая система  </a:t>
            </a:r>
            <a:r>
              <a:rPr lang="en-US" sz="1400" dirty="0" err="1" smtClean="0"/>
              <a:t>google</a:t>
            </a:r>
            <a:r>
              <a:rPr lang="en-US" sz="1400" dirty="0" smtClean="0"/>
              <a:t>.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Rot="1" noChangeArrowheads="1"/>
          </p:cNvSpPr>
          <p:nvPr>
            <p:ph type="title"/>
          </p:nvPr>
        </p:nvSpPr>
        <p:spPr>
          <a:xfrm>
            <a:off x="285720" y="428604"/>
            <a:ext cx="8715436" cy="1470013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+mn-lt"/>
              </a:rPr>
              <a:t>Керамика </a:t>
            </a:r>
            <a:r>
              <a:rPr lang="ru-RU" sz="2800" dirty="0" smtClean="0">
                <a:latin typeface="+mn-lt"/>
              </a:rPr>
              <a:t>– это изделия из цветной обожженной глины. </a:t>
            </a:r>
            <a:endParaRPr lang="ru-RU" sz="2800" dirty="0">
              <a:latin typeface="+mn-lt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half" idx="1"/>
          </p:nvPr>
        </p:nvSpPr>
        <p:spPr>
          <a:xfrm>
            <a:off x="571472" y="1785926"/>
            <a:ext cx="8001056" cy="373857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tx2"/>
                </a:solidFill>
              </a:rPr>
              <a:t>		</a:t>
            </a:r>
            <a:r>
              <a:rPr lang="ru-RU" sz="2400" dirty="0" smtClean="0">
                <a:solidFill>
                  <a:schemeClr val="tx2"/>
                </a:solidFill>
                <a:effectLst/>
              </a:rPr>
              <a:t>В </a:t>
            </a:r>
            <a:r>
              <a:rPr lang="ru-RU" sz="2400" dirty="0">
                <a:solidFill>
                  <a:schemeClr val="tx2"/>
                </a:solidFill>
                <a:effectLst/>
              </a:rPr>
              <a:t>зависимости от строения различают </a:t>
            </a:r>
            <a:r>
              <a:rPr lang="ru-RU" sz="2400" i="1" dirty="0">
                <a:solidFill>
                  <a:schemeClr val="tx2"/>
                </a:solidFill>
                <a:effectLst/>
              </a:rPr>
              <a:t>тонкую керамику </a:t>
            </a:r>
            <a:r>
              <a:rPr lang="ru-RU" sz="2400" dirty="0">
                <a:solidFill>
                  <a:schemeClr val="tx2"/>
                </a:solidFill>
                <a:effectLst/>
              </a:rPr>
              <a:t>(черепок стекловидный или мелкозернистый) и </a:t>
            </a:r>
            <a:r>
              <a:rPr lang="ru-RU" sz="2400" i="1" dirty="0">
                <a:solidFill>
                  <a:schemeClr val="tx2"/>
                </a:solidFill>
                <a:effectLst/>
              </a:rPr>
              <a:t>грубую</a:t>
            </a:r>
            <a:r>
              <a:rPr lang="ru-RU" sz="2400" dirty="0">
                <a:solidFill>
                  <a:schemeClr val="tx2"/>
                </a:solidFill>
                <a:effectLst/>
              </a:rPr>
              <a:t> (черепок крупнозернистый). Основные </a:t>
            </a:r>
            <a:r>
              <a:rPr lang="ru-RU" sz="2400" dirty="0">
                <a:solidFill>
                  <a:srgbClr val="FFFF00"/>
                </a:solidFill>
                <a:effectLst/>
              </a:rPr>
              <a:t>виды тонкой керамики — </a:t>
            </a:r>
            <a:r>
              <a:rPr lang="ru-RU" sz="2400" i="1" dirty="0">
                <a:solidFill>
                  <a:srgbClr val="FFFF00"/>
                </a:solidFill>
                <a:effectLst/>
              </a:rPr>
              <a:t>фарфор, полуфарфор, фаянс, майолика.</a:t>
            </a:r>
            <a:r>
              <a:rPr lang="ru-RU" sz="2400" dirty="0">
                <a:solidFill>
                  <a:schemeClr val="tx2"/>
                </a:solidFill>
                <a:effectLst/>
              </a:rPr>
              <a:t> Основной </a:t>
            </a:r>
            <a:r>
              <a:rPr lang="ru-RU" sz="2400" dirty="0">
                <a:solidFill>
                  <a:srgbClr val="FFFF00"/>
                </a:solidFill>
                <a:effectLst/>
              </a:rPr>
              <a:t>вид грубой керамики — </a:t>
            </a:r>
            <a:r>
              <a:rPr lang="ru-RU" sz="2400" i="1" dirty="0">
                <a:solidFill>
                  <a:srgbClr val="FFFF00"/>
                </a:solidFill>
                <a:effectLst/>
              </a:rPr>
              <a:t>гончарная </a:t>
            </a:r>
            <a:r>
              <a:rPr lang="ru-RU" sz="2400" i="1" dirty="0" smtClean="0">
                <a:solidFill>
                  <a:srgbClr val="FFFF00"/>
                </a:solidFill>
                <a:effectLst/>
              </a:rPr>
              <a:t>керамика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>. </a:t>
            </a:r>
          </a:p>
          <a:p>
            <a:pPr>
              <a:buNone/>
            </a:pPr>
            <a:r>
              <a:rPr lang="ru-RU" sz="2400" dirty="0">
                <a:solidFill>
                  <a:srgbClr val="FFFF00"/>
                </a:solidFill>
                <a:effectLst/>
              </a:rPr>
              <a:t>	</a:t>
            </a:r>
            <a:r>
              <a:rPr lang="ru-RU" sz="2400" dirty="0" smtClean="0">
                <a:solidFill>
                  <a:srgbClr val="FFFF00"/>
                </a:solidFill>
                <a:effectLst/>
              </a:rPr>
              <a:t>	</a:t>
            </a:r>
            <a:r>
              <a:rPr lang="ru-RU" sz="2400" dirty="0" smtClean="0">
                <a:solidFill>
                  <a:schemeClr val="tx2"/>
                </a:solidFill>
                <a:effectLst/>
              </a:rPr>
              <a:t>В современном  декоративном искусстве керамику применяют в оформлении помещений, раскрывают новые пластические возможности материала, создают новые оригинальные формы и целые композиции. </a:t>
            </a:r>
            <a:endParaRPr lang="ru-RU" sz="2400" dirty="0">
              <a:solidFill>
                <a:schemeClr val="tx2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1857364"/>
            <a:ext cx="3672800" cy="4827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285728"/>
            <a:ext cx="4953219" cy="5772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728" y="785794"/>
            <a:ext cx="13563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dirty="0" smtClean="0"/>
              <a:t>фарфор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43636" y="5715016"/>
            <a:ext cx="1344592" cy="500066"/>
          </a:xfrm>
        </p:spPr>
        <p:txBody>
          <a:bodyPr/>
          <a:lstStyle/>
          <a:p>
            <a:pPr>
              <a:buNone/>
            </a:pPr>
            <a:r>
              <a:rPr lang="ru-RU" sz="2000" dirty="0" smtClean="0"/>
              <a:t>	фаянс</a:t>
            </a:r>
            <a:endParaRPr lang="ru-RU" sz="2000" dirty="0"/>
          </a:p>
        </p:txBody>
      </p:sp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86314" y="357166"/>
            <a:ext cx="3739268" cy="4867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2071678"/>
            <a:ext cx="4420659" cy="4479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642918"/>
            <a:ext cx="4579937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0628" y="1071546"/>
            <a:ext cx="3927475" cy="363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143636" y="5286388"/>
            <a:ext cx="12202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майолика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357166"/>
            <a:ext cx="8569325" cy="632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39750" y="620713"/>
            <a:ext cx="3048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500430" y="2357430"/>
            <a:ext cx="538797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857224" y="5715016"/>
            <a:ext cx="235288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гончарная керамика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8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2844" y="285728"/>
            <a:ext cx="4248776" cy="2786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8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785794"/>
            <a:ext cx="4148507" cy="535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0900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42844" y="3286124"/>
            <a:ext cx="4381530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Glass Layers</Template>
  <TotalTime>368</TotalTime>
  <Words>164</Words>
  <Application>Microsoft Office PowerPoint</Application>
  <PresentationFormat>Экран (4:3)</PresentationFormat>
  <Paragraphs>34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Трава</vt:lpstr>
      <vt:lpstr>Современное выставочное искусство</vt:lpstr>
      <vt:lpstr>Слайд 2</vt:lpstr>
      <vt:lpstr> Керамика – это изделия из цветной обожженной глины. </vt:lpstr>
      <vt:lpstr>Слайд 4</vt:lpstr>
      <vt:lpstr>Слайд 5</vt:lpstr>
      <vt:lpstr>Слайд 6</vt:lpstr>
      <vt:lpstr>Слайд 7</vt:lpstr>
      <vt:lpstr>Слайд 8</vt:lpstr>
      <vt:lpstr>Слайд 9</vt:lpstr>
      <vt:lpstr>Художественное стекло</vt:lpstr>
      <vt:lpstr>Слайд 11</vt:lpstr>
      <vt:lpstr>Слайд 12</vt:lpstr>
      <vt:lpstr>Гобелен – это художественно исполненный  тканый ковер для украшения стены.</vt:lpstr>
      <vt:lpstr>Слайд 14</vt:lpstr>
      <vt:lpstr>Художественная ковка</vt:lpstr>
      <vt:lpstr>Художественное литьё</vt:lpstr>
      <vt:lpstr>Слайд 17</vt:lpstr>
      <vt:lpstr>Художественная сварка</vt:lpstr>
      <vt:lpstr>Слайд 19</vt:lpstr>
      <vt:lpstr>Батик- техника росписи тканей, многоцветная ткань, рисунок на которую наносится ручным способом.</vt:lpstr>
      <vt:lpstr>Слайд 21</vt:lpstr>
      <vt:lpstr>Слайд 22</vt:lpstr>
      <vt:lpstr>Слайд 23</vt:lpstr>
      <vt:lpstr>Литература 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Современное выставочное искусство</dc:title>
  <dc:creator>Светлана</dc:creator>
  <cp:lastModifiedBy>zzz</cp:lastModifiedBy>
  <cp:revision>38</cp:revision>
  <dcterms:created xsi:type="dcterms:W3CDTF">2011-02-07T18:34:33Z</dcterms:created>
  <dcterms:modified xsi:type="dcterms:W3CDTF">2013-04-12T18:28:52Z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1081888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