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9" r:id="rId3"/>
    <p:sldId id="258" r:id="rId4"/>
    <p:sldId id="261" r:id="rId5"/>
    <p:sldId id="288" r:id="rId6"/>
    <p:sldId id="289" r:id="rId7"/>
    <p:sldId id="309" r:id="rId8"/>
    <p:sldId id="310" r:id="rId9"/>
    <p:sldId id="292" r:id="rId10"/>
    <p:sldId id="293" r:id="rId11"/>
    <p:sldId id="294" r:id="rId12"/>
    <p:sldId id="295" r:id="rId13"/>
    <p:sldId id="296" r:id="rId14"/>
    <p:sldId id="305" r:id="rId15"/>
    <p:sldId id="300" r:id="rId16"/>
    <p:sldId id="312" r:id="rId17"/>
    <p:sldId id="280" r:id="rId18"/>
    <p:sldId id="31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ECF36-0DB2-4A29-9326-E0A0367E0935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3CC63B-3019-4CB1-85A3-88B63D40CF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2F38C-443D-4CA2-B812-CDA7CCB10EF9}" type="datetimeFigureOut">
              <a:rPr lang="ru-RU" smtClean="0"/>
              <a:pPr/>
              <a:t>23.07.2010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FE215-E67B-4310-B1E1-4F22ACE153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7.jpe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1.png"/><Relationship Id="rId7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slide" Target="slide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8.gif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7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s24.stanovoe.lipetsk.ru/image/102.gif" TargetMode="External"/><Relationship Id="rId3" Type="http://schemas.openxmlformats.org/officeDocument/2006/relationships/hyperlink" Target="http://www.megatronica.ru/picdnv_154.htm" TargetMode="External"/><Relationship Id="rId7" Type="http://schemas.openxmlformats.org/officeDocument/2006/relationships/hyperlink" Target="http://cliparty.by.ru/banners/100_42/2.jpg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office.microsoft.com/clipart/preview.aspx?AssetID=MCj0441443&amp;AssetCol=MCj0441436,MCj0441437,MCj0441438,MCj0441439,MCj0441440,MCj0441441,MCj0441442,MCj0441443,MCj0441444,MCj0441445,MCj0441446,MCj0441447&amp;CTT=4&amp;Origin=MCj04414440000" TargetMode="External"/><Relationship Id="rId5" Type="http://schemas.openxmlformats.org/officeDocument/2006/relationships/hyperlink" Target="http://www.lenagold.ru/fon/clipart/k/knig.htm" TargetMode="External"/><Relationship Id="rId4" Type="http://schemas.openxmlformats.org/officeDocument/2006/relationships/hyperlink" Target="http://www.prazdnik.by/upload/iblock/1ba/1bada0379d7ea1bb7c894d4297ec6f76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enagold.ru/fon/clipart/n/nar/narc13.jpg" TargetMode="External"/><Relationship Id="rId3" Type="http://schemas.openxmlformats.org/officeDocument/2006/relationships/hyperlink" Target="http://lenagold.ru/fon/clipart/k/kar/karanda15.jpg" TargetMode="External"/><Relationship Id="rId7" Type="http://schemas.openxmlformats.org/officeDocument/2006/relationships/hyperlink" Target="http://lenagold.ru/fon/clipart/t/tulp/tulip120.jpg" TargetMode="External"/><Relationship Id="rId2" Type="http://schemas.openxmlformats.org/officeDocument/2006/relationships/hyperlink" Target="http://lenagold.ru/fon/clipart/k/kar/karanda7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enagold.ru/fon/clipart/t/tulp/tulip110.jpg" TargetMode="External"/><Relationship Id="rId5" Type="http://schemas.openxmlformats.org/officeDocument/2006/relationships/hyperlink" Target="http://lenagold.ru/fon/clipart/t/tulp/tulip95.jpg" TargetMode="External"/><Relationship Id="rId4" Type="http://schemas.openxmlformats.org/officeDocument/2006/relationships/hyperlink" Target="http://lenagold.ru/fon/clipart/t/tulp/tulip52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17.xml"/><Relationship Id="rId7" Type="http://schemas.openxmlformats.org/officeDocument/2006/relationships/slide" Target="slide7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5.xml"/><Relationship Id="rId4" Type="http://schemas.openxmlformats.org/officeDocument/2006/relationships/slide" Target="slide3.xm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14612" y="68025"/>
            <a:ext cx="344600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 ДЛЯ УЧАЩИХСЯ</a:t>
            </a:r>
          </a:p>
          <a:p>
            <a:pPr algn="ctr">
              <a:defRPr/>
            </a:pPr>
            <a:r>
              <a:rPr lang="en-US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VI-IX </a:t>
            </a: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классов</a:t>
            </a:r>
          </a:p>
        </p:txBody>
      </p:sp>
      <p:pic>
        <p:nvPicPr>
          <p:cNvPr id="8" name="Picture 9" descr="C:\Users\Надежда\Desktop\КАРТИНКИ\рисунок Ученик с книгами\1bada0379d7ea1bb7c894d4297ec6f7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52555" y="3643314"/>
            <a:ext cx="1905000" cy="1714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59200" y="4000500"/>
            <a:ext cx="161925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E:\Жанна документы\июнь 2009\ИП\Мой ИП\дневни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170221">
            <a:off x="5836855" y="3938117"/>
            <a:ext cx="2601912" cy="167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291125" y="5863256"/>
            <a:ext cx="45668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Лунегова Н.В., учитель математики,</a:t>
            </a:r>
          </a:p>
          <a:p>
            <a:pPr algn="ctr"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образования села Рыркайпий ЧАО</a:t>
            </a:r>
          </a:p>
          <a:p>
            <a:pPr algn="ctr">
              <a:defRPr/>
            </a:pPr>
            <a:r>
              <a:rPr lang="ru-RU" b="1" dirty="0" smtClean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63421" y="1214422"/>
            <a:ext cx="6314549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Georgia" pitchFamily="18" charset="0"/>
              </a:rPr>
              <a:t>Решение задач </a:t>
            </a:r>
          </a:p>
          <a:p>
            <a:pPr algn="ctr"/>
            <a:r>
              <a:rPr lang="ru-RU" sz="4000" b="1" i="1" dirty="0" smtClean="0">
                <a:solidFill>
                  <a:srgbClr val="7030A0"/>
                </a:solidFill>
                <a:latin typeface="Georgia" pitchFamily="18" charset="0"/>
              </a:rPr>
              <a:t>обязательной части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3600" b="1" i="1" dirty="0" smtClean="0">
                <a:solidFill>
                  <a:srgbClr val="7030A0"/>
                </a:solidFill>
                <a:latin typeface="Georgia" pitchFamily="18" charset="0"/>
              </a:rPr>
              <a:t>ГИА</a:t>
            </a:r>
            <a:endParaRPr lang="ru-RU" sz="3600" b="1" i="1" dirty="0" smtClean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Скругленный прямоугольник 32"/>
          <p:cNvSpPr/>
          <p:nvPr/>
        </p:nvSpPr>
        <p:spPr>
          <a:xfrm>
            <a:off x="8494908" y="1571612"/>
            <a:ext cx="79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340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142852"/>
          <a:ext cx="8215370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00198"/>
                <a:gridCol w="2428892"/>
                <a:gridCol w="1643074"/>
                <a:gridCol w="2643206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Производитель -</a:t>
                      </a:r>
                    </a:p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ность</a:t>
                      </a:r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работы</a:t>
                      </a:r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принтер</a:t>
                      </a:r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Второй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принтер</a:t>
                      </a:r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pSp>
        <p:nvGrpSpPr>
          <p:cNvPr id="3" name="Группа 2"/>
          <p:cNvGrpSpPr/>
          <p:nvPr/>
        </p:nvGrpSpPr>
        <p:grpSpPr>
          <a:xfrm>
            <a:off x="2000232" y="1142984"/>
            <a:ext cx="6572296" cy="1357322"/>
            <a:chOff x="2428860" y="5286388"/>
            <a:chExt cx="6572296" cy="135732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428860" y="5286388"/>
              <a:ext cx="2071702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стр.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2428860" y="6072206"/>
              <a:ext cx="2071702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–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4) 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стр.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4714876" y="5286388"/>
              <a:ext cx="151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мин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4714876" y="6072206"/>
              <a:ext cx="151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15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мин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737090" y="5286388"/>
              <a:ext cx="1764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стр.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6357950" y="6072206"/>
              <a:ext cx="2556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15(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–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4)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стр.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Правая фигурная скобка 9"/>
            <p:cNvSpPr/>
            <p:nvPr/>
          </p:nvSpPr>
          <p:spPr>
            <a:xfrm>
              <a:off x="8643966" y="5286388"/>
              <a:ext cx="357190" cy="1357322"/>
            </a:xfrm>
            <a:prstGeom prst="rightBrac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7757728" y="5429264"/>
            <a:ext cx="1243428" cy="1285884"/>
            <a:chOff x="7829166" y="4929198"/>
            <a:chExt cx="1243428" cy="1285884"/>
          </a:xfrm>
        </p:grpSpPr>
        <p:pic>
          <p:nvPicPr>
            <p:cNvPr id="31" name="Picture 3" descr="C:\Users\Надежда\Videos\Downloads\Pictures\Организатор клипов (Microsoft)\j0441443.pn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Скругленный прямоугольник 31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Скругленный прямоугольник 34"/>
          <p:cNvSpPr/>
          <p:nvPr/>
        </p:nvSpPr>
        <p:spPr>
          <a:xfrm>
            <a:off x="2562616" y="2714620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4) = 340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76264" y="3514086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+ 4) = 340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76264" y="4313552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4) = 340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8" name="Группа 28"/>
          <p:cNvGrpSpPr/>
          <p:nvPr/>
        </p:nvGrpSpPr>
        <p:grpSpPr>
          <a:xfrm>
            <a:off x="2576264" y="5072074"/>
            <a:ext cx="3996000" cy="862443"/>
            <a:chOff x="1928794" y="5178231"/>
            <a:chExt cx="3996000" cy="862443"/>
          </a:xfrm>
        </p:grpSpPr>
        <p:sp>
          <p:nvSpPr>
            <p:cNvPr id="39" name="Скругленный прямоугольник 38"/>
            <p:cNvSpPr/>
            <p:nvPr/>
          </p:nvSpPr>
          <p:spPr>
            <a:xfrm>
              <a:off x="1928794" y="5214950"/>
              <a:ext cx="3996000" cy="792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0" name="Группа 53"/>
            <p:cNvGrpSpPr/>
            <p:nvPr/>
          </p:nvGrpSpPr>
          <p:grpSpPr>
            <a:xfrm>
              <a:off x="2606514" y="5178231"/>
              <a:ext cx="2822741" cy="862443"/>
              <a:chOff x="500035" y="3068882"/>
              <a:chExt cx="2698203" cy="862443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auto">
              <a:xfrm>
                <a:off x="2683392" y="3286124"/>
                <a:ext cx="514846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340</a:t>
                </a:r>
                <a:endParaRPr lang="ru-RU" sz="2800" dirty="0"/>
              </a:p>
            </p:txBody>
          </p:sp>
          <p:sp>
            <p:nvSpPr>
              <p:cNvPr id="43" name="Rectangle 19"/>
              <p:cNvSpPr>
                <a:spLocks noChangeArrowheads="1"/>
              </p:cNvSpPr>
              <p:nvPr/>
            </p:nvSpPr>
            <p:spPr bwMode="auto">
              <a:xfrm>
                <a:off x="2395176" y="3255630"/>
                <a:ext cx="195261" cy="427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>
                    <a:solidFill>
                      <a:srgbClr val="000000"/>
                    </a:solidFill>
                    <a:latin typeface="Symbol" pitchFamily="18" charset="2"/>
                  </a:rPr>
                  <a:t>=</a:t>
                </a:r>
                <a:endParaRPr lang="ru-RU" sz="2800" dirty="0"/>
              </a:p>
            </p:txBody>
          </p:sp>
          <p:grpSp>
            <p:nvGrpSpPr>
              <p:cNvPr id="44" name="Группа 110"/>
              <p:cNvGrpSpPr/>
              <p:nvPr/>
            </p:nvGrpSpPr>
            <p:grpSpPr>
              <a:xfrm>
                <a:off x="500035" y="3071141"/>
                <a:ext cx="412941" cy="860184"/>
                <a:chOff x="500034" y="3071141"/>
                <a:chExt cx="412941" cy="860184"/>
              </a:xfrm>
            </p:grpSpPr>
            <p:sp>
              <p:nvSpPr>
                <p:cNvPr id="50" name="Rectangle 16"/>
                <p:cNvSpPr>
                  <a:spLocks noChangeArrowheads="1"/>
                </p:cNvSpPr>
                <p:nvPr/>
              </p:nvSpPr>
              <p:spPr bwMode="auto">
                <a:xfrm>
                  <a:off x="551450" y="3500438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10</a:t>
                  </a:r>
                  <a:endParaRPr lang="ru-RU" sz="2800" dirty="0"/>
                </a:p>
              </p:txBody>
            </p:sp>
            <p:cxnSp>
              <p:nvCxnSpPr>
                <p:cNvPr id="51" name="Прямая соединительная линия 50"/>
                <p:cNvCxnSpPr/>
                <p:nvPr/>
              </p:nvCxnSpPr>
              <p:spPr>
                <a:xfrm>
                  <a:off x="500034" y="3500438"/>
                  <a:ext cx="412941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Rectangle 21"/>
                <p:cNvSpPr>
                  <a:spLocks noChangeArrowheads="1"/>
                </p:cNvSpPr>
                <p:nvPr/>
              </p:nvSpPr>
              <p:spPr bwMode="auto">
                <a:xfrm>
                  <a:off x="568346" y="3071141"/>
                  <a:ext cx="23750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х</a:t>
                  </a:r>
                  <a:endParaRPr lang="ru-RU" sz="28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5" name="Rectangle 18"/>
              <p:cNvSpPr>
                <a:spLocks noChangeArrowheads="1"/>
              </p:cNvSpPr>
              <p:nvPr/>
            </p:nvSpPr>
            <p:spPr bwMode="auto">
              <a:xfrm>
                <a:off x="1046324" y="3260418"/>
                <a:ext cx="19306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2800" dirty="0"/>
              </a:p>
            </p:txBody>
          </p:sp>
          <p:grpSp>
            <p:nvGrpSpPr>
              <p:cNvPr id="46" name="Группа 112"/>
              <p:cNvGrpSpPr/>
              <p:nvPr/>
            </p:nvGrpSpPr>
            <p:grpSpPr>
              <a:xfrm>
                <a:off x="1379192" y="3068882"/>
                <a:ext cx="791469" cy="861774"/>
                <a:chOff x="950564" y="3068882"/>
                <a:chExt cx="791469" cy="861774"/>
              </a:xfrm>
            </p:grpSpPr>
            <p:sp>
              <p:nvSpPr>
                <p:cNvPr id="47" name="Rectangle 14"/>
                <p:cNvSpPr>
                  <a:spLocks noChangeArrowheads="1"/>
                </p:cNvSpPr>
                <p:nvPr/>
              </p:nvSpPr>
              <p:spPr bwMode="auto">
                <a:xfrm>
                  <a:off x="1230472" y="3499769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15</a:t>
                  </a:r>
                  <a:endParaRPr lang="ru-RU" sz="2800" dirty="0"/>
                </a:p>
              </p:txBody>
            </p:sp>
            <p:cxnSp>
              <p:nvCxnSpPr>
                <p:cNvPr id="48" name="Прямая соединительная линия 47"/>
                <p:cNvCxnSpPr/>
                <p:nvPr/>
              </p:nvCxnSpPr>
              <p:spPr>
                <a:xfrm>
                  <a:off x="950564" y="3500438"/>
                  <a:ext cx="791469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Rectangle 13"/>
                <p:cNvSpPr>
                  <a:spLocks noChangeArrowheads="1"/>
                </p:cNvSpPr>
                <p:nvPr/>
              </p:nvSpPr>
              <p:spPr bwMode="auto">
                <a:xfrm>
                  <a:off x="1027413" y="3068882"/>
                  <a:ext cx="666542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х – </a:t>
                  </a:r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4</a:t>
                  </a:r>
                  <a:endParaRPr lang="ru-RU" sz="2800" i="1" dirty="0"/>
                </a:p>
              </p:txBody>
            </p:sp>
          </p:grpSp>
        </p:grpSp>
        <p:sp>
          <p:nvSpPr>
            <p:cNvPr id="41" name="TextBox 40"/>
            <p:cNvSpPr txBox="1"/>
            <p:nvPr/>
          </p:nvSpPr>
          <p:spPr>
            <a:xfrm>
              <a:off x="2000232" y="5286388"/>
              <a:ext cx="4631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9224" y="71414"/>
            <a:ext cx="8640000" cy="2304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Первый автомат упаковывает в минуту на 2 пачки печенья больше, чем второй. Первый автомат работал 10 мин, а второй – 20 мин. Всего за это время было упаковано 320 пачек печенья. Сколько пачек печенья в минуту упаковывает каждый автомат?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grpSp>
        <p:nvGrpSpPr>
          <p:cNvPr id="3" name="Группа 53"/>
          <p:cNvGrpSpPr/>
          <p:nvPr/>
        </p:nvGrpSpPr>
        <p:grpSpPr>
          <a:xfrm>
            <a:off x="459090" y="2428868"/>
            <a:ext cx="8215370" cy="1388854"/>
            <a:chOff x="500034" y="2611650"/>
            <a:chExt cx="8215370" cy="138885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00034" y="2643182"/>
              <a:ext cx="8215370" cy="135732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1472" y="2611650"/>
              <a:ext cx="81439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Пусть производительность первого автомата – </a:t>
              </a:r>
            </a:p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 пачек в минуту. Какое из уравнений соответствует условию задачи?</a:t>
              </a:r>
              <a:endParaRPr lang="ru-RU" sz="2800" dirty="0"/>
            </a:p>
          </p:txBody>
        </p:sp>
      </p:grp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3857628"/>
          <a:ext cx="7929618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751"/>
                <a:gridCol w="2517215"/>
                <a:gridCol w="2000264"/>
                <a:gridCol w="1857388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Производитель -</a:t>
                      </a:r>
                    </a:p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ность </a:t>
                      </a:r>
                      <a:r>
                        <a:rPr lang="ru-RU" sz="24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пачек</a:t>
                      </a:r>
                      <a:r>
                        <a:rPr lang="ru-RU" sz="240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i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работы (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пачек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автомат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автомат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309058" y="4817326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08870" y="5630440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98440" y="4817326"/>
            <a:ext cx="151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12088" y="5630440"/>
            <a:ext cx="151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94474" y="4830974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96604" y="5630440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20(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352032" y="5273250"/>
            <a:ext cx="79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320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sp>
        <p:nvSpPr>
          <p:cNvPr id="16" name="Правая фигурная скобка 15"/>
          <p:cNvSpPr/>
          <p:nvPr/>
        </p:nvSpPr>
        <p:spPr>
          <a:xfrm>
            <a:off x="8072462" y="4830464"/>
            <a:ext cx="357190" cy="135732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7824" y="2500306"/>
            <a:ext cx="801470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7824" y="2928934"/>
            <a:ext cx="3871300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28596" y="214290"/>
            <a:ext cx="8286808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28596" y="642942"/>
            <a:ext cx="4429156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95102" y="4813618"/>
            <a:ext cx="241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 больше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854158" y="5629930"/>
            <a:ext cx="248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2 п. меньше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57752" y="642918"/>
            <a:ext cx="3867176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28596" y="1071546"/>
            <a:ext cx="128588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1714480" y="1071546"/>
            <a:ext cx="3000396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714876" y="1071546"/>
            <a:ext cx="4000528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87652" y="1500174"/>
            <a:ext cx="468441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  <p:pic>
        <p:nvPicPr>
          <p:cNvPr id="27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cxnSp>
        <p:nvCxnSpPr>
          <p:cNvPr id="28" name="Прямая со стрелкой 27"/>
          <p:cNvCxnSpPr/>
          <p:nvPr/>
        </p:nvCxnSpPr>
        <p:spPr>
          <a:xfrm rot="16200000" flipH="1">
            <a:off x="1535885" y="3536157"/>
            <a:ext cx="1714512" cy="121444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00"/>
                            </p:stCondLst>
                            <p:childTnLst>
                              <p:par>
                                <p:cTn id="137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500"/>
                            </p:stCondLst>
                            <p:childTnLst>
                              <p:par>
                                <p:cTn id="182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2000"/>
                            </p:stCondLst>
                            <p:childTnLst>
                              <p:par>
                                <p:cTn id="187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18" grpId="0" animBg="1"/>
      <p:bldP spid="18" grpId="1" animBg="1"/>
      <p:bldP spid="35" grpId="0" animBg="1"/>
      <p:bldP spid="36" grpId="0" animBg="1"/>
      <p:bldP spid="37" grpId="0" animBg="1"/>
      <p:bldP spid="37" grpId="1" animBg="1"/>
      <p:bldP spid="38" grpId="0" animBg="1"/>
      <p:bldP spid="38" grpId="1" animBg="1"/>
      <p:bldP spid="39" grpId="0" animBg="1"/>
      <p:bldP spid="40" grpId="0" animBg="1"/>
      <p:bldP spid="41" grpId="0" animBg="1"/>
      <p:bldP spid="25" grpId="0" animBg="1"/>
      <p:bldP spid="25" grpId="1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42844" y="71414"/>
          <a:ext cx="8143932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7388"/>
                <a:gridCol w="2436686"/>
                <a:gridCol w="1992470"/>
                <a:gridCol w="1857388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Производи-</a:t>
                      </a:r>
                    </a:p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тельность 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стр.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работы (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автомат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автомат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pSp>
        <p:nvGrpSpPr>
          <p:cNvPr id="21" name="Группа 20"/>
          <p:cNvGrpSpPr/>
          <p:nvPr/>
        </p:nvGrpSpPr>
        <p:grpSpPr>
          <a:xfrm>
            <a:off x="2380308" y="1044250"/>
            <a:ext cx="6692286" cy="1384618"/>
            <a:chOff x="2308870" y="5259092"/>
            <a:chExt cx="6692286" cy="1384618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309058" y="5259092"/>
              <a:ext cx="1620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308870" y="6072206"/>
              <a:ext cx="1620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–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Скругленный прямоугольник 23"/>
            <p:cNvSpPr/>
            <p:nvPr/>
          </p:nvSpPr>
          <p:spPr>
            <a:xfrm>
              <a:off x="4598440" y="5259092"/>
              <a:ext cx="151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Скругленный прямоугольник 24"/>
            <p:cNvSpPr/>
            <p:nvPr/>
          </p:nvSpPr>
          <p:spPr>
            <a:xfrm>
              <a:off x="4612088" y="6072206"/>
              <a:ext cx="151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20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Скругленный прямоугольник 25"/>
            <p:cNvSpPr/>
            <p:nvPr/>
          </p:nvSpPr>
          <p:spPr>
            <a:xfrm>
              <a:off x="6494474" y="5272740"/>
              <a:ext cx="1620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10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Скругленный прямоугольник 26"/>
            <p:cNvSpPr/>
            <p:nvPr/>
          </p:nvSpPr>
          <p:spPr>
            <a:xfrm>
              <a:off x="6496604" y="6072206"/>
              <a:ext cx="1620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20(</a:t>
              </a:r>
              <a:r>
                <a:rPr lang="ru-RU" sz="28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– </a:t>
              </a:r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2) </a:t>
              </a:r>
              <a:endPara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8209156" y="5715016"/>
              <a:ext cx="792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320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7757728" y="5429264"/>
            <a:ext cx="1243428" cy="1285884"/>
            <a:chOff x="7829166" y="4929198"/>
            <a:chExt cx="1243428" cy="1285884"/>
          </a:xfrm>
        </p:grpSpPr>
        <p:pic>
          <p:nvPicPr>
            <p:cNvPr id="30" name="Picture 3" descr="C:\Users\Надежда\Videos\Downloads\Pictures\Организатор клипов (Microsoft)\j0441443.png">
              <a:hlinkClick r:id="rId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Скругленный прямоугольник 30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4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Правая фигурная скобка 31"/>
          <p:cNvSpPr/>
          <p:nvPr/>
        </p:nvSpPr>
        <p:spPr>
          <a:xfrm>
            <a:off x="8001024" y="1057898"/>
            <a:ext cx="357190" cy="135732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76264" y="2643182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2) = 320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576264" y="3429000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+ 2) = 320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76264" y="4214818"/>
            <a:ext cx="3996000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10(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+ 2) = 320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Группа 4"/>
          <p:cNvGrpSpPr/>
          <p:nvPr/>
        </p:nvGrpSpPr>
        <p:grpSpPr>
          <a:xfrm>
            <a:off x="2576264" y="4968153"/>
            <a:ext cx="3996000" cy="862443"/>
            <a:chOff x="1928794" y="5178231"/>
            <a:chExt cx="3996000" cy="862443"/>
          </a:xfrm>
        </p:grpSpPr>
        <p:sp>
          <p:nvSpPr>
            <p:cNvPr id="38" name="Скругленный прямоугольник 5"/>
            <p:cNvSpPr/>
            <p:nvPr/>
          </p:nvSpPr>
          <p:spPr>
            <a:xfrm>
              <a:off x="1928794" y="5214950"/>
              <a:ext cx="3996000" cy="792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9" name="Группа 53"/>
            <p:cNvGrpSpPr/>
            <p:nvPr/>
          </p:nvGrpSpPr>
          <p:grpSpPr>
            <a:xfrm>
              <a:off x="2606514" y="5178231"/>
              <a:ext cx="2822741" cy="862443"/>
              <a:chOff x="500035" y="3068882"/>
              <a:chExt cx="2698203" cy="862443"/>
            </a:xfrm>
          </p:grpSpPr>
          <p:sp>
            <p:nvSpPr>
              <p:cNvPr id="41" name="Rectangle 11"/>
              <p:cNvSpPr>
                <a:spLocks noChangeArrowheads="1"/>
              </p:cNvSpPr>
              <p:nvPr/>
            </p:nvSpPr>
            <p:spPr bwMode="auto">
              <a:xfrm>
                <a:off x="2683392" y="3286124"/>
                <a:ext cx="514846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320</a:t>
                </a:r>
                <a:endParaRPr lang="ru-RU" sz="2800" dirty="0"/>
              </a:p>
            </p:txBody>
          </p:sp>
          <p:sp>
            <p:nvSpPr>
              <p:cNvPr id="42" name="Rectangle 19"/>
              <p:cNvSpPr>
                <a:spLocks noChangeArrowheads="1"/>
              </p:cNvSpPr>
              <p:nvPr/>
            </p:nvSpPr>
            <p:spPr bwMode="auto">
              <a:xfrm>
                <a:off x="2395176" y="3255630"/>
                <a:ext cx="195261" cy="427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>
                    <a:solidFill>
                      <a:srgbClr val="000000"/>
                    </a:solidFill>
                    <a:latin typeface="Symbol" pitchFamily="18" charset="2"/>
                  </a:rPr>
                  <a:t>=</a:t>
                </a:r>
                <a:endParaRPr lang="ru-RU" sz="2800" dirty="0"/>
              </a:p>
            </p:txBody>
          </p:sp>
          <p:grpSp>
            <p:nvGrpSpPr>
              <p:cNvPr id="43" name="Группа 110"/>
              <p:cNvGrpSpPr/>
              <p:nvPr/>
            </p:nvGrpSpPr>
            <p:grpSpPr>
              <a:xfrm>
                <a:off x="500035" y="3071141"/>
                <a:ext cx="412941" cy="860184"/>
                <a:chOff x="500034" y="3071141"/>
                <a:chExt cx="412941" cy="860184"/>
              </a:xfrm>
            </p:grpSpPr>
            <p:sp>
              <p:nvSpPr>
                <p:cNvPr id="49" name="Rectangle 16"/>
                <p:cNvSpPr>
                  <a:spLocks noChangeArrowheads="1"/>
                </p:cNvSpPr>
                <p:nvPr/>
              </p:nvSpPr>
              <p:spPr bwMode="auto">
                <a:xfrm>
                  <a:off x="551450" y="3500438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10</a:t>
                  </a:r>
                  <a:endParaRPr lang="ru-RU" sz="2800" dirty="0"/>
                </a:p>
              </p:txBody>
            </p:sp>
            <p:cxnSp>
              <p:nvCxnSpPr>
                <p:cNvPr id="50" name="Прямая соединительная линия 49"/>
                <p:cNvCxnSpPr/>
                <p:nvPr/>
              </p:nvCxnSpPr>
              <p:spPr>
                <a:xfrm>
                  <a:off x="500034" y="3500438"/>
                  <a:ext cx="412941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Rectangle 21"/>
                <p:cNvSpPr>
                  <a:spLocks noChangeArrowheads="1"/>
                </p:cNvSpPr>
                <p:nvPr/>
              </p:nvSpPr>
              <p:spPr bwMode="auto">
                <a:xfrm>
                  <a:off x="568346" y="3071141"/>
                  <a:ext cx="23750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х</a:t>
                  </a:r>
                  <a:endParaRPr lang="ru-RU" sz="28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4" name="Rectangle 18"/>
              <p:cNvSpPr>
                <a:spLocks noChangeArrowheads="1"/>
              </p:cNvSpPr>
              <p:nvPr/>
            </p:nvSpPr>
            <p:spPr bwMode="auto">
              <a:xfrm>
                <a:off x="1046324" y="3260418"/>
                <a:ext cx="19306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2800" dirty="0"/>
              </a:p>
            </p:txBody>
          </p:sp>
          <p:grpSp>
            <p:nvGrpSpPr>
              <p:cNvPr id="45" name="Группа 112"/>
              <p:cNvGrpSpPr/>
              <p:nvPr/>
            </p:nvGrpSpPr>
            <p:grpSpPr>
              <a:xfrm>
                <a:off x="1379192" y="3068882"/>
                <a:ext cx="791469" cy="861774"/>
                <a:chOff x="950564" y="3068882"/>
                <a:chExt cx="791469" cy="861774"/>
              </a:xfrm>
            </p:grpSpPr>
            <p:sp>
              <p:nvSpPr>
                <p:cNvPr id="46" name="Rectangle 14"/>
                <p:cNvSpPr>
                  <a:spLocks noChangeArrowheads="1"/>
                </p:cNvSpPr>
                <p:nvPr/>
              </p:nvSpPr>
              <p:spPr bwMode="auto">
                <a:xfrm>
                  <a:off x="1230472" y="3499769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20</a:t>
                  </a:r>
                  <a:endParaRPr lang="ru-RU" sz="2800" dirty="0"/>
                </a:p>
              </p:txBody>
            </p:sp>
            <p:cxnSp>
              <p:nvCxnSpPr>
                <p:cNvPr id="47" name="Прямая соединительная линия 46"/>
                <p:cNvCxnSpPr/>
                <p:nvPr/>
              </p:nvCxnSpPr>
              <p:spPr>
                <a:xfrm>
                  <a:off x="950564" y="3500438"/>
                  <a:ext cx="791469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Rectangle 13"/>
                <p:cNvSpPr>
                  <a:spLocks noChangeArrowheads="1"/>
                </p:cNvSpPr>
                <p:nvPr/>
              </p:nvSpPr>
              <p:spPr bwMode="auto">
                <a:xfrm>
                  <a:off x="1027413" y="3068882"/>
                  <a:ext cx="666542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х – </a:t>
                  </a:r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2800" i="1" dirty="0"/>
                </a:p>
              </p:txBody>
            </p:sp>
          </p:grpSp>
        </p:grpSp>
        <p:sp>
          <p:nvSpPr>
            <p:cNvPr id="40" name="TextBox 7"/>
            <p:cNvSpPr txBox="1"/>
            <p:nvPr/>
          </p:nvSpPr>
          <p:spPr>
            <a:xfrm>
              <a:off x="2000232" y="5286388"/>
              <a:ext cx="4631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5576" y="37086"/>
            <a:ext cx="8640000" cy="198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2 большие и 3 маленькие коробки помещается </a:t>
            </a:r>
          </a:p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38 карандашей, а в 3 большие и 2 маленькие коробки – 42 карандаша. Сколько карандашей в большой и маленькой коробках вместе?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101932" y="2071678"/>
            <a:ext cx="8929718" cy="13680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173370" y="2530800"/>
            <a:ext cx="720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9188" y="2126270"/>
            <a:ext cx="1905000" cy="12382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4"/>
          <a:srcRect t="24163" r="61943"/>
          <a:stretch>
            <a:fillRect/>
          </a:stretch>
        </p:blipFill>
        <p:spPr bwMode="auto">
          <a:xfrm rot="16200000">
            <a:off x="4108254" y="1848266"/>
            <a:ext cx="1000132" cy="179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0" name="Прямая со стрелкой 49"/>
          <p:cNvCxnSpPr/>
          <p:nvPr/>
        </p:nvCxnSpPr>
        <p:spPr>
          <a:xfrm>
            <a:off x="5613002" y="2758762"/>
            <a:ext cx="576000" cy="1588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6283240" y="2530800"/>
            <a:ext cx="2664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38 карандашей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925654" y="2530800"/>
            <a:ext cx="720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57158" y="214290"/>
            <a:ext cx="842968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98734" y="3500438"/>
            <a:ext cx="8929718" cy="13680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70172" y="3959560"/>
            <a:ext cx="720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5990" y="3564918"/>
            <a:ext cx="1905000" cy="123825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</p:pic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4"/>
          <a:srcRect t="24163" r="61943"/>
          <a:stretch>
            <a:fillRect/>
          </a:stretch>
        </p:blipFill>
        <p:spPr bwMode="auto">
          <a:xfrm rot="16200000">
            <a:off x="4105056" y="3277026"/>
            <a:ext cx="1000132" cy="179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9" name="Прямая со стрелкой 68"/>
          <p:cNvCxnSpPr/>
          <p:nvPr/>
        </p:nvCxnSpPr>
        <p:spPr>
          <a:xfrm>
            <a:off x="5609804" y="4187522"/>
            <a:ext cx="576000" cy="1588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Скругленный прямоугольник 69"/>
          <p:cNvSpPr/>
          <p:nvPr/>
        </p:nvSpPr>
        <p:spPr>
          <a:xfrm>
            <a:off x="6280042" y="3959560"/>
            <a:ext cx="2664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42 карандаша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2922456" y="3959560"/>
            <a:ext cx="720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57158" y="642918"/>
            <a:ext cx="2500330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2857488" y="642918"/>
            <a:ext cx="592935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53960" y="1071546"/>
            <a:ext cx="2789280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5" name="Группа 84"/>
          <p:cNvGrpSpPr/>
          <p:nvPr/>
        </p:nvGrpSpPr>
        <p:grpSpPr>
          <a:xfrm>
            <a:off x="2393462" y="4929198"/>
            <a:ext cx="4348974" cy="432000"/>
            <a:chOff x="357158" y="285728"/>
            <a:chExt cx="4348974" cy="432000"/>
          </a:xfrm>
        </p:grpSpPr>
        <p:sp>
          <p:nvSpPr>
            <p:cNvPr id="86" name="Скругленный прямоугольник 85"/>
            <p:cNvSpPr/>
            <p:nvPr/>
          </p:nvSpPr>
          <p:spPr>
            <a:xfrm>
              <a:off x="357158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1142976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1942442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2728260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Скругленный прямоугольник 89"/>
            <p:cNvSpPr/>
            <p:nvPr/>
          </p:nvSpPr>
          <p:spPr>
            <a:xfrm>
              <a:off x="3518132" y="285728"/>
              <a:ext cx="1188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б.к.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2384718" y="5429264"/>
            <a:ext cx="4391370" cy="432000"/>
            <a:chOff x="4429124" y="357166"/>
            <a:chExt cx="4391370" cy="432000"/>
          </a:xfrm>
        </p:grpSpPr>
        <p:sp>
          <p:nvSpPr>
            <p:cNvPr id="92" name="Скругленный прямоугольник 91"/>
            <p:cNvSpPr/>
            <p:nvPr/>
          </p:nvSpPr>
          <p:spPr>
            <a:xfrm>
              <a:off x="442912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3" name="Скругленный прямоугольник 92"/>
            <p:cNvSpPr/>
            <p:nvPr/>
          </p:nvSpPr>
          <p:spPr>
            <a:xfrm>
              <a:off x="5218140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4" name="Скругленный прямоугольник 93"/>
            <p:cNvSpPr/>
            <p:nvPr/>
          </p:nvSpPr>
          <p:spPr>
            <a:xfrm>
              <a:off x="603125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Скругленный прямоугольник 94"/>
            <p:cNvSpPr/>
            <p:nvPr/>
          </p:nvSpPr>
          <p:spPr>
            <a:xfrm>
              <a:off x="681387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Скругленный прямоугольник 95"/>
            <p:cNvSpPr/>
            <p:nvPr/>
          </p:nvSpPr>
          <p:spPr>
            <a:xfrm>
              <a:off x="7596494" y="357166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м.к.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7" name="Группа 96"/>
          <p:cNvGrpSpPr/>
          <p:nvPr/>
        </p:nvGrpSpPr>
        <p:grpSpPr>
          <a:xfrm>
            <a:off x="2258688" y="5929330"/>
            <a:ext cx="4621018" cy="432000"/>
            <a:chOff x="4429124" y="357166"/>
            <a:chExt cx="4621018" cy="432000"/>
          </a:xfrm>
        </p:grpSpPr>
        <p:sp>
          <p:nvSpPr>
            <p:cNvPr id="98" name="Скругленный прямоугольник 97"/>
            <p:cNvSpPr/>
            <p:nvPr/>
          </p:nvSpPr>
          <p:spPr>
            <a:xfrm>
              <a:off x="442912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38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9" name="Скругленный прямоугольник 98"/>
            <p:cNvSpPr/>
            <p:nvPr/>
          </p:nvSpPr>
          <p:spPr>
            <a:xfrm>
              <a:off x="5228590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0" name="Скругленный прямоугольник 99"/>
            <p:cNvSpPr/>
            <p:nvPr/>
          </p:nvSpPr>
          <p:spPr>
            <a:xfrm>
              <a:off x="603125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1" name="Скругленный прямоугольник 100"/>
            <p:cNvSpPr/>
            <p:nvPr/>
          </p:nvSpPr>
          <p:spPr>
            <a:xfrm>
              <a:off x="6827522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2" name="Скругленный прямоугольник 101"/>
            <p:cNvSpPr/>
            <p:nvPr/>
          </p:nvSpPr>
          <p:spPr>
            <a:xfrm>
              <a:off x="7610142" y="357166"/>
              <a:ext cx="144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80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кар.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3" name="Picture 1" descr="F:\2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pic>
        <p:nvPicPr>
          <p:cNvPr id="103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sp>
        <p:nvSpPr>
          <p:cNvPr id="104" name="Прямоугольник 103"/>
          <p:cNvSpPr/>
          <p:nvPr/>
        </p:nvSpPr>
        <p:spPr>
          <a:xfrm>
            <a:off x="101900" y="2071678"/>
            <a:ext cx="2786082" cy="2786082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рямоугольник 104"/>
          <p:cNvSpPr/>
          <p:nvPr/>
        </p:nvSpPr>
        <p:spPr>
          <a:xfrm>
            <a:off x="2857488" y="2054832"/>
            <a:ext cx="2786082" cy="2786082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Прямоугольник 105"/>
          <p:cNvSpPr/>
          <p:nvPr/>
        </p:nvSpPr>
        <p:spPr>
          <a:xfrm>
            <a:off x="6184580" y="2071678"/>
            <a:ext cx="2786082" cy="2786082"/>
          </a:xfrm>
          <a:prstGeom prst="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7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51" grpId="0" animBg="1"/>
      <p:bldP spid="52" grpId="0" animBg="1"/>
      <p:bldP spid="55" grpId="0" animBg="1"/>
      <p:bldP spid="65" grpId="0" animBg="1"/>
      <p:bldP spid="66" grpId="0" animBg="1"/>
      <p:bldP spid="70" grpId="0" animBg="1"/>
      <p:bldP spid="71" grpId="0" animBg="1"/>
      <p:bldP spid="72" grpId="0" animBg="1"/>
      <p:bldP spid="75" grpId="0" animBg="1"/>
      <p:bldP spid="76" grpId="0" animBg="1"/>
      <p:bldP spid="104" grpId="1" animBg="1"/>
      <p:bldP spid="104" grpId="2" animBg="1"/>
      <p:bldP spid="105" grpId="0" animBg="1"/>
      <p:bldP spid="105" grpId="1" animBg="1"/>
      <p:bldP spid="106" grpId="0" animBg="1"/>
      <p:bldP spid="10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2393462" y="142852"/>
            <a:ext cx="4348974" cy="432000"/>
            <a:chOff x="357158" y="285728"/>
            <a:chExt cx="4348974" cy="432000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357158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1142976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Скругленный прямоугольник 35"/>
            <p:cNvSpPr/>
            <p:nvPr/>
          </p:nvSpPr>
          <p:spPr>
            <a:xfrm>
              <a:off x="1942442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>
              <a:off x="2728260" y="285728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3518132" y="285728"/>
              <a:ext cx="1188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б.к.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364714" y="714356"/>
            <a:ext cx="4391370" cy="432000"/>
            <a:chOff x="4429124" y="357166"/>
            <a:chExt cx="4391370" cy="432000"/>
          </a:xfrm>
        </p:grpSpPr>
        <p:sp>
          <p:nvSpPr>
            <p:cNvPr id="47" name="Скругленный прямоугольник 46"/>
            <p:cNvSpPr/>
            <p:nvPr/>
          </p:nvSpPr>
          <p:spPr>
            <a:xfrm>
              <a:off x="442912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Скругленный прямоугольник 47"/>
            <p:cNvSpPr/>
            <p:nvPr/>
          </p:nvSpPr>
          <p:spPr>
            <a:xfrm>
              <a:off x="5218140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603125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681387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1" name="Скругленный прямоугольник 50"/>
            <p:cNvSpPr/>
            <p:nvPr/>
          </p:nvSpPr>
          <p:spPr>
            <a:xfrm>
              <a:off x="7596494" y="357166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м.к.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2250646" y="1285860"/>
            <a:ext cx="4621018" cy="432000"/>
            <a:chOff x="4429124" y="357166"/>
            <a:chExt cx="4621018" cy="432000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442912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38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5228590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Скругленный прямоугольник 54"/>
            <p:cNvSpPr/>
            <p:nvPr/>
          </p:nvSpPr>
          <p:spPr>
            <a:xfrm>
              <a:off x="603125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42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6" name="Скругленный прямоугольник 55"/>
            <p:cNvSpPr/>
            <p:nvPr/>
          </p:nvSpPr>
          <p:spPr>
            <a:xfrm>
              <a:off x="6827522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Скругленный прямоугольник 56"/>
            <p:cNvSpPr/>
            <p:nvPr/>
          </p:nvSpPr>
          <p:spPr>
            <a:xfrm>
              <a:off x="7610142" y="357166"/>
              <a:ext cx="144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80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кар.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12350" y="4160226"/>
            <a:ext cx="8929718" cy="1500198"/>
            <a:chOff x="71406" y="785794"/>
            <a:chExt cx="8929718" cy="1500198"/>
          </a:xfrm>
        </p:grpSpPr>
        <p:sp>
          <p:nvSpPr>
            <p:cNvPr id="69" name="Скругленный прямоугольник 68"/>
            <p:cNvSpPr/>
            <p:nvPr/>
          </p:nvSpPr>
          <p:spPr>
            <a:xfrm>
              <a:off x="71406" y="785794"/>
              <a:ext cx="8929718" cy="1500198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err="1" smtClean="0"/>
                <a:t>й</a:t>
              </a:r>
              <a:endParaRPr lang="ru-RU" dirty="0"/>
            </a:p>
          </p:txBody>
        </p:sp>
        <p:sp>
          <p:nvSpPr>
            <p:cNvPr id="70" name="Скругленный прямоугольник 69"/>
            <p:cNvSpPr/>
            <p:nvPr/>
          </p:nvSpPr>
          <p:spPr>
            <a:xfrm>
              <a:off x="142844" y="1285860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8662" y="904866"/>
              <a:ext cx="1905000" cy="1238250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3"/>
            <p:cNvPicPr>
              <a:picLocks noChangeAspect="1" noChangeArrowheads="1"/>
            </p:cNvPicPr>
            <p:nvPr/>
          </p:nvPicPr>
          <p:blipFill>
            <a:blip r:embed="rId4"/>
            <a:srcRect t="24163" r="61943"/>
            <a:stretch>
              <a:fillRect/>
            </a:stretch>
          </p:blipFill>
          <p:spPr bwMode="auto">
            <a:xfrm rot="16200000">
              <a:off x="4077728" y="603326"/>
              <a:ext cx="1000132" cy="1793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3" name="Прямая со стрелкой 72"/>
            <p:cNvCxnSpPr/>
            <p:nvPr/>
          </p:nvCxnSpPr>
          <p:spPr>
            <a:xfrm>
              <a:off x="5582476" y="1500174"/>
              <a:ext cx="576000" cy="1588"/>
            </a:xfrm>
            <a:prstGeom prst="straightConnector1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Скругленный прямоугольник 73"/>
            <p:cNvSpPr/>
            <p:nvPr/>
          </p:nvSpPr>
          <p:spPr>
            <a:xfrm>
              <a:off x="6252714" y="1285860"/>
              <a:ext cx="2664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16 карандашей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Скругленный прямоугольник 74"/>
            <p:cNvSpPr/>
            <p:nvPr/>
          </p:nvSpPr>
          <p:spPr>
            <a:xfrm>
              <a:off x="2895128" y="1285860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6" name="Группа 75"/>
          <p:cNvGrpSpPr/>
          <p:nvPr/>
        </p:nvGrpSpPr>
        <p:grpSpPr>
          <a:xfrm>
            <a:off x="105098" y="1928802"/>
            <a:ext cx="8929718" cy="1500198"/>
            <a:chOff x="71406" y="785794"/>
            <a:chExt cx="8929718" cy="1500198"/>
          </a:xfrm>
        </p:grpSpPr>
        <p:sp>
          <p:nvSpPr>
            <p:cNvPr id="77" name="Скругленный прямоугольник 76"/>
            <p:cNvSpPr/>
            <p:nvPr/>
          </p:nvSpPr>
          <p:spPr>
            <a:xfrm>
              <a:off x="71406" y="785794"/>
              <a:ext cx="8929718" cy="1500198"/>
            </a:xfrm>
            <a:prstGeom prst="roundRect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Скругленный прямоугольник 77"/>
            <p:cNvSpPr/>
            <p:nvPr/>
          </p:nvSpPr>
          <p:spPr>
            <a:xfrm>
              <a:off x="142844" y="1285860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28662" y="904866"/>
              <a:ext cx="1905000" cy="1238250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0" name="Picture 3"/>
            <p:cNvPicPr>
              <a:picLocks noChangeAspect="1" noChangeArrowheads="1"/>
            </p:cNvPicPr>
            <p:nvPr/>
          </p:nvPicPr>
          <p:blipFill>
            <a:blip r:embed="rId4"/>
            <a:srcRect t="24163" r="61943"/>
            <a:stretch>
              <a:fillRect/>
            </a:stretch>
          </p:blipFill>
          <p:spPr bwMode="auto">
            <a:xfrm rot="16200000">
              <a:off x="4077728" y="603326"/>
              <a:ext cx="1000132" cy="1793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81" name="Прямая со стрелкой 80"/>
            <p:cNvCxnSpPr/>
            <p:nvPr/>
          </p:nvCxnSpPr>
          <p:spPr>
            <a:xfrm>
              <a:off x="5582476" y="1500174"/>
              <a:ext cx="576000" cy="1588"/>
            </a:xfrm>
            <a:prstGeom prst="straightConnector1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Скругленный прямоугольник 81"/>
            <p:cNvSpPr/>
            <p:nvPr/>
          </p:nvSpPr>
          <p:spPr>
            <a:xfrm>
              <a:off x="6252714" y="1285860"/>
              <a:ext cx="2664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80 карандашей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Скругленный прямоугольник 82"/>
            <p:cNvSpPr/>
            <p:nvPr/>
          </p:nvSpPr>
          <p:spPr>
            <a:xfrm>
              <a:off x="2895128" y="1285860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4" name="Группа 83"/>
          <p:cNvGrpSpPr/>
          <p:nvPr/>
        </p:nvGrpSpPr>
        <p:grpSpPr>
          <a:xfrm>
            <a:off x="2251436" y="3571876"/>
            <a:ext cx="4621018" cy="432000"/>
            <a:chOff x="4429124" y="357166"/>
            <a:chExt cx="4621018" cy="432000"/>
          </a:xfrm>
        </p:grpSpPr>
        <p:sp>
          <p:nvSpPr>
            <p:cNvPr id="85" name="Скругленный прямоугольник 84"/>
            <p:cNvSpPr/>
            <p:nvPr/>
          </p:nvSpPr>
          <p:spPr>
            <a:xfrm>
              <a:off x="442912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80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6" name="Скругленный прямоугольник 85"/>
            <p:cNvSpPr/>
            <p:nvPr/>
          </p:nvSpPr>
          <p:spPr>
            <a:xfrm>
              <a:off x="5228590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: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Скругленный прямоугольник 86"/>
            <p:cNvSpPr/>
            <p:nvPr/>
          </p:nvSpPr>
          <p:spPr>
            <a:xfrm>
              <a:off x="6031254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8" name="Скругленный прямоугольник 87"/>
            <p:cNvSpPr/>
            <p:nvPr/>
          </p:nvSpPr>
          <p:spPr>
            <a:xfrm>
              <a:off x="6827522" y="357166"/>
              <a:ext cx="72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=</a:t>
              </a:r>
              <a:endPara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9" name="Скругленный прямоугольник 88"/>
            <p:cNvSpPr/>
            <p:nvPr/>
          </p:nvSpPr>
          <p:spPr>
            <a:xfrm>
              <a:off x="7610142" y="357166"/>
              <a:ext cx="1440000" cy="432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16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(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кар.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7757728" y="5429264"/>
            <a:ext cx="1243428" cy="1285884"/>
            <a:chOff x="7829166" y="4929198"/>
            <a:chExt cx="1243428" cy="1285884"/>
          </a:xfrm>
        </p:grpSpPr>
        <p:pic>
          <p:nvPicPr>
            <p:cNvPr id="91" name="Picture 3" descr="C:\Users\Надежда\Videos\Downloads\Pictures\Организатор клипов (Microsoft)\j0441443.png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" name="Скругленный прямоугольник 91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7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93" name="Picture 1" descr="F:\2.jpg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4282" y="71414"/>
            <a:ext cx="8712000" cy="154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Букет из трех тюльпанов и двух нарциссов стоит 80 р., а букет из двух тюльпанов и трех нарциссов – 70 р. Сколько стоят один тюльпан и один нарцисс вместе?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1133422" y="3429012"/>
            <a:ext cx="6519966" cy="2071690"/>
            <a:chOff x="928662" y="3571888"/>
            <a:chExt cx="6519966" cy="2071690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3033742" y="3571888"/>
              <a:ext cx="2476506" cy="2071690"/>
              <a:chOff x="3033742" y="3571888"/>
              <a:chExt cx="2476506" cy="2071690"/>
            </a:xfrm>
          </p:grpSpPr>
          <p:pic>
            <p:nvPicPr>
              <p:cNvPr id="11" name="Picture 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3643306" y="3571888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" name="Picture 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3890998" y="3929078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033742" y="3929078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13" name="Скругленный прямоугольник 12"/>
            <p:cNvSpPr/>
            <p:nvPr/>
          </p:nvSpPr>
          <p:spPr>
            <a:xfrm>
              <a:off x="6224628" y="5140140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70 р.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7891" name="Picture 3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4118"/>
            <a:stretch>
              <a:fillRect/>
            </a:stretch>
          </p:blipFill>
          <p:spPr bwMode="auto">
            <a:xfrm>
              <a:off x="1500166" y="3857628"/>
              <a:ext cx="90487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7" name="Прямая со стрелкой 26"/>
            <p:cNvCxnSpPr/>
            <p:nvPr/>
          </p:nvCxnSpPr>
          <p:spPr>
            <a:xfrm>
              <a:off x="5295934" y="5356238"/>
              <a:ext cx="785818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Скругленный прямоугольник 20"/>
            <p:cNvSpPr/>
            <p:nvPr/>
          </p:nvSpPr>
          <p:spPr>
            <a:xfrm>
              <a:off x="928662" y="5072074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605246" y="5140140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1071538" y="1643050"/>
            <a:ext cx="6581850" cy="1873142"/>
            <a:chOff x="785786" y="1913036"/>
            <a:chExt cx="6581850" cy="1873142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2928926" y="2055912"/>
              <a:ext cx="2476506" cy="1714500"/>
              <a:chOff x="2928926" y="2055912"/>
              <a:chExt cx="2476506" cy="1714500"/>
            </a:xfrm>
          </p:grpSpPr>
          <p:pic>
            <p:nvPicPr>
              <p:cNvPr id="4" name="Picture 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928926" y="2055912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" name="Picture 1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3786182" y="2055912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6" name="Скругленный прямоугольник 5"/>
            <p:cNvSpPr/>
            <p:nvPr/>
          </p:nvSpPr>
          <p:spPr>
            <a:xfrm>
              <a:off x="6143636" y="3266986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80 р.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785786" y="1913036"/>
              <a:ext cx="1814991" cy="1873142"/>
              <a:chOff x="1071538" y="1913036"/>
              <a:chExt cx="1814991" cy="1873142"/>
            </a:xfrm>
          </p:grpSpPr>
          <p:pic>
            <p:nvPicPr>
              <p:cNvPr id="37889" name="Picture 1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071538" y="2071678"/>
                <a:ext cx="1619250" cy="1714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 flipH="1">
                <a:off x="1152530" y="1913036"/>
                <a:ext cx="1733999" cy="183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cxnSp>
          <p:nvCxnSpPr>
            <p:cNvPr id="24" name="Прямая со стрелкой 23"/>
            <p:cNvCxnSpPr/>
            <p:nvPr/>
          </p:nvCxnSpPr>
          <p:spPr>
            <a:xfrm>
              <a:off x="5214942" y="3484672"/>
              <a:ext cx="785818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Скругленный прямоугольник 15"/>
            <p:cNvSpPr/>
            <p:nvPr/>
          </p:nvSpPr>
          <p:spPr>
            <a:xfrm>
              <a:off x="847670" y="3282740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490876" y="3270358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Прямоугольник 49"/>
          <p:cNvSpPr/>
          <p:nvPr/>
        </p:nvSpPr>
        <p:spPr>
          <a:xfrm>
            <a:off x="357158" y="214290"/>
            <a:ext cx="842968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357158" y="642942"/>
            <a:ext cx="842968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2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pic>
        <p:nvPicPr>
          <p:cNvPr id="53" name="Picture 1" descr="F:\2.jp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928662" y="285728"/>
            <a:ext cx="6805688" cy="2286004"/>
            <a:chOff x="642910" y="4214830"/>
            <a:chExt cx="6805688" cy="2286004"/>
          </a:xfrm>
        </p:grpSpPr>
        <p:grpSp>
          <p:nvGrpSpPr>
            <p:cNvPr id="3" name="Группа 44"/>
            <p:cNvGrpSpPr/>
            <p:nvPr/>
          </p:nvGrpSpPr>
          <p:grpSpPr>
            <a:xfrm>
              <a:off x="642910" y="4572008"/>
              <a:ext cx="2119316" cy="1928826"/>
              <a:chOff x="642910" y="4572008"/>
              <a:chExt cx="2119316" cy="1928826"/>
            </a:xfrm>
          </p:grpSpPr>
          <p:grpSp>
            <p:nvGrpSpPr>
              <p:cNvPr id="14" name="Группа 43"/>
              <p:cNvGrpSpPr/>
              <p:nvPr/>
            </p:nvGrpSpPr>
            <p:grpSpPr>
              <a:xfrm>
                <a:off x="642910" y="4572008"/>
                <a:ext cx="2119316" cy="1928826"/>
                <a:chOff x="642910" y="4572008"/>
                <a:chExt cx="2119316" cy="1928826"/>
              </a:xfrm>
            </p:grpSpPr>
            <p:pic>
              <p:nvPicPr>
                <p:cNvPr id="16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642910" y="4572008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7" name="Picture 2"/>
                <p:cNvPicPr>
                  <a:picLocks noChangeAspect="1" noChangeArrowheads="1"/>
                </p:cNvPicPr>
                <p:nvPr/>
              </p:nvPicPr>
              <p:blipFill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1095362" y="4572008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8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flipH="1">
                  <a:off x="1142976" y="4786334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15" name="Скругленный прямоугольник 14"/>
              <p:cNvSpPr/>
              <p:nvPr/>
            </p:nvSpPr>
            <p:spPr>
              <a:xfrm>
                <a:off x="1133422" y="5997396"/>
                <a:ext cx="1224000" cy="4320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cxnSp>
          <p:nvCxnSpPr>
            <p:cNvPr id="4" name="Прямая со стрелкой 3"/>
            <p:cNvCxnSpPr/>
            <p:nvPr/>
          </p:nvCxnSpPr>
          <p:spPr>
            <a:xfrm>
              <a:off x="5153028" y="6215094"/>
              <a:ext cx="785818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Скругленный прямоугольник 4"/>
            <p:cNvSpPr/>
            <p:nvPr/>
          </p:nvSpPr>
          <p:spPr>
            <a:xfrm>
              <a:off x="6224598" y="5997408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150 р.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6" name="Группа 47"/>
            <p:cNvGrpSpPr/>
            <p:nvPr/>
          </p:nvGrpSpPr>
          <p:grpSpPr>
            <a:xfrm>
              <a:off x="2952750" y="4214830"/>
              <a:ext cx="2381244" cy="2214566"/>
              <a:chOff x="2952750" y="4214830"/>
              <a:chExt cx="2381244" cy="2214566"/>
            </a:xfrm>
          </p:grpSpPr>
          <p:grpSp>
            <p:nvGrpSpPr>
              <p:cNvPr id="7" name="Группа 46"/>
              <p:cNvGrpSpPr/>
              <p:nvPr/>
            </p:nvGrpSpPr>
            <p:grpSpPr>
              <a:xfrm>
                <a:off x="2952750" y="4214830"/>
                <a:ext cx="2381244" cy="2143116"/>
                <a:chOff x="2952750" y="4214830"/>
                <a:chExt cx="2381244" cy="2143116"/>
              </a:xfrm>
            </p:grpSpPr>
            <p:pic>
              <p:nvPicPr>
                <p:cNvPr id="9" name="Picture 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3214678" y="4214830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0" name="Picture 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>
                  <a:off x="2952750" y="4643446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1" name="Picture 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rot="20437192" flipH="1">
                  <a:off x="3596144" y="4494808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2" name="Picture 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flipH="1">
                  <a:off x="3714744" y="4572020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" name="Picture 1"/>
                <p:cNvPicPr>
                  <a:picLocks noChangeAspect="1" noChangeArrowheads="1"/>
                </p:cNvPicPr>
                <p:nvPr/>
              </p:nvPicPr>
              <p:blipFill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/>
                <a:stretch>
                  <a:fillRect/>
                </a:stretch>
              </p:blipFill>
              <p:spPr bwMode="auto">
                <a:xfrm rot="19059902" flipH="1">
                  <a:off x="3223681" y="4572008"/>
                  <a:ext cx="1619250" cy="1714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8" name="Скругленный прямоугольник 7"/>
              <p:cNvSpPr/>
              <p:nvPr/>
            </p:nvSpPr>
            <p:spPr>
              <a:xfrm>
                <a:off x="3428992" y="5997396"/>
                <a:ext cx="1224000" cy="432000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ru-RU" sz="2800" dirty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19" name="Группа 18"/>
          <p:cNvGrpSpPr/>
          <p:nvPr/>
        </p:nvGrpSpPr>
        <p:grpSpPr>
          <a:xfrm>
            <a:off x="3000364" y="2786058"/>
            <a:ext cx="2333598" cy="1714500"/>
            <a:chOff x="6810402" y="3786190"/>
            <a:chExt cx="2333598" cy="1714500"/>
          </a:xfrm>
        </p:grpSpPr>
        <p:pic>
          <p:nvPicPr>
            <p:cNvPr id="20" name="Picture 1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7524750" y="3786190"/>
              <a:ext cx="161925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10402" y="3786190"/>
              <a:ext cx="1619250" cy="171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Скругленный прямоугольник 21"/>
            <p:cNvSpPr/>
            <p:nvPr/>
          </p:nvSpPr>
          <p:spPr>
            <a:xfrm>
              <a:off x="7286644" y="5000636"/>
              <a:ext cx="122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30 р.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4" name="Picture 1" descr="F:\2.jp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grpSp>
        <p:nvGrpSpPr>
          <p:cNvPr id="45" name="Группа 44"/>
          <p:cNvGrpSpPr/>
          <p:nvPr/>
        </p:nvGrpSpPr>
        <p:grpSpPr>
          <a:xfrm>
            <a:off x="7757728" y="5429264"/>
            <a:ext cx="1243428" cy="1285884"/>
            <a:chOff x="7829166" y="4929198"/>
            <a:chExt cx="1243428" cy="1285884"/>
          </a:xfrm>
        </p:grpSpPr>
        <p:pic>
          <p:nvPicPr>
            <p:cNvPr id="46" name="Picture 3" descr="C:\Users\Надежда\Videos\Downloads\Pictures\Организатор клипов (Microsoft)\j0441443.png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Скругленный прямоугольник 46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8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sp>
        <p:nvSpPr>
          <p:cNvPr id="3" name="Прямоугольник 4"/>
          <p:cNvSpPr>
            <a:spLocks noChangeArrowheads="1"/>
          </p:cNvSpPr>
          <p:nvPr/>
        </p:nvSpPr>
        <p:spPr bwMode="auto">
          <a:xfrm>
            <a:off x="500063" y="-24"/>
            <a:ext cx="81438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Литература: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  <a:hlinkClick r:id="rId3"/>
            </a:endParaRPr>
          </a:p>
          <a:p>
            <a:pPr marL="342900" indent="-342900" defTabSz="912813">
              <a:buFont typeface="+mj-lt"/>
              <a:buAutoNum type="arabicPeriod"/>
              <a:defRPr/>
            </a:pP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Кузнецова Л.В., Суворова С.Б., </a:t>
            </a:r>
            <a:r>
              <a:rPr lang="ru-RU" sz="2400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Бунимович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Е.А., Колесникова Т.В., Рослова Л.О. Сборник заданий для подготовки к итоговой аттестации в 9 классе. М., Просвещение,  2007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.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1714488"/>
            <a:ext cx="81438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/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Интернет – ресурсы: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  <a:hlinkClick r:id="rId3"/>
            </a:endParaRPr>
          </a:p>
          <a:p>
            <a:pPr defTabSz="912813">
              <a:buFont typeface="Arial" charset="0"/>
              <a:buChar char="•"/>
            </a:pPr>
            <a:r>
              <a:rPr lang="ru-RU" sz="2400" u="sng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hlinkClick r:id="rId3"/>
              </a:rPr>
              <a:t>http://www.megatronica.ru/picdnv_154.htm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дневник</a:t>
            </a:r>
            <a:endParaRPr lang="ru-RU" sz="24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 defTabSz="912813">
              <a:buFont typeface="Arial" charset="0"/>
              <a:buChar char="•"/>
            </a:pPr>
            <a:r>
              <a:rPr lang="ru-RU" sz="2400" u="sng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hlinkClick r:id="rId4"/>
              </a:rPr>
              <a:t>http://www.prazdnik.by/upload/iblock/1ba/1bada0379d7ea1bb7c894d4297ec6f76.jpg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ученик</a:t>
            </a:r>
          </a:p>
          <a:p>
            <a:pPr defTabSz="912813">
              <a:buFont typeface="Arial" charset="0"/>
              <a:buChar char="•"/>
            </a:pPr>
            <a:r>
              <a:rPr lang="en-US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hlinkClick r:id="rId5"/>
              </a:rPr>
              <a:t>http://www.lenagold.ru/fon/clipart/k/knig.htm</a:t>
            </a:r>
            <a:r>
              <a:rPr lang="ru-RU" sz="2400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книги с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чашкой</a:t>
            </a:r>
          </a:p>
          <a:p>
            <a:pPr defTabSz="912813">
              <a:buFont typeface="Arial" charset="0"/>
              <a:buChar char="•"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знак домой</a:t>
            </a:r>
          </a:p>
          <a:p>
            <a:pPr defTabSz="912813"/>
            <a:r>
              <a:rPr lang="en-US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hlinkClick r:id="rId6"/>
              </a:rPr>
              <a:t>http://office.microsoft.com/clipart/preview.aspx?AssetID=MCj0441443&amp;AssetCol=MCj0441436,MCj0441437,MCj0441438,MCj0441439,MCj0441440,MCj0441441,MCj0441442,MCj0441443,MCj0441444,MCj0441445,MCj0441446,MCj0441447&amp;CTT=4&amp;Origin=MCj04414440000</a:t>
            </a:r>
            <a:endParaRPr lang="ru-RU" sz="24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 defTabSz="912813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2400" u="sng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  <a:hlinkClick r:id="rId7"/>
              </a:rPr>
              <a:t>http://cliparty.by.ru/banners/100_42/2.jpg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кнопка</a:t>
            </a:r>
            <a:endParaRPr lang="ru-RU" sz="2400" u="sng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latin typeface="Monotype Corsiva" pitchFamily="66" charset="0"/>
                <a:hlinkClick r:id="rId8"/>
              </a:rPr>
              <a:t>http</a:t>
            </a:r>
            <a:r>
              <a:rPr lang="ru-RU" sz="2400" u="sng" dirty="0" smtClean="0">
                <a:latin typeface="Monotype Corsiva" pitchFamily="66" charset="0"/>
                <a:hlinkClick r:id="rId8"/>
              </a:rPr>
              <a:t>://s24.stanovoe.lipetsk.ru/image/102.gif</a:t>
            </a:r>
            <a:r>
              <a:rPr lang="ru-RU" sz="2400" u="sng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стрелка</a:t>
            </a:r>
            <a:endParaRPr lang="en-US" sz="2400" dirty="0" smtClean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42852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2"/>
              </a:rPr>
              <a:t>http://lenagold.ru/fon/clipart/k/kar/karanda70.jpg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большая коробка карандашей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3"/>
              </a:rPr>
              <a:t>http://lenagold.ru/fon/clipart/k/kar/karanda15.jpg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маленькая коробка карандашей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4"/>
              </a:rPr>
              <a:t>http://lenagold.ru/fon/clipart/t/tulp/tulip52.jpg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тюльпан 1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5"/>
              </a:rPr>
              <a:t>http://lenagold.ru/fon/clipart/t/tulp/tulip95.jpg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тюльпан 2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6"/>
              </a:rPr>
              <a:t>http://lenagold.ru/fon/clipart/t/tulp/tulip110.jpg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тюльпан 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7"/>
              </a:rPr>
              <a:t>http://lenagold.ru/fon/clipart/t/tulp/tulip120.jpg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тюльпан 4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Monotype Corsiva" pitchFamily="66" charset="0"/>
                <a:hlinkClick r:id="rId8"/>
              </a:rPr>
              <a:t>http://www.lenagold.ru/fon/clipart/n/nar/narc13.jpg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7030A0"/>
                </a:solidFill>
                <a:latin typeface="Monotype Corsiva" pitchFamily="66" charset="0"/>
              </a:rPr>
              <a:t>нарцисс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15"/>
          <p:cNvGrpSpPr/>
          <p:nvPr/>
        </p:nvGrpSpPr>
        <p:grpSpPr>
          <a:xfrm>
            <a:off x="1785918" y="3429000"/>
            <a:ext cx="5572164" cy="1512000"/>
            <a:chOff x="2285984" y="4857760"/>
            <a:chExt cx="5572164" cy="1512000"/>
          </a:xfrm>
        </p:grpSpPr>
        <p:sp>
          <p:nvSpPr>
            <p:cNvPr id="8" name="Прямоугольник 7">
              <a:hlinkClick r:id="rId2" action="ppaction://hlinksldjump"/>
            </p:cNvPr>
            <p:cNvSpPr/>
            <p:nvPr/>
          </p:nvSpPr>
          <p:spPr>
            <a:xfrm>
              <a:off x="5214942" y="4857760"/>
              <a:ext cx="2643206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10-2-10.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страниц прочитал  в каждый день?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9" name="Прямоугольник 8">
              <a:hlinkClick r:id="rId3" action="ppaction://hlinksldjump"/>
            </p:cNvPr>
            <p:cNvSpPr>
              <a:spLocks/>
            </p:cNvSpPr>
            <p:nvPr/>
          </p:nvSpPr>
          <p:spPr>
            <a:xfrm>
              <a:off x="2285984" y="4857760"/>
              <a:ext cx="2642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10-1-10.</a:t>
              </a:r>
            </a:p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марок на спортивную тему? 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76838" y="142852"/>
            <a:ext cx="8581442" cy="3155074"/>
            <a:chOff x="205400" y="1500174"/>
            <a:chExt cx="8581442" cy="3155074"/>
          </a:xfrm>
        </p:grpSpPr>
        <p:sp>
          <p:nvSpPr>
            <p:cNvPr id="2" name="Прямоугольник 1">
              <a:hlinkClick r:id="rId4" action="ppaction://hlinksldjump"/>
            </p:cNvPr>
            <p:cNvSpPr>
              <a:spLocks/>
            </p:cNvSpPr>
            <p:nvPr/>
          </p:nvSpPr>
          <p:spPr>
            <a:xfrm>
              <a:off x="205400" y="1500174"/>
              <a:ext cx="2714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4-1-11. </a:t>
              </a:r>
              <a:r>
                <a:rPr lang="ru-RU" sz="24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в классе девочек и сколько мальчиков? </a:t>
              </a:r>
              <a:endParaRPr lang="ru-RU" sz="24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3" name="Прямоугольник 2">
              <a:hlinkClick r:id="rId5" action="ppaction://hlinksldjump"/>
            </p:cNvPr>
            <p:cNvSpPr>
              <a:spLocks/>
            </p:cNvSpPr>
            <p:nvPr/>
          </p:nvSpPr>
          <p:spPr>
            <a:xfrm>
              <a:off x="214526" y="3143248"/>
              <a:ext cx="2714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4-2-11. </a:t>
              </a:r>
              <a:r>
                <a:rPr lang="ru-RU" sz="24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в классе девочек и сколько мальчиков?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5" name="Прямоугольник 4">
              <a:hlinkClick r:id="rId6" action="ppaction://hlinksldjump"/>
            </p:cNvPr>
            <p:cNvSpPr>
              <a:spLocks/>
            </p:cNvSpPr>
            <p:nvPr/>
          </p:nvSpPr>
          <p:spPr>
            <a:xfrm>
              <a:off x="3159006" y="3143248"/>
              <a:ext cx="2714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5-2-10.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лет дочери? 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6" name="Прямоугольник 5">
              <a:hlinkClick r:id="rId7" action="ppaction://hlinksldjump"/>
            </p:cNvPr>
            <p:cNvSpPr>
              <a:spLocks/>
            </p:cNvSpPr>
            <p:nvPr/>
          </p:nvSpPr>
          <p:spPr>
            <a:xfrm>
              <a:off x="3150743" y="1500174"/>
              <a:ext cx="2714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5-1-10.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лет Борису?</a:t>
              </a:r>
            </a:p>
          </p:txBody>
        </p:sp>
        <p:sp>
          <p:nvSpPr>
            <p:cNvPr id="7" name="Прямоугольник 6">
              <a:hlinkClick r:id="rId8" action="ppaction://hlinksldjump"/>
            </p:cNvPr>
            <p:cNvSpPr>
              <a:spLocks noChangeAspect="1"/>
            </p:cNvSpPr>
            <p:nvPr/>
          </p:nvSpPr>
          <p:spPr>
            <a:xfrm>
              <a:off x="6072198" y="1500174"/>
              <a:ext cx="2714644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6-1-11.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страниц печатает принтер в минуту?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12" name="Прямоугольник 11">
              <a:hlinkClick r:id="" action="ppaction://noaction"/>
            </p:cNvPr>
            <p:cNvSpPr/>
            <p:nvPr/>
          </p:nvSpPr>
          <p:spPr>
            <a:xfrm>
              <a:off x="6072198" y="3143248"/>
              <a:ext cx="2714644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6-2-11.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пачек упаковывает каждый автомат? 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1785918" y="5072074"/>
            <a:ext cx="5572164" cy="1512000"/>
            <a:chOff x="2285984" y="4857760"/>
            <a:chExt cx="5572164" cy="1512000"/>
          </a:xfrm>
        </p:grpSpPr>
        <p:sp>
          <p:nvSpPr>
            <p:cNvPr id="18" name="Прямоугольник 17">
              <a:hlinkClick r:id="" action="ppaction://noaction"/>
            </p:cNvPr>
            <p:cNvSpPr/>
            <p:nvPr/>
          </p:nvSpPr>
          <p:spPr>
            <a:xfrm>
              <a:off x="5214942" y="4857760"/>
              <a:ext cx="2643206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11-2-9.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стоят  тюльпан и нарцисс вместе?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  <p:sp>
          <p:nvSpPr>
            <p:cNvPr id="19" name="Прямоугольник 18">
              <a:hlinkClick r:id="" action="ppaction://noaction"/>
            </p:cNvPr>
            <p:cNvSpPr>
              <a:spLocks/>
            </p:cNvSpPr>
            <p:nvPr/>
          </p:nvSpPr>
          <p:spPr>
            <a:xfrm>
              <a:off x="2285984" y="4857760"/>
              <a:ext cx="2642400" cy="151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Monotype Corsiva" pitchFamily="66" charset="0"/>
                </a:rPr>
                <a:t>Работа 11-1-9.</a:t>
              </a:r>
            </a:p>
            <a:p>
              <a:pPr algn="ctr">
                <a:lnSpc>
                  <a:spcPct val="80000"/>
                </a:lnSpc>
              </a:pP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Сколько 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  <a:hlinkClick r:id="rId2" action="ppaction://hlinksldjump"/>
                </a:rPr>
                <a:t>карандашей</a:t>
              </a:r>
              <a:r>
                <a:rPr lang="ru-RU" sz="2800" dirty="0" smtClean="0">
                  <a:solidFill>
                    <a:srgbClr val="7030A0"/>
                  </a:solidFill>
                  <a:latin typeface="Monotype Corsiva" pitchFamily="66" charset="0"/>
                </a:rPr>
                <a:t> в  коробках вместе? </a:t>
              </a:r>
              <a:endParaRPr lang="ru-RU" sz="2800" dirty="0">
                <a:solidFill>
                  <a:srgbClr val="7030A0"/>
                </a:solidFill>
                <a:latin typeface="Monotype Corsiva" pitchFamily="66" charset="0"/>
              </a:endParaRPr>
            </a:p>
          </p:txBody>
        </p:sp>
      </p:grpSp>
      <p:pic>
        <p:nvPicPr>
          <p:cNvPr id="10" name="Picture 1" descr="C:\Users\Надежда\Desktop\11cb2637210e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-32" y="4893681"/>
            <a:ext cx="1980000" cy="1821467"/>
          </a:xfrm>
          <a:prstGeom prst="rect">
            <a:avLst/>
          </a:prstGeom>
          <a:noFill/>
        </p:spPr>
      </p:pic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7404734" y="4786322"/>
            <a:ext cx="1692000" cy="540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У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дачи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!</a:t>
            </a:r>
            <a:endParaRPr lang="ru-RU" sz="4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/>
          <p:cNvSpPr/>
          <p:nvPr/>
        </p:nvSpPr>
        <p:spPr>
          <a:xfrm>
            <a:off x="3571868" y="3326030"/>
            <a:ext cx="207170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4" name="Группа 53"/>
          <p:cNvGrpSpPr/>
          <p:nvPr/>
        </p:nvGrpSpPr>
        <p:grpSpPr>
          <a:xfrm>
            <a:off x="500034" y="2540212"/>
            <a:ext cx="8215370" cy="1388854"/>
            <a:chOff x="500034" y="2643182"/>
            <a:chExt cx="8215370" cy="1388854"/>
          </a:xfrm>
        </p:grpSpPr>
        <p:sp>
          <p:nvSpPr>
            <p:cNvPr id="52" name="Скругленный прямоугольник 51"/>
            <p:cNvSpPr/>
            <p:nvPr/>
          </p:nvSpPr>
          <p:spPr>
            <a:xfrm>
              <a:off x="500034" y="2643182"/>
              <a:ext cx="8215370" cy="135732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71472" y="2647041"/>
              <a:ext cx="81439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Пусть в классе х девочек и у мальчиков. Какая система уравнений соответствует условию задачи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2800" dirty="0"/>
            </a:p>
          </p:txBody>
        </p:sp>
      </p:grpSp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3" imgW="114120" imgH="215640" progId="Equation.3">
              <p:embed/>
            </p:oleObj>
          </a:graphicData>
        </a:graphic>
      </p:graphicFrame>
      <p:sp>
        <p:nvSpPr>
          <p:cNvPr id="45" name="Скругленный прямоугольник 44"/>
          <p:cNvSpPr/>
          <p:nvPr/>
        </p:nvSpPr>
        <p:spPr>
          <a:xfrm>
            <a:off x="571472" y="55648"/>
            <a:ext cx="8215370" cy="24288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классе 25 учащихся. При посадке деревьев в школьном саду каждая девочка посадила по 2 дерева, а каждый мальчик – по 3 дерева. Всего было посажено 63 дерева. Сколько в классе девочек и сколько мальчиков?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785786" y="14285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14348" y="149202"/>
            <a:ext cx="3500462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928794" y="1071546"/>
            <a:ext cx="4929222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143240" y="649534"/>
            <a:ext cx="5429288" cy="42201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1055780"/>
            <a:ext cx="1214446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858016" y="1055780"/>
            <a:ext cx="1714512" cy="5158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14348" y="1560308"/>
            <a:ext cx="4071966" cy="3527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658140" y="3961375"/>
          <a:ext cx="6914256" cy="24157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7844"/>
                <a:gridCol w="1571636"/>
                <a:gridCol w="1714512"/>
                <a:gridCol w="2000264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Каждый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посадил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учащихся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Посадили деревьев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Девочек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Мальчиков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58" name="Скругленный прямоугольник 57"/>
          <p:cNvSpPr/>
          <p:nvPr/>
        </p:nvSpPr>
        <p:spPr>
          <a:xfrm>
            <a:off x="2413094" y="4890810"/>
            <a:ext cx="1332000" cy="55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дерева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413094" y="5690276"/>
            <a:ext cx="1332000" cy="55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дерева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000496" y="4931754"/>
            <a:ext cx="1476000" cy="5544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человек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000496" y="5686640"/>
            <a:ext cx="1476000" cy="5557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691136" y="4906576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деревьев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675102" y="5690276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деревьев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" name="Picture 1" descr="F:\2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7958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pic>
        <p:nvPicPr>
          <p:cNvPr id="72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sp>
        <p:nvSpPr>
          <p:cNvPr id="28" name="Управляющая кнопка: сведения 27">
            <a:hlinkClick r:id="" action="ppaction://noaction" highlightClick="1"/>
          </p:cNvPr>
          <p:cNvSpPr/>
          <p:nvPr/>
        </p:nvSpPr>
        <p:spPr>
          <a:xfrm>
            <a:off x="8501122" y="4143380"/>
            <a:ext cx="642910" cy="857256"/>
          </a:xfrm>
          <a:prstGeom prst="actionButtonInformation">
            <a:avLst/>
          </a:prstGeom>
          <a:blipFill>
            <a:blip r:embed="rId6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авая фигурная скобка 38"/>
          <p:cNvSpPr/>
          <p:nvPr/>
        </p:nvSpPr>
        <p:spPr>
          <a:xfrm>
            <a:off x="5429256" y="4908846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rot="10800000" flipV="1">
            <a:off x="3214678" y="1000108"/>
            <a:ext cx="4357718" cy="41434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2071670" y="2428868"/>
            <a:ext cx="4500594" cy="250033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000364" y="3500438"/>
            <a:ext cx="2143140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авая фигурная скобка 41"/>
          <p:cNvSpPr/>
          <p:nvPr/>
        </p:nvSpPr>
        <p:spPr>
          <a:xfrm>
            <a:off x="7500958" y="4929198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Скругленный прямоугольник 42"/>
          <p:cNvSpPr>
            <a:spLocks/>
          </p:cNvSpPr>
          <p:nvPr/>
        </p:nvSpPr>
        <p:spPr>
          <a:xfrm>
            <a:off x="7956594" y="5214950"/>
            <a:ext cx="1152000" cy="75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дерева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844958" y="5230716"/>
            <a:ext cx="1296000" cy="72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 </a:t>
            </a:r>
          </a:p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3428992" y="1857364"/>
            <a:ext cx="4786346" cy="37147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5400000">
            <a:off x="3500430" y="4071942"/>
            <a:ext cx="2928958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16200000" flipH="1">
            <a:off x="1857356" y="1071546"/>
            <a:ext cx="4929222" cy="39290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36" grpId="1" animBg="1"/>
      <p:bldP spid="36" grpId="2" animBg="1"/>
      <p:bldP spid="35" grpId="0" animBg="1"/>
      <p:bldP spid="35" grpId="1" animBg="1"/>
      <p:bldP spid="34" grpId="0" animBg="1"/>
      <p:bldP spid="34" grpId="1" animBg="1"/>
      <p:bldP spid="30" grpId="0" animBg="1"/>
      <p:bldP spid="30" grpId="1" animBg="1"/>
      <p:bldP spid="23" grpId="0" animBg="1"/>
      <p:bldP spid="23" grpId="1" animBg="1"/>
      <p:bldP spid="29" grpId="0" animBg="1"/>
      <p:bldP spid="29" grpId="1" animBg="1"/>
      <p:bldP spid="38" grpId="0" animBg="1"/>
      <p:bldP spid="38" grpId="1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8" grpId="0" animBg="1"/>
      <p:bldP spid="39" grpId="0" animBg="1"/>
      <p:bldP spid="42" grpId="0" animBg="1"/>
      <p:bldP spid="43" grpId="0" animBg="1"/>
      <p:bldP spid="40" grpId="0" animBg="1"/>
      <p:bldP spid="4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Группа 147"/>
          <p:cNvGrpSpPr/>
          <p:nvPr/>
        </p:nvGrpSpPr>
        <p:grpSpPr>
          <a:xfrm>
            <a:off x="1714480" y="3571876"/>
            <a:ext cx="2880000" cy="1223438"/>
            <a:chOff x="1428728" y="4214818"/>
            <a:chExt cx="2880000" cy="1223438"/>
          </a:xfrm>
        </p:grpSpPr>
        <p:sp>
          <p:nvSpPr>
            <p:cNvPr id="184" name="Скругленный прямоугольник 183"/>
            <p:cNvSpPr/>
            <p:nvPr/>
          </p:nvSpPr>
          <p:spPr>
            <a:xfrm>
              <a:off x="1428728" y="4286256"/>
              <a:ext cx="2880000" cy="1152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1500166" y="4286256"/>
              <a:ext cx="5116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Б.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2143108" y="4214818"/>
              <a:ext cx="1704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25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87" name="Группа 53"/>
            <p:cNvGrpSpPr/>
            <p:nvPr/>
          </p:nvGrpSpPr>
          <p:grpSpPr>
            <a:xfrm>
              <a:off x="2053995" y="4572008"/>
              <a:ext cx="2160818" cy="860184"/>
              <a:chOff x="500035" y="3071141"/>
              <a:chExt cx="2065484" cy="860184"/>
            </a:xfrm>
          </p:grpSpPr>
          <p:sp>
            <p:nvSpPr>
              <p:cNvPr id="189" name="Rectangle 11"/>
              <p:cNvSpPr>
                <a:spLocks noChangeArrowheads="1"/>
              </p:cNvSpPr>
              <p:nvPr/>
            </p:nvSpPr>
            <p:spPr bwMode="auto">
              <a:xfrm>
                <a:off x="2222288" y="3286124"/>
                <a:ext cx="343231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63</a:t>
                </a:r>
                <a:endParaRPr lang="ru-RU" sz="2800" dirty="0"/>
              </a:p>
            </p:txBody>
          </p:sp>
          <p:sp>
            <p:nvSpPr>
              <p:cNvPr id="190" name="Rectangle 19"/>
              <p:cNvSpPr>
                <a:spLocks noChangeArrowheads="1"/>
              </p:cNvSpPr>
              <p:nvPr/>
            </p:nvSpPr>
            <p:spPr bwMode="auto">
              <a:xfrm>
                <a:off x="1934072" y="3255630"/>
                <a:ext cx="195262" cy="4270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>
                    <a:solidFill>
                      <a:srgbClr val="000000"/>
                    </a:solidFill>
                    <a:latin typeface="Symbol" pitchFamily="18" charset="2"/>
                  </a:rPr>
                  <a:t>=</a:t>
                </a:r>
                <a:endParaRPr lang="ru-RU" sz="2800" dirty="0"/>
              </a:p>
            </p:txBody>
          </p:sp>
          <p:grpSp>
            <p:nvGrpSpPr>
              <p:cNvPr id="191" name="Группа 110"/>
              <p:cNvGrpSpPr/>
              <p:nvPr/>
            </p:nvGrpSpPr>
            <p:grpSpPr>
              <a:xfrm>
                <a:off x="500035" y="3071141"/>
                <a:ext cx="412941" cy="860184"/>
                <a:chOff x="500034" y="3071141"/>
                <a:chExt cx="412941" cy="860184"/>
              </a:xfrm>
            </p:grpSpPr>
            <p:sp>
              <p:nvSpPr>
                <p:cNvPr id="197" name="Rectangle 16"/>
                <p:cNvSpPr>
                  <a:spLocks noChangeArrowheads="1"/>
                </p:cNvSpPr>
                <p:nvPr/>
              </p:nvSpPr>
              <p:spPr bwMode="auto">
                <a:xfrm>
                  <a:off x="636607" y="3500438"/>
                  <a:ext cx="171615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2800" dirty="0"/>
                </a:p>
              </p:txBody>
            </p:sp>
            <p:cxnSp>
              <p:nvCxnSpPr>
                <p:cNvPr id="198" name="Прямая соединительная линия 197"/>
                <p:cNvCxnSpPr/>
                <p:nvPr/>
              </p:nvCxnSpPr>
              <p:spPr>
                <a:xfrm>
                  <a:off x="500034" y="3500438"/>
                  <a:ext cx="412941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9" name="Rectangle 21"/>
                <p:cNvSpPr>
                  <a:spLocks noChangeArrowheads="1"/>
                </p:cNvSpPr>
                <p:nvPr/>
              </p:nvSpPr>
              <p:spPr bwMode="auto">
                <a:xfrm>
                  <a:off x="568346" y="3071141"/>
                  <a:ext cx="237504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</a:t>
                  </a:r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х</a:t>
                  </a:r>
                  <a:endParaRPr lang="ru-RU" sz="28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92" name="Rectangle 18"/>
              <p:cNvSpPr>
                <a:spLocks noChangeArrowheads="1"/>
              </p:cNvSpPr>
              <p:nvPr/>
            </p:nvSpPr>
            <p:spPr bwMode="auto">
              <a:xfrm>
                <a:off x="1046324" y="3260418"/>
                <a:ext cx="19306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2800" dirty="0" smtClean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+</a:t>
                </a:r>
                <a:endParaRPr lang="ru-RU" sz="2800" dirty="0"/>
              </a:p>
            </p:txBody>
          </p:sp>
          <p:grpSp>
            <p:nvGrpSpPr>
              <p:cNvPr id="193" name="Группа 112"/>
              <p:cNvGrpSpPr/>
              <p:nvPr/>
            </p:nvGrpSpPr>
            <p:grpSpPr>
              <a:xfrm>
                <a:off x="1379193" y="3085458"/>
                <a:ext cx="412940" cy="845867"/>
                <a:chOff x="950565" y="3085458"/>
                <a:chExt cx="412940" cy="845867"/>
              </a:xfrm>
            </p:grpSpPr>
            <p:sp>
              <p:nvSpPr>
                <p:cNvPr id="194" name="Rectangle 14"/>
                <p:cNvSpPr>
                  <a:spLocks noChangeArrowheads="1"/>
                </p:cNvSpPr>
                <p:nvPr/>
              </p:nvSpPr>
              <p:spPr bwMode="auto">
                <a:xfrm>
                  <a:off x="1090824" y="3500438"/>
                  <a:ext cx="171615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3</a:t>
                  </a:r>
                  <a:endParaRPr lang="ru-RU" sz="2800" dirty="0"/>
                </a:p>
              </p:txBody>
            </p:sp>
            <p:cxnSp>
              <p:nvCxnSpPr>
                <p:cNvPr id="195" name="Прямая соединительная линия 194"/>
                <p:cNvCxnSpPr/>
                <p:nvPr/>
              </p:nvCxnSpPr>
              <p:spPr>
                <a:xfrm>
                  <a:off x="950565" y="3500438"/>
                  <a:ext cx="41294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Rectangle 13"/>
                <p:cNvSpPr>
                  <a:spLocks noChangeArrowheads="1"/>
                </p:cNvSpPr>
                <p:nvPr/>
              </p:nvSpPr>
              <p:spPr bwMode="auto">
                <a:xfrm>
                  <a:off x="1095726" y="3085458"/>
                  <a:ext cx="151697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i="1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у</a:t>
                  </a:r>
                  <a:endParaRPr lang="ru-RU" sz="2800" i="1" dirty="0"/>
                </a:p>
              </p:txBody>
            </p:sp>
          </p:grpSp>
        </p:grpSp>
        <p:sp>
          <p:nvSpPr>
            <p:cNvPr id="188" name="Левая фигурная скобка 187"/>
            <p:cNvSpPr/>
            <p:nvPr/>
          </p:nvSpPr>
          <p:spPr>
            <a:xfrm>
              <a:off x="1928794" y="4429132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35" name="Скругленный прямоугольник 234"/>
          <p:cNvSpPr/>
          <p:nvPr/>
        </p:nvSpPr>
        <p:spPr>
          <a:xfrm>
            <a:off x="2000232" y="3786190"/>
            <a:ext cx="2056204" cy="7143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2" name="Таблица 111"/>
          <p:cNvGraphicFramePr>
            <a:graphicFrameLocks noGrp="1"/>
          </p:cNvGraphicFramePr>
          <p:nvPr/>
        </p:nvGraphicFramePr>
        <p:xfrm>
          <a:off x="142844" y="78830"/>
          <a:ext cx="8643998" cy="24157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3074"/>
                <a:gridCol w="1500198"/>
                <a:gridCol w="2747126"/>
                <a:gridCol w="2753600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Каждый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посадил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учащихся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Посадили</a:t>
                      </a:r>
                    </a:p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деревьев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Девочек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Мальчиков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grpSp>
        <p:nvGrpSpPr>
          <p:cNvPr id="156" name="Группа 155"/>
          <p:cNvGrpSpPr/>
          <p:nvPr/>
        </p:nvGrpSpPr>
        <p:grpSpPr>
          <a:xfrm>
            <a:off x="1857356" y="1000108"/>
            <a:ext cx="7286676" cy="1428760"/>
            <a:chOff x="1637126" y="1000108"/>
            <a:chExt cx="7286676" cy="1428760"/>
          </a:xfrm>
        </p:grpSpPr>
        <p:sp>
          <p:nvSpPr>
            <p:cNvPr id="99" name="Скругленный прямоугольник 98"/>
            <p:cNvSpPr/>
            <p:nvPr/>
          </p:nvSpPr>
          <p:spPr>
            <a:xfrm>
              <a:off x="1637126" y="1040014"/>
              <a:ext cx="133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 дерева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5" name="Скругленный прямоугольник 104"/>
            <p:cNvSpPr/>
            <p:nvPr/>
          </p:nvSpPr>
          <p:spPr>
            <a:xfrm>
              <a:off x="1637126" y="1825832"/>
              <a:ext cx="1332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 дерева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Скругленный прямоугольник 105"/>
            <p:cNvSpPr/>
            <p:nvPr/>
          </p:nvSpPr>
          <p:spPr>
            <a:xfrm>
              <a:off x="3286116" y="1040014"/>
              <a:ext cx="1476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человек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Скругленный прямоугольник 106"/>
            <p:cNvSpPr/>
            <p:nvPr/>
          </p:nvSpPr>
          <p:spPr>
            <a:xfrm>
              <a:off x="3286116" y="1808548"/>
              <a:ext cx="1476000" cy="55573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человек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8" name="Скругленный прямоугольник 107"/>
            <p:cNvSpPr/>
            <p:nvPr/>
          </p:nvSpPr>
          <p:spPr>
            <a:xfrm>
              <a:off x="5873918" y="1055780"/>
              <a:ext cx="1764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4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х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деревьев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9" name="Скругленный прямоугольник 108"/>
            <p:cNvSpPr/>
            <p:nvPr/>
          </p:nvSpPr>
          <p:spPr>
            <a:xfrm>
              <a:off x="5857884" y="1825832"/>
              <a:ext cx="1764000" cy="57150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400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у </a:t>
              </a:r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деревьев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Скругленный прямоугольник 110"/>
            <p:cNvSpPr/>
            <p:nvPr/>
          </p:nvSpPr>
          <p:spPr>
            <a:xfrm>
              <a:off x="4857752" y="1497364"/>
              <a:ext cx="1152000" cy="360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25 чел.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3" name="Правая фигурная скобка 112"/>
            <p:cNvSpPr/>
            <p:nvPr/>
          </p:nvSpPr>
          <p:spPr>
            <a:xfrm>
              <a:off x="4572000" y="1000108"/>
              <a:ext cx="360000" cy="1357322"/>
            </a:xfrm>
            <a:prstGeom prst="righ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0" name="Скругленный прямоугольник 109"/>
            <p:cNvSpPr>
              <a:spLocks/>
            </p:cNvSpPr>
            <p:nvPr/>
          </p:nvSpPr>
          <p:spPr>
            <a:xfrm>
              <a:off x="7771802" y="1568802"/>
              <a:ext cx="1152000" cy="360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63 дер.</a:t>
              </a:r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Правая фигурная скобка 113"/>
            <p:cNvSpPr/>
            <p:nvPr/>
          </p:nvSpPr>
          <p:spPr>
            <a:xfrm>
              <a:off x="7495042" y="1071546"/>
              <a:ext cx="360000" cy="1357322"/>
            </a:xfrm>
            <a:prstGeom prst="righ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57" name="Группа 146"/>
          <p:cNvGrpSpPr/>
          <p:nvPr/>
        </p:nvGrpSpPr>
        <p:grpSpPr>
          <a:xfrm>
            <a:off x="1692000" y="2500306"/>
            <a:ext cx="2880000" cy="1223438"/>
            <a:chOff x="1428728" y="2515454"/>
            <a:chExt cx="2880000" cy="1223438"/>
          </a:xfrm>
        </p:grpSpPr>
        <p:grpSp>
          <p:nvGrpSpPr>
            <p:cNvPr id="158" name="Группа 145"/>
            <p:cNvGrpSpPr/>
            <p:nvPr/>
          </p:nvGrpSpPr>
          <p:grpSpPr>
            <a:xfrm>
              <a:off x="1428728" y="2515454"/>
              <a:ext cx="2880000" cy="1223438"/>
              <a:chOff x="1428728" y="3500438"/>
              <a:chExt cx="2880000" cy="1223438"/>
            </a:xfrm>
          </p:grpSpPr>
          <p:sp>
            <p:nvSpPr>
              <p:cNvPr id="160" name="Скругленный прямоугольник 159"/>
              <p:cNvSpPr/>
              <p:nvPr/>
            </p:nvSpPr>
            <p:spPr>
              <a:xfrm>
                <a:off x="1428728" y="3571876"/>
                <a:ext cx="2880000" cy="11520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3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61" name="Группа 53"/>
              <p:cNvGrpSpPr/>
              <p:nvPr/>
            </p:nvGrpSpPr>
            <p:grpSpPr>
              <a:xfrm>
                <a:off x="2079063" y="3857628"/>
                <a:ext cx="2160818" cy="860184"/>
                <a:chOff x="500035" y="3071141"/>
                <a:chExt cx="2065484" cy="860184"/>
              </a:xfrm>
            </p:grpSpPr>
            <p:sp>
              <p:nvSpPr>
                <p:cNvPr id="164" name="Rectangle 11"/>
                <p:cNvSpPr>
                  <a:spLocks noChangeArrowheads="1"/>
                </p:cNvSpPr>
                <p:nvPr/>
              </p:nvSpPr>
              <p:spPr bwMode="auto">
                <a:xfrm>
                  <a:off x="2222288" y="3286124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63</a:t>
                  </a:r>
                  <a:endParaRPr lang="ru-RU" sz="2800" dirty="0"/>
                </a:p>
              </p:txBody>
            </p:sp>
            <p:sp>
              <p:nvSpPr>
                <p:cNvPr id="165" name="Rectangle 19"/>
                <p:cNvSpPr>
                  <a:spLocks noChangeArrowheads="1"/>
                </p:cNvSpPr>
                <p:nvPr/>
              </p:nvSpPr>
              <p:spPr bwMode="auto">
                <a:xfrm>
                  <a:off x="1934072" y="3255630"/>
                  <a:ext cx="195262" cy="427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>
                      <a:solidFill>
                        <a:srgbClr val="000000"/>
                      </a:solidFill>
                      <a:latin typeface="Symbol" pitchFamily="18" charset="2"/>
                    </a:rPr>
                    <a:t>=</a:t>
                  </a:r>
                  <a:endParaRPr lang="ru-RU" sz="2800" dirty="0"/>
                </a:p>
              </p:txBody>
            </p:sp>
            <p:grpSp>
              <p:nvGrpSpPr>
                <p:cNvPr id="166" name="Группа 110"/>
                <p:cNvGrpSpPr/>
                <p:nvPr/>
              </p:nvGrpSpPr>
              <p:grpSpPr>
                <a:xfrm>
                  <a:off x="500035" y="3071141"/>
                  <a:ext cx="412941" cy="860184"/>
                  <a:chOff x="500034" y="3071141"/>
                  <a:chExt cx="412941" cy="860184"/>
                </a:xfrm>
              </p:grpSpPr>
              <p:sp>
                <p:nvSpPr>
                  <p:cNvPr id="17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636607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3</a:t>
                    </a:r>
                    <a:endParaRPr lang="ru-RU" sz="2800" dirty="0"/>
                  </a:p>
                </p:txBody>
              </p:sp>
              <p:cxnSp>
                <p:nvCxnSpPr>
                  <p:cNvPr id="173" name="Прямая соединительная линия 172"/>
                  <p:cNvCxnSpPr/>
                  <p:nvPr/>
                </p:nvCxnSpPr>
                <p:spPr>
                  <a:xfrm>
                    <a:off x="500034" y="3500438"/>
                    <a:ext cx="412941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68346" y="3071141"/>
                    <a:ext cx="237504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х</a:t>
                    </a:r>
                    <a:endParaRPr lang="ru-RU" sz="28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67" name="Rectangle 18"/>
                <p:cNvSpPr>
                  <a:spLocks noChangeArrowheads="1"/>
                </p:cNvSpPr>
                <p:nvPr/>
              </p:nvSpPr>
              <p:spPr bwMode="auto">
                <a:xfrm>
                  <a:off x="1046324" y="3260418"/>
                  <a:ext cx="193067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endParaRPr lang="ru-RU" sz="2800" dirty="0"/>
                </a:p>
              </p:txBody>
            </p:sp>
            <p:grpSp>
              <p:nvGrpSpPr>
                <p:cNvPr id="168" name="Группа 112"/>
                <p:cNvGrpSpPr/>
                <p:nvPr/>
              </p:nvGrpSpPr>
              <p:grpSpPr>
                <a:xfrm>
                  <a:off x="1379193" y="3085458"/>
                  <a:ext cx="412940" cy="845867"/>
                  <a:chOff x="950565" y="3085458"/>
                  <a:chExt cx="412940" cy="845867"/>
                </a:xfrm>
              </p:grpSpPr>
              <p:sp>
                <p:nvSpPr>
                  <p:cNvPr id="169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090824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2800" dirty="0"/>
                  </a:p>
                </p:txBody>
              </p:sp>
              <p:cxnSp>
                <p:nvCxnSpPr>
                  <p:cNvPr id="170" name="Прямая соединительная линия 169"/>
                  <p:cNvCxnSpPr/>
                  <p:nvPr/>
                </p:nvCxnSpPr>
                <p:spPr>
                  <a:xfrm>
                    <a:off x="950565" y="3500438"/>
                    <a:ext cx="41294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95726" y="3085458"/>
                    <a:ext cx="151697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у</a:t>
                    </a:r>
                    <a:endParaRPr lang="ru-RU" sz="2800" i="1" dirty="0"/>
                  </a:p>
                </p:txBody>
              </p:sp>
            </p:grpSp>
          </p:grpSp>
          <p:sp>
            <p:nvSpPr>
              <p:cNvPr id="162" name="TextBox 161"/>
              <p:cNvSpPr txBox="1"/>
              <p:nvPr/>
            </p:nvSpPr>
            <p:spPr>
              <a:xfrm>
                <a:off x="1500166" y="3571876"/>
                <a:ext cx="534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А.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2150500" y="3500438"/>
                <a:ext cx="17043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х + у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25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59" name="Левая фигурная скобка 158"/>
            <p:cNvSpPr/>
            <p:nvPr/>
          </p:nvSpPr>
          <p:spPr>
            <a:xfrm>
              <a:off x="1928794" y="2714620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78" name="Группа 55"/>
          <p:cNvGrpSpPr/>
          <p:nvPr/>
        </p:nvGrpSpPr>
        <p:grpSpPr>
          <a:xfrm>
            <a:off x="2406380" y="3000372"/>
            <a:ext cx="1428760" cy="586859"/>
            <a:chOff x="3929058" y="4199462"/>
            <a:chExt cx="1428760" cy="586859"/>
          </a:xfrm>
        </p:grpSpPr>
        <p:cxnSp>
          <p:nvCxnSpPr>
            <p:cNvPr id="179" name="Прямая соединительная линия 178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Прямая соединительная линия 179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" name="Группа 148"/>
          <p:cNvGrpSpPr/>
          <p:nvPr/>
        </p:nvGrpSpPr>
        <p:grpSpPr>
          <a:xfrm>
            <a:off x="1692000" y="4786322"/>
            <a:ext cx="2880000" cy="1152000"/>
            <a:chOff x="1428728" y="5357826"/>
            <a:chExt cx="2880000" cy="1152000"/>
          </a:xfrm>
        </p:grpSpPr>
        <p:sp>
          <p:nvSpPr>
            <p:cNvPr id="216" name="Скругленный прямоугольник 215"/>
            <p:cNvSpPr/>
            <p:nvPr/>
          </p:nvSpPr>
          <p:spPr>
            <a:xfrm>
              <a:off x="1428728" y="5357826"/>
              <a:ext cx="2880000" cy="1152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1500166" y="5357826"/>
              <a:ext cx="51328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В.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8" name="Левая фигурная скобка 217"/>
            <p:cNvSpPr/>
            <p:nvPr/>
          </p:nvSpPr>
          <p:spPr>
            <a:xfrm>
              <a:off x="1857356" y="5429264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2071670" y="5429264"/>
              <a:ext cx="1704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25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2000232" y="5786454"/>
              <a:ext cx="20633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9" name="Группа 149"/>
          <p:cNvGrpSpPr/>
          <p:nvPr/>
        </p:nvGrpSpPr>
        <p:grpSpPr>
          <a:xfrm>
            <a:off x="1692000" y="5753322"/>
            <a:ext cx="2880000" cy="1152000"/>
            <a:chOff x="4500562" y="3500438"/>
            <a:chExt cx="2880000" cy="1152000"/>
          </a:xfrm>
        </p:grpSpPr>
        <p:sp>
          <p:nvSpPr>
            <p:cNvPr id="230" name="Скругленный прямоугольник 229"/>
            <p:cNvSpPr/>
            <p:nvPr/>
          </p:nvSpPr>
          <p:spPr>
            <a:xfrm>
              <a:off x="4500562" y="3500438"/>
              <a:ext cx="2880000" cy="1152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4572000" y="3571876"/>
              <a:ext cx="4631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Г.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2" name="Левая фигурная скобка 231"/>
            <p:cNvSpPr/>
            <p:nvPr/>
          </p:nvSpPr>
          <p:spPr>
            <a:xfrm>
              <a:off x="4929190" y="3643314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33" name="TextBox 232"/>
            <p:cNvSpPr txBox="1"/>
            <p:nvPr/>
          </p:nvSpPr>
          <p:spPr>
            <a:xfrm>
              <a:off x="5143504" y="3643314"/>
              <a:ext cx="1704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25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>
              <a:off x="5072066" y="4040410"/>
              <a:ext cx="20633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63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03" name="Прямоугольник 102"/>
          <p:cNvSpPr/>
          <p:nvPr/>
        </p:nvSpPr>
        <p:spPr>
          <a:xfrm>
            <a:off x="3301882" y="928670"/>
            <a:ext cx="2714644" cy="1571636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0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786314" y="6286520"/>
            <a:ext cx="1214446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sp>
        <p:nvSpPr>
          <p:cNvPr id="82" name="Скругленный прямоугольник 81"/>
          <p:cNvSpPr/>
          <p:nvPr/>
        </p:nvSpPr>
        <p:spPr>
          <a:xfrm>
            <a:off x="5072066" y="2571744"/>
            <a:ext cx="2880000" cy="11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Левая фигурная скобка 84"/>
          <p:cNvSpPr/>
          <p:nvPr/>
        </p:nvSpPr>
        <p:spPr>
          <a:xfrm>
            <a:off x="5500694" y="2667322"/>
            <a:ext cx="142876" cy="928694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TextBox 85"/>
          <p:cNvSpPr txBox="1"/>
          <p:nvPr/>
        </p:nvSpPr>
        <p:spPr>
          <a:xfrm>
            <a:off x="5715008" y="2667322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 + у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25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643570" y="3064418"/>
            <a:ext cx="2063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63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9" name="Группа 55"/>
          <p:cNvGrpSpPr/>
          <p:nvPr/>
        </p:nvGrpSpPr>
        <p:grpSpPr>
          <a:xfrm>
            <a:off x="2357422" y="3000372"/>
            <a:ext cx="1428760" cy="586859"/>
            <a:chOff x="3929058" y="4199462"/>
            <a:chExt cx="1428760" cy="586859"/>
          </a:xfrm>
        </p:grpSpPr>
        <p:cxnSp>
          <p:nvCxnSpPr>
            <p:cNvPr id="122" name="Прямая соединительная линия 121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Группа 55"/>
          <p:cNvGrpSpPr/>
          <p:nvPr/>
        </p:nvGrpSpPr>
        <p:grpSpPr>
          <a:xfrm>
            <a:off x="2428860" y="3000372"/>
            <a:ext cx="1428760" cy="586859"/>
            <a:chOff x="3929058" y="4199462"/>
            <a:chExt cx="1428760" cy="586859"/>
          </a:xfrm>
        </p:grpSpPr>
        <p:cxnSp>
          <p:nvCxnSpPr>
            <p:cNvPr id="115" name="Прямая соединительная линия 114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Прямая соединительная линия 115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Группа 82"/>
          <p:cNvGrpSpPr/>
          <p:nvPr/>
        </p:nvGrpSpPr>
        <p:grpSpPr>
          <a:xfrm>
            <a:off x="7715272" y="5357826"/>
            <a:ext cx="1243428" cy="1285884"/>
            <a:chOff x="7829166" y="4929198"/>
            <a:chExt cx="1243428" cy="1285884"/>
          </a:xfrm>
        </p:grpSpPr>
        <p:pic>
          <p:nvPicPr>
            <p:cNvPr id="88" name="Picture 3" descr="C:\Users\Надежда\Videos\Downloads\Pictures\Организатор клипов (Microsoft)\j0441443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Скругленный прямоугольник 88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0.30538 -0.00208 " pathEditMode="relative" rAng="0" ptsTypes="AA">
                                      <p:cBhvr>
                                        <p:cTn id="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9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-0.00244 -0.15185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463 L -4.72222E-6 -0.3287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8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8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33333E-6 L -4.72222E-6 -0.46482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</p:childTnLst>
        </p:cTn>
      </p:par>
    </p:tnLst>
    <p:bldLst>
      <p:bldP spid="235" grpId="0" animBg="1"/>
      <p:bldP spid="103" grpId="0" animBg="1"/>
      <p:bldP spid="103" grpId="1" animBg="1"/>
      <p:bldP spid="82" grpId="0" animBg="1"/>
      <p:bldP spid="85" grpId="0" animBg="1"/>
      <p:bldP spid="86" grpId="0"/>
      <p:bldP spid="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Скругленный прямоугольник 43"/>
          <p:cNvSpPr/>
          <p:nvPr/>
        </p:nvSpPr>
        <p:spPr>
          <a:xfrm>
            <a:off x="462288" y="39882"/>
            <a:ext cx="8215370" cy="24288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классе 18 учащихся. Для поливки сада каждая девочка принесла по 2 ведра воды, а каждый мальчик – по 5 ведер. Всего было принесено 57 ведер воды. Сколько в классе девочек и сколько мальчиков?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grpSp>
        <p:nvGrpSpPr>
          <p:cNvPr id="2" name="Группа 53"/>
          <p:cNvGrpSpPr/>
          <p:nvPr/>
        </p:nvGrpSpPr>
        <p:grpSpPr>
          <a:xfrm>
            <a:off x="500034" y="2526564"/>
            <a:ext cx="8215370" cy="1388854"/>
            <a:chOff x="500034" y="2643182"/>
            <a:chExt cx="8215370" cy="1388854"/>
          </a:xfrm>
        </p:grpSpPr>
        <p:sp>
          <p:nvSpPr>
            <p:cNvPr id="52" name="Скругленный прямоугольник 51"/>
            <p:cNvSpPr/>
            <p:nvPr/>
          </p:nvSpPr>
          <p:spPr>
            <a:xfrm>
              <a:off x="500034" y="2643182"/>
              <a:ext cx="8215370" cy="135732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71472" y="2647041"/>
              <a:ext cx="81439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Пусть в классе х девочек и у мальчиков. Какая система уравнений соответствует условию задачи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?</a:t>
              </a:r>
              <a:endParaRPr lang="ru-RU" sz="2800" dirty="0"/>
            </a:p>
          </p:txBody>
        </p:sp>
      </p:grpSp>
      <p:graphicFrame>
        <p:nvGraphicFramePr>
          <p:cNvPr id="33" name="Объект 3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9698" name="Формула" r:id="rId3" imgW="114120" imgH="215640" progId="Equation.3">
              <p:embed/>
            </p:oleObj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85786" y="142852"/>
            <a:ext cx="7715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1472" y="149202"/>
            <a:ext cx="3500462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929058" y="1071546"/>
            <a:ext cx="4214842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571472" y="649534"/>
            <a:ext cx="5357850" cy="42201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1472" y="1055780"/>
            <a:ext cx="3357586" cy="5000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929322" y="571480"/>
            <a:ext cx="2214578" cy="51583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71472" y="1560308"/>
            <a:ext cx="1928826" cy="4241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658140" y="3961375"/>
          <a:ext cx="6914256" cy="24157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7844"/>
                <a:gridCol w="1571636"/>
                <a:gridCol w="1714512"/>
                <a:gridCol w="2000264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Каждый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принес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учащихся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Принесли ведер воды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Девочек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Мальчиков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58" name="Скругленный прямоугольник 57"/>
          <p:cNvSpPr/>
          <p:nvPr/>
        </p:nvSpPr>
        <p:spPr>
          <a:xfrm>
            <a:off x="2413094" y="4890810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ведра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413094" y="5676628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4000496" y="4890810"/>
            <a:ext cx="1476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000496" y="5659344"/>
            <a:ext cx="1476000" cy="5557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691136" y="4906576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675102" y="5676628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" name="Picture 1" descr="F:\2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7958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pic>
        <p:nvPicPr>
          <p:cNvPr id="72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  <p:sp>
        <p:nvSpPr>
          <p:cNvPr id="39" name="Правая фигурная скобка 38"/>
          <p:cNvSpPr/>
          <p:nvPr/>
        </p:nvSpPr>
        <p:spPr>
          <a:xfrm>
            <a:off x="5429256" y="4895198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rot="5400000">
            <a:off x="1785918" y="2428868"/>
            <a:ext cx="4143404" cy="128588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750067" y="3607595"/>
            <a:ext cx="4500594" cy="1428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000364" y="3500438"/>
            <a:ext cx="2143140" cy="10001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авая фигурная скобка 41"/>
          <p:cNvSpPr/>
          <p:nvPr/>
        </p:nvSpPr>
        <p:spPr>
          <a:xfrm>
            <a:off x="7500958" y="4929198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Скругленный прямоугольник 42"/>
          <p:cNvSpPr>
            <a:spLocks/>
          </p:cNvSpPr>
          <p:nvPr/>
        </p:nvSpPr>
        <p:spPr>
          <a:xfrm>
            <a:off x="7956594" y="5286388"/>
            <a:ext cx="1116000" cy="75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57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844958" y="5230716"/>
            <a:ext cx="1296000" cy="72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rot="16200000" flipH="1">
            <a:off x="5929322" y="3286124"/>
            <a:ext cx="4143404" cy="4286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5400000">
            <a:off x="3500430" y="4071942"/>
            <a:ext cx="2928958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rot="16200000" flipH="1">
            <a:off x="1857356" y="1071546"/>
            <a:ext cx="4929222" cy="39290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6786578" y="142852"/>
            <a:ext cx="1357322" cy="4241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4" grpId="0" animBg="1"/>
      <p:bldP spid="34" grpId="1" animBg="1"/>
      <p:bldP spid="30" grpId="0" animBg="1"/>
      <p:bldP spid="30" grpId="1" animBg="1"/>
      <p:bldP spid="23" grpId="0" animBg="1"/>
      <p:bldP spid="23" grpId="1" animBg="1"/>
      <p:bldP spid="29" grpId="0" animBg="1"/>
      <p:bldP spid="29" grpId="1" animBg="1"/>
      <p:bldP spid="38" grpId="0" animBg="1"/>
      <p:bldP spid="38" grpId="1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39" grpId="0" animBg="1"/>
      <p:bldP spid="42" grpId="0" animBg="1"/>
      <p:bldP spid="43" grpId="0" animBg="1"/>
      <p:bldP spid="40" grpId="0" animBg="1"/>
      <p:bldP spid="40" grpId="1" animBg="1"/>
      <p:bldP spid="45" grpId="0" animBg="1"/>
      <p:bldP spid="4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84552"/>
          <a:ext cx="8858312" cy="24157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14512"/>
                <a:gridCol w="1500198"/>
                <a:gridCol w="2857520"/>
                <a:gridCol w="2786082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Каждый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принес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учащихся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Принесли ведер воды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Девочек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Мальчиков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5000628" y="1497364"/>
            <a:ext cx="1584000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969236" y="1031640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ведра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69236" y="1785926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44758" y="1024248"/>
            <a:ext cx="1476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44758" y="1792782"/>
            <a:ext cx="1476000" cy="5557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человек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68556" y="1040014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68556" y="1810066"/>
            <a:ext cx="133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786314" y="1028636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>
            <a:spLocks/>
          </p:cNvSpPr>
          <p:nvPr/>
        </p:nvSpPr>
        <p:spPr>
          <a:xfrm>
            <a:off x="7643834" y="1497364"/>
            <a:ext cx="1368000" cy="36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57 ведер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46"/>
          <p:cNvGrpSpPr/>
          <p:nvPr/>
        </p:nvGrpSpPr>
        <p:grpSpPr>
          <a:xfrm>
            <a:off x="1761778" y="2586892"/>
            <a:ext cx="2880000" cy="1152000"/>
            <a:chOff x="1428728" y="2586892"/>
            <a:chExt cx="2880000" cy="1152000"/>
          </a:xfrm>
        </p:grpSpPr>
        <p:grpSp>
          <p:nvGrpSpPr>
            <p:cNvPr id="14" name="Группа 145"/>
            <p:cNvGrpSpPr/>
            <p:nvPr/>
          </p:nvGrpSpPr>
          <p:grpSpPr>
            <a:xfrm>
              <a:off x="1428728" y="2586892"/>
              <a:ext cx="2880000" cy="1152000"/>
              <a:chOff x="1428728" y="3571876"/>
              <a:chExt cx="2880000" cy="1152000"/>
            </a:xfrm>
          </p:grpSpPr>
          <p:sp>
            <p:nvSpPr>
              <p:cNvPr id="16" name="Скругленный прямоугольник 15"/>
              <p:cNvSpPr/>
              <p:nvPr/>
            </p:nvSpPr>
            <p:spPr>
              <a:xfrm>
                <a:off x="1428728" y="3571876"/>
                <a:ext cx="2880000" cy="11520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3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500166" y="3571876"/>
                <a:ext cx="53412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А.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150500" y="3605012"/>
                <a:ext cx="17043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х + у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18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071670" y="4033640"/>
                <a:ext cx="20633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х +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у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57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5" name="Левая фигурная скобка 14"/>
            <p:cNvSpPr/>
            <p:nvPr/>
          </p:nvSpPr>
          <p:spPr>
            <a:xfrm>
              <a:off x="1928794" y="2714620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3" name="Группа 149"/>
          <p:cNvGrpSpPr/>
          <p:nvPr/>
        </p:nvGrpSpPr>
        <p:grpSpPr>
          <a:xfrm>
            <a:off x="1763438" y="3754658"/>
            <a:ext cx="2880000" cy="1008000"/>
            <a:chOff x="4500562" y="3500438"/>
            <a:chExt cx="2880000" cy="1008000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4500562" y="3500438"/>
              <a:ext cx="2880000" cy="10080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32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72000" y="3508812"/>
              <a:ext cx="5116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Б.</a:t>
              </a:r>
              <a:endPara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Левая фигурная скобка 35"/>
            <p:cNvSpPr/>
            <p:nvPr/>
          </p:nvSpPr>
          <p:spPr>
            <a:xfrm>
              <a:off x="4929190" y="3531970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43504" y="3531970"/>
              <a:ext cx="17043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18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72066" y="3929066"/>
              <a:ext cx="206338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х +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800" i="1" dirty="0" smtClean="0">
                  <a:latin typeface="Times New Roman" pitchFamily="18" charset="0"/>
                  <a:cs typeface="Times New Roman" pitchFamily="18" charset="0"/>
                </a:rPr>
                <a:t>у = </a:t>
              </a:r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57</a:t>
              </a:r>
              <a:endParaRPr lang="ru-RU" sz="28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7" name="Группа 146"/>
          <p:cNvGrpSpPr/>
          <p:nvPr/>
        </p:nvGrpSpPr>
        <p:grpSpPr>
          <a:xfrm>
            <a:off x="1770152" y="4572008"/>
            <a:ext cx="2880000" cy="1223438"/>
            <a:chOff x="1428728" y="2515454"/>
            <a:chExt cx="2880000" cy="1223438"/>
          </a:xfrm>
        </p:grpSpPr>
        <p:grpSp>
          <p:nvGrpSpPr>
            <p:cNvPr id="48" name="Группа 145"/>
            <p:cNvGrpSpPr/>
            <p:nvPr/>
          </p:nvGrpSpPr>
          <p:grpSpPr>
            <a:xfrm>
              <a:off x="1428728" y="2515454"/>
              <a:ext cx="2880000" cy="1223438"/>
              <a:chOff x="1428728" y="3500438"/>
              <a:chExt cx="2880000" cy="1223438"/>
            </a:xfrm>
          </p:grpSpPr>
          <p:sp>
            <p:nvSpPr>
              <p:cNvPr id="50" name="Скругленный прямоугольник 49"/>
              <p:cNvSpPr/>
              <p:nvPr/>
            </p:nvSpPr>
            <p:spPr>
              <a:xfrm>
                <a:off x="1428728" y="3571876"/>
                <a:ext cx="2880000" cy="11520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3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51" name="Группа 53"/>
              <p:cNvGrpSpPr/>
              <p:nvPr/>
            </p:nvGrpSpPr>
            <p:grpSpPr>
              <a:xfrm>
                <a:off x="2079063" y="3857628"/>
                <a:ext cx="2160818" cy="860184"/>
                <a:chOff x="500035" y="3071141"/>
                <a:chExt cx="2065484" cy="860184"/>
              </a:xfrm>
            </p:grpSpPr>
            <p:sp>
              <p:nvSpPr>
                <p:cNvPr id="54" name="Rectangle 11"/>
                <p:cNvSpPr>
                  <a:spLocks noChangeArrowheads="1"/>
                </p:cNvSpPr>
                <p:nvPr/>
              </p:nvSpPr>
              <p:spPr bwMode="auto">
                <a:xfrm>
                  <a:off x="2222288" y="3286124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57</a:t>
                  </a:r>
                  <a:endParaRPr lang="ru-RU" sz="2800" dirty="0"/>
                </a:p>
              </p:txBody>
            </p:sp>
            <p:sp>
              <p:nvSpPr>
                <p:cNvPr id="55" name="Rectangle 19"/>
                <p:cNvSpPr>
                  <a:spLocks noChangeArrowheads="1"/>
                </p:cNvSpPr>
                <p:nvPr/>
              </p:nvSpPr>
              <p:spPr bwMode="auto">
                <a:xfrm>
                  <a:off x="1934072" y="3255630"/>
                  <a:ext cx="195262" cy="427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>
                      <a:solidFill>
                        <a:srgbClr val="000000"/>
                      </a:solidFill>
                      <a:latin typeface="Symbol" pitchFamily="18" charset="2"/>
                    </a:rPr>
                    <a:t>=</a:t>
                  </a:r>
                  <a:endParaRPr lang="ru-RU" sz="2800" dirty="0"/>
                </a:p>
              </p:txBody>
            </p:sp>
            <p:grpSp>
              <p:nvGrpSpPr>
                <p:cNvPr id="56" name="Группа 110"/>
                <p:cNvGrpSpPr/>
                <p:nvPr/>
              </p:nvGrpSpPr>
              <p:grpSpPr>
                <a:xfrm>
                  <a:off x="500035" y="3071141"/>
                  <a:ext cx="412941" cy="860184"/>
                  <a:chOff x="500034" y="3071141"/>
                  <a:chExt cx="412941" cy="860184"/>
                </a:xfrm>
              </p:grpSpPr>
              <p:sp>
                <p:nvSpPr>
                  <p:cNvPr id="62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636607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2800" dirty="0"/>
                  </a:p>
                </p:txBody>
              </p:sp>
              <p:cxnSp>
                <p:nvCxnSpPr>
                  <p:cNvPr id="63" name="Прямая соединительная линия 62"/>
                  <p:cNvCxnSpPr/>
                  <p:nvPr/>
                </p:nvCxnSpPr>
                <p:spPr>
                  <a:xfrm>
                    <a:off x="500034" y="3500438"/>
                    <a:ext cx="412941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68346" y="3071141"/>
                    <a:ext cx="237504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х</a:t>
                    </a:r>
                    <a:endParaRPr lang="ru-RU" sz="28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57" name="Rectangle 18"/>
                <p:cNvSpPr>
                  <a:spLocks noChangeArrowheads="1"/>
                </p:cNvSpPr>
                <p:nvPr/>
              </p:nvSpPr>
              <p:spPr bwMode="auto">
                <a:xfrm>
                  <a:off x="1046324" y="3260418"/>
                  <a:ext cx="193067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endParaRPr lang="ru-RU" sz="2800" dirty="0"/>
                </a:p>
              </p:txBody>
            </p:sp>
            <p:grpSp>
              <p:nvGrpSpPr>
                <p:cNvPr id="58" name="Группа 112"/>
                <p:cNvGrpSpPr/>
                <p:nvPr/>
              </p:nvGrpSpPr>
              <p:grpSpPr>
                <a:xfrm>
                  <a:off x="1379193" y="3085458"/>
                  <a:ext cx="412940" cy="845867"/>
                  <a:chOff x="950565" y="3085458"/>
                  <a:chExt cx="412940" cy="845867"/>
                </a:xfrm>
              </p:grpSpPr>
              <p:sp>
                <p:nvSpPr>
                  <p:cNvPr id="59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090824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5</a:t>
                    </a:r>
                    <a:endParaRPr lang="ru-RU" sz="2800" dirty="0"/>
                  </a:p>
                </p:txBody>
              </p:sp>
              <p:cxnSp>
                <p:nvCxnSpPr>
                  <p:cNvPr id="60" name="Прямая соединительная линия 59"/>
                  <p:cNvCxnSpPr/>
                  <p:nvPr/>
                </p:nvCxnSpPr>
                <p:spPr>
                  <a:xfrm>
                    <a:off x="950565" y="3500438"/>
                    <a:ext cx="41294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95726" y="3085458"/>
                    <a:ext cx="151697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у</a:t>
                    </a:r>
                    <a:endParaRPr lang="ru-RU" sz="2800" i="1" dirty="0"/>
                  </a:p>
                </p:txBody>
              </p:sp>
            </p:grpSp>
          </p:grpSp>
          <p:sp>
            <p:nvSpPr>
              <p:cNvPr id="52" name="TextBox 51"/>
              <p:cNvSpPr txBox="1"/>
              <p:nvPr/>
            </p:nvSpPr>
            <p:spPr>
              <a:xfrm>
                <a:off x="1500166" y="3571876"/>
                <a:ext cx="5132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В.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2150500" y="3500438"/>
                <a:ext cx="17043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х + у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18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" name="Левая фигурная скобка 48"/>
            <p:cNvSpPr/>
            <p:nvPr/>
          </p:nvSpPr>
          <p:spPr>
            <a:xfrm>
              <a:off x="1928794" y="2714620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1" name="Правая фигурная скобка 10"/>
          <p:cNvSpPr/>
          <p:nvPr/>
        </p:nvSpPr>
        <p:spPr>
          <a:xfrm>
            <a:off x="7429520" y="1062636"/>
            <a:ext cx="360000" cy="1357322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3357554" y="944436"/>
            <a:ext cx="2857520" cy="1555870"/>
          </a:xfrm>
          <a:prstGeom prst="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5072066" y="2571744"/>
            <a:ext cx="2880000" cy="11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9" name="Группа 55"/>
          <p:cNvGrpSpPr/>
          <p:nvPr/>
        </p:nvGrpSpPr>
        <p:grpSpPr>
          <a:xfrm>
            <a:off x="2500298" y="4342339"/>
            <a:ext cx="1428760" cy="372545"/>
            <a:chOff x="3929058" y="4199462"/>
            <a:chExt cx="1428760" cy="586859"/>
          </a:xfrm>
        </p:grpSpPr>
        <p:cxnSp>
          <p:nvCxnSpPr>
            <p:cNvPr id="70" name="Прямая соединительная линия 69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единительная линия 71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/>
          <p:cNvSpPr txBox="1"/>
          <p:nvPr/>
        </p:nvSpPr>
        <p:spPr>
          <a:xfrm>
            <a:off x="5643570" y="2620028"/>
            <a:ext cx="1704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 + у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580449" y="3071810"/>
            <a:ext cx="20633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х +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 =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57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Левая фигурная скобка 74"/>
          <p:cNvSpPr/>
          <p:nvPr/>
        </p:nvSpPr>
        <p:spPr>
          <a:xfrm>
            <a:off x="5500694" y="2683088"/>
            <a:ext cx="142876" cy="928694"/>
          </a:xfrm>
          <a:prstGeom prst="leftBrac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6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4786314" y="6286520"/>
            <a:ext cx="1214446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sp>
        <p:nvSpPr>
          <p:cNvPr id="32" name="Скругленный прямоугольник 31"/>
          <p:cNvSpPr/>
          <p:nvPr/>
        </p:nvSpPr>
        <p:spPr>
          <a:xfrm>
            <a:off x="2158606" y="3913568"/>
            <a:ext cx="2056204" cy="7298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0" name="Группа 146"/>
          <p:cNvGrpSpPr/>
          <p:nvPr/>
        </p:nvGrpSpPr>
        <p:grpSpPr>
          <a:xfrm>
            <a:off x="1763438" y="5634562"/>
            <a:ext cx="2880000" cy="1223438"/>
            <a:chOff x="1428728" y="2515454"/>
            <a:chExt cx="2880000" cy="1223438"/>
          </a:xfrm>
        </p:grpSpPr>
        <p:grpSp>
          <p:nvGrpSpPr>
            <p:cNvPr id="81" name="Группа 145"/>
            <p:cNvGrpSpPr/>
            <p:nvPr/>
          </p:nvGrpSpPr>
          <p:grpSpPr>
            <a:xfrm>
              <a:off x="1428728" y="2515454"/>
              <a:ext cx="2880000" cy="1223438"/>
              <a:chOff x="1428728" y="3500438"/>
              <a:chExt cx="2880000" cy="1223438"/>
            </a:xfrm>
          </p:grpSpPr>
          <p:sp>
            <p:nvSpPr>
              <p:cNvPr id="83" name="Скругленный прямоугольник 82"/>
              <p:cNvSpPr/>
              <p:nvPr/>
            </p:nvSpPr>
            <p:spPr>
              <a:xfrm>
                <a:off x="1428728" y="3571876"/>
                <a:ext cx="2880000" cy="11520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32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84" name="Группа 53"/>
              <p:cNvGrpSpPr/>
              <p:nvPr/>
            </p:nvGrpSpPr>
            <p:grpSpPr>
              <a:xfrm>
                <a:off x="2079063" y="3857628"/>
                <a:ext cx="2160818" cy="860184"/>
                <a:chOff x="500035" y="3071141"/>
                <a:chExt cx="2065484" cy="860184"/>
              </a:xfrm>
            </p:grpSpPr>
            <p:sp>
              <p:nvSpPr>
                <p:cNvPr id="87" name="Rectangle 11"/>
                <p:cNvSpPr>
                  <a:spLocks noChangeArrowheads="1"/>
                </p:cNvSpPr>
                <p:nvPr/>
              </p:nvSpPr>
              <p:spPr bwMode="auto">
                <a:xfrm>
                  <a:off x="2222288" y="3286124"/>
                  <a:ext cx="343231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</a:rPr>
                    <a:t>57</a:t>
                  </a:r>
                  <a:endParaRPr lang="ru-RU" sz="2800" dirty="0"/>
                </a:p>
              </p:txBody>
            </p:sp>
            <p:sp>
              <p:nvSpPr>
                <p:cNvPr id="88" name="Rectangle 19"/>
                <p:cNvSpPr>
                  <a:spLocks noChangeArrowheads="1"/>
                </p:cNvSpPr>
                <p:nvPr/>
              </p:nvSpPr>
              <p:spPr bwMode="auto">
                <a:xfrm>
                  <a:off x="1934072" y="3255630"/>
                  <a:ext cx="195262" cy="4270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>
                      <a:solidFill>
                        <a:srgbClr val="000000"/>
                      </a:solidFill>
                      <a:latin typeface="Symbol" pitchFamily="18" charset="2"/>
                    </a:rPr>
                    <a:t>=</a:t>
                  </a:r>
                  <a:endParaRPr lang="ru-RU" sz="2800" dirty="0"/>
                </a:p>
              </p:txBody>
            </p:sp>
            <p:grpSp>
              <p:nvGrpSpPr>
                <p:cNvPr id="89" name="Группа 110"/>
                <p:cNvGrpSpPr/>
                <p:nvPr/>
              </p:nvGrpSpPr>
              <p:grpSpPr>
                <a:xfrm>
                  <a:off x="500035" y="3071141"/>
                  <a:ext cx="412941" cy="860184"/>
                  <a:chOff x="500034" y="3071141"/>
                  <a:chExt cx="412941" cy="860184"/>
                </a:xfrm>
              </p:grpSpPr>
              <p:sp>
                <p:nvSpPr>
                  <p:cNvPr id="95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636607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5</a:t>
                    </a:r>
                    <a:endParaRPr lang="ru-RU" sz="2800" dirty="0"/>
                  </a:p>
                </p:txBody>
              </p:sp>
              <p:cxnSp>
                <p:nvCxnSpPr>
                  <p:cNvPr id="96" name="Прямая соединительная линия 95"/>
                  <p:cNvCxnSpPr/>
                  <p:nvPr/>
                </p:nvCxnSpPr>
                <p:spPr>
                  <a:xfrm>
                    <a:off x="500034" y="3500438"/>
                    <a:ext cx="412941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568346" y="3071141"/>
                    <a:ext cx="237504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х</a:t>
                    </a:r>
                    <a:endParaRPr lang="ru-RU" sz="2800" dirty="0"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90" name="Rectangle 18"/>
                <p:cNvSpPr>
                  <a:spLocks noChangeArrowheads="1"/>
                </p:cNvSpPr>
                <p:nvPr/>
              </p:nvSpPr>
              <p:spPr bwMode="auto">
                <a:xfrm>
                  <a:off x="1046324" y="3260418"/>
                  <a:ext cx="193067" cy="4308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ru-RU" sz="2800" dirty="0" smtClean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+</a:t>
                  </a:r>
                  <a:endParaRPr lang="ru-RU" sz="2800" dirty="0"/>
                </a:p>
              </p:txBody>
            </p:sp>
            <p:grpSp>
              <p:nvGrpSpPr>
                <p:cNvPr id="91" name="Группа 112"/>
                <p:cNvGrpSpPr/>
                <p:nvPr/>
              </p:nvGrpSpPr>
              <p:grpSpPr>
                <a:xfrm>
                  <a:off x="1379193" y="3085458"/>
                  <a:ext cx="412940" cy="845867"/>
                  <a:chOff x="950565" y="3085458"/>
                  <a:chExt cx="412940" cy="845867"/>
                </a:xfrm>
              </p:grpSpPr>
              <p:sp>
                <p:nvSpPr>
                  <p:cNvPr id="92" name="Rectangle 14"/>
                  <p:cNvSpPr>
                    <a:spLocks noChangeArrowheads="1"/>
                  </p:cNvSpPr>
                  <p:nvPr/>
                </p:nvSpPr>
                <p:spPr bwMode="auto">
                  <a:xfrm>
                    <a:off x="1090824" y="3500438"/>
                    <a:ext cx="171615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2800" dirty="0"/>
                  </a:p>
                </p:txBody>
              </p:sp>
              <p:cxnSp>
                <p:nvCxnSpPr>
                  <p:cNvPr id="93" name="Прямая соединительная линия 92"/>
                  <p:cNvCxnSpPr/>
                  <p:nvPr/>
                </p:nvCxnSpPr>
                <p:spPr>
                  <a:xfrm>
                    <a:off x="950565" y="3500438"/>
                    <a:ext cx="41294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4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1095726" y="3085458"/>
                    <a:ext cx="151697" cy="43088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2800" i="1" dirty="0" smtClean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у</a:t>
                    </a:r>
                    <a:endParaRPr lang="ru-RU" sz="2800" i="1" dirty="0"/>
                  </a:p>
                </p:txBody>
              </p:sp>
            </p:grpSp>
          </p:grpSp>
          <p:sp>
            <p:nvSpPr>
              <p:cNvPr id="85" name="TextBox 84"/>
              <p:cNvSpPr txBox="1"/>
              <p:nvPr/>
            </p:nvSpPr>
            <p:spPr>
              <a:xfrm>
                <a:off x="1500166" y="3571876"/>
                <a:ext cx="46314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Г.</a:t>
                </a:r>
                <a:endParaRPr lang="ru-RU" sz="28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2150500" y="3500438"/>
                <a:ext cx="170431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i="1" dirty="0" smtClean="0">
                    <a:latin typeface="Times New Roman" pitchFamily="18" charset="0"/>
                    <a:cs typeface="Times New Roman" pitchFamily="18" charset="0"/>
                  </a:rPr>
                  <a:t>х + у = </a:t>
                </a:r>
                <a:r>
                  <a:rPr lang="ru-RU" sz="2800" dirty="0" smtClean="0">
                    <a:latin typeface="Times New Roman" pitchFamily="18" charset="0"/>
                    <a:cs typeface="Times New Roman" pitchFamily="18" charset="0"/>
                  </a:rPr>
                  <a:t>18</a:t>
                </a:r>
                <a:endParaRPr lang="ru-RU" sz="28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82" name="Левая фигурная скобка 81"/>
            <p:cNvSpPr/>
            <p:nvPr/>
          </p:nvSpPr>
          <p:spPr>
            <a:xfrm>
              <a:off x="1928794" y="2714620"/>
              <a:ext cx="142876" cy="928694"/>
            </a:xfrm>
            <a:prstGeom prst="leftBrac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98" name="Группа 55"/>
          <p:cNvGrpSpPr/>
          <p:nvPr/>
        </p:nvGrpSpPr>
        <p:grpSpPr>
          <a:xfrm>
            <a:off x="2500298" y="5103606"/>
            <a:ext cx="1428760" cy="586859"/>
            <a:chOff x="3929058" y="4199462"/>
            <a:chExt cx="1428760" cy="586859"/>
          </a:xfrm>
        </p:grpSpPr>
        <p:cxnSp>
          <p:nvCxnSpPr>
            <p:cNvPr id="99" name="Прямая соединительная линия 98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Группа 55"/>
          <p:cNvGrpSpPr/>
          <p:nvPr/>
        </p:nvGrpSpPr>
        <p:grpSpPr>
          <a:xfrm>
            <a:off x="2524438" y="6176545"/>
            <a:ext cx="1428760" cy="586859"/>
            <a:chOff x="3929058" y="4199462"/>
            <a:chExt cx="1428760" cy="586859"/>
          </a:xfrm>
        </p:grpSpPr>
        <p:cxnSp>
          <p:nvCxnSpPr>
            <p:cNvPr id="78" name="Прямая соединительная линия 77"/>
            <p:cNvCxnSpPr/>
            <p:nvPr/>
          </p:nvCxnSpPr>
          <p:spPr>
            <a:xfrm>
              <a:off x="3929058" y="4199462"/>
              <a:ext cx="1428760" cy="57150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rot="10800000" flipV="1">
              <a:off x="3929058" y="4209480"/>
              <a:ext cx="1395828" cy="57684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Группа 100"/>
          <p:cNvGrpSpPr/>
          <p:nvPr/>
        </p:nvGrpSpPr>
        <p:grpSpPr>
          <a:xfrm>
            <a:off x="7715272" y="5357826"/>
            <a:ext cx="1243428" cy="1285884"/>
            <a:chOff x="7829166" y="4929198"/>
            <a:chExt cx="1243428" cy="1285884"/>
          </a:xfrm>
        </p:grpSpPr>
        <p:pic>
          <p:nvPicPr>
            <p:cNvPr id="102" name="Picture 3" descr="C:\Users\Надежда\Videos\Downloads\Pictures\Организатор клипов (Microsoft)\j0441443.png">
              <a:hlinkClick r:id="rId3" action="ppaction://hlinksldjump"/>
              <a:hlinkHover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" name="Скругленный прямоугольник 102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926 L 0.31892 0.0018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9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7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</p:childTnLst>
        </p:cTn>
      </p:par>
    </p:tnLst>
    <p:bldLst>
      <p:bldP spid="67" grpId="0" animBg="1"/>
      <p:bldP spid="67" grpId="1" animBg="1"/>
      <p:bldP spid="68" grpId="0" animBg="1"/>
      <p:bldP spid="73" grpId="0"/>
      <p:bldP spid="74" grpId="0"/>
      <p:bldP spid="75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1472" y="142852"/>
            <a:ext cx="8215370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Андрей старше Олега на 4 года, а Олег старше Бориса в 1,5 раза. Вместе им 36 лет. Сколько лет Борису?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pic>
        <p:nvPicPr>
          <p:cNvPr id="3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26426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grpSp>
        <p:nvGrpSpPr>
          <p:cNvPr id="4" name="Группа 3"/>
          <p:cNvGrpSpPr/>
          <p:nvPr/>
        </p:nvGrpSpPr>
        <p:grpSpPr>
          <a:xfrm>
            <a:off x="7715272" y="5357826"/>
            <a:ext cx="1243428" cy="1285884"/>
            <a:chOff x="7829166" y="4929198"/>
            <a:chExt cx="1243428" cy="1285884"/>
          </a:xfrm>
        </p:grpSpPr>
        <p:pic>
          <p:nvPicPr>
            <p:cNvPr id="5" name="Picture 3" descr="C:\Users\Надежда\Videos\Downloads\Pictures\Организатор клипов (Microsoft)\j0441443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Скругленный прямоугольник 5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" name="Скругленный прямоугольник 6"/>
          <p:cNvSpPr/>
          <p:nvPr/>
        </p:nvSpPr>
        <p:spPr>
          <a:xfrm>
            <a:off x="71406" y="1857364"/>
            <a:ext cx="8928000" cy="136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Андрей -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Олег -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 -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14480" y="1885524"/>
            <a:ext cx="104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 лет,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7290" y="2282620"/>
            <a:ext cx="104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 лет,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85918" y="2746152"/>
            <a:ext cx="104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 лет,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2643174" y="1885524"/>
            <a:ext cx="2928958" cy="686220"/>
            <a:chOff x="2643174" y="1885524"/>
            <a:chExt cx="2928958" cy="686220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643174" y="1885524"/>
              <a:ext cx="2772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 4 года старше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Выгнутая вправо стрелка 11"/>
            <p:cNvSpPr/>
            <p:nvPr/>
          </p:nvSpPr>
          <p:spPr>
            <a:xfrm>
              <a:off x="5357818" y="2071678"/>
              <a:ext cx="214314" cy="50006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714348" y="208790"/>
            <a:ext cx="4857784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2285984" y="2282620"/>
            <a:ext cx="3071834" cy="717752"/>
            <a:chOff x="2285984" y="2282620"/>
            <a:chExt cx="3071834" cy="717752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285984" y="2282620"/>
              <a:ext cx="2844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1,5 раза старше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Выгнутая вправо стрелка 15"/>
            <p:cNvSpPr/>
            <p:nvPr/>
          </p:nvSpPr>
          <p:spPr>
            <a:xfrm>
              <a:off x="5143504" y="2500306"/>
              <a:ext cx="214314" cy="50006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5572132" y="208790"/>
            <a:ext cx="2786082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714348" y="714356"/>
            <a:ext cx="2714644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5500694" y="2000240"/>
            <a:ext cx="285752" cy="114300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428992" y="714356"/>
            <a:ext cx="2786082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786446" y="2357430"/>
            <a:ext cx="104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 л.,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14480" y="2754526"/>
            <a:ext cx="128588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643174" y="3000372"/>
            <a:ext cx="4248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7100462" y="2735388"/>
            <a:ext cx="1008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(л.)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882776" y="2334272"/>
            <a:ext cx="1440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(л.)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357422" y="2328524"/>
            <a:ext cx="271464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950456" y="2571744"/>
            <a:ext cx="1944000" cy="8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643174" y="1899896"/>
            <a:ext cx="2643206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715140" y="1952942"/>
            <a:ext cx="1908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(1,5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+ 4)л.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>
            <a:off x="6202220" y="2570950"/>
            <a:ext cx="114300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8532032" y="2333290"/>
            <a:ext cx="61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авая фигурная скобка 32"/>
          <p:cNvSpPr/>
          <p:nvPr/>
        </p:nvSpPr>
        <p:spPr>
          <a:xfrm>
            <a:off x="8358214" y="2000240"/>
            <a:ext cx="285752" cy="114300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2143108" y="3294498"/>
            <a:ext cx="4608000" cy="27146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136628" y="3434002"/>
            <a:ext cx="86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929190" y="3429000"/>
            <a:ext cx="43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286380" y="3425628"/>
            <a:ext cx="396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572132" y="3429000"/>
            <a:ext cx="900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36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357554" y="3857628"/>
            <a:ext cx="86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4143372" y="3857628"/>
            <a:ext cx="43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4572000" y="3854256"/>
            <a:ext cx="936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353058" y="4286256"/>
            <a:ext cx="576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857620" y="4286256"/>
            <a:ext cx="936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4714876" y="4286256"/>
            <a:ext cx="79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5286380" y="2143116"/>
            <a:ext cx="1584000" cy="8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Скругленный прямоугольник 47"/>
          <p:cNvSpPr/>
          <p:nvPr/>
        </p:nvSpPr>
        <p:spPr>
          <a:xfrm>
            <a:off x="3357554" y="4714884"/>
            <a:ext cx="61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929058" y="4714884"/>
            <a:ext cx="900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= 32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500430" y="5072074"/>
            <a:ext cx="720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=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4071934" y="5072074"/>
            <a:ext cx="1044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32 : 4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500430" y="5429264"/>
            <a:ext cx="1008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=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308794" y="3500438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лет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285720" y="4143380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лет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285720" y="4786322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 лет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85720" y="5429264"/>
            <a:ext cx="1620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лет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786182" y="3434002"/>
            <a:ext cx="432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245762" y="3429000"/>
            <a:ext cx="1656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(1,5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+ 4)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786578" y="1928802"/>
            <a:ext cx="164307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6786578" y="2357430"/>
            <a:ext cx="164307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6786578" y="2786058"/>
            <a:ext cx="164307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8501058" y="2285992"/>
            <a:ext cx="642942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0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17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500"/>
                            </p:stCondLst>
                            <p:childTnLst>
                              <p:par>
                                <p:cTn id="225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500"/>
                            </p:stCondLst>
                            <p:childTnLst>
                              <p:par>
                                <p:cTn id="240" presetID="17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4" fill="hold">
                      <p:stCondLst>
                        <p:cond delay="indefinite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9" fill="hold">
                      <p:stCondLst>
                        <p:cond delay="indefinite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>
                      <p:stCondLst>
                        <p:cond delay="indefinite"/>
                      </p:stCondLst>
                      <p:childTnLst>
                        <p:par>
                          <p:cTn id="275" fill="hold">
                            <p:stCondLst>
                              <p:cond delay="0"/>
                            </p:stCondLst>
                            <p:childTnLst>
                              <p:par>
                                <p:cTn id="2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500"/>
                            </p:stCondLst>
                            <p:childTnLst>
                              <p:par>
                                <p:cTn id="300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0" fill="hold">
                      <p:stCondLst>
                        <p:cond delay="0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1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9" fill="hold">
                      <p:stCondLst>
                        <p:cond delay="0"/>
                      </p:stCondLst>
                      <p:childTnLst>
                        <p:par>
                          <p:cTn id="320" fill="hold">
                            <p:stCondLst>
                              <p:cond delay="0"/>
                            </p:stCondLst>
                            <p:childTnLst>
                              <p:par>
                                <p:cTn id="321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3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32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8" fill="hold">
                      <p:stCondLst>
                        <p:cond delay="0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33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7" fill="hold">
                      <p:stCondLst>
                        <p:cond delay="0"/>
                      </p:stCondLst>
                      <p:childTnLst>
                        <p:par>
                          <p:cTn id="338" fill="hold">
                            <p:stCondLst>
                              <p:cond delay="0"/>
                            </p:stCondLst>
                            <p:childTnLst>
                              <p:par>
                                <p:cTn id="339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32562E-7 L 0.56129 0.2012 " pathEditMode="relative" rAng="0" ptsTypes="AA">
                                      <p:cBhvr>
                                        <p:cTn id="3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" y="1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7" grpId="0" animBg="1"/>
      <p:bldP spid="8" grpId="1" animBg="1"/>
      <p:bldP spid="9" grpId="0" animBg="1"/>
      <p:bldP spid="10" grpId="0" animBg="1"/>
      <p:bldP spid="15" grpId="0" animBg="1"/>
      <p:bldP spid="15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1" grpId="0" animBg="1"/>
      <p:bldP spid="21" grpId="1" animBg="1"/>
      <p:bldP spid="22" grpId="0" animBg="1"/>
      <p:bldP spid="24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4" grpId="0" animBg="1"/>
      <p:bldP spid="33" grpId="0" animBg="1"/>
      <p:bldP spid="35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37" grpId="0" animBg="1"/>
      <p:bldP spid="36" grpId="0" animBg="1"/>
      <p:bldP spid="57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9090" y="142852"/>
            <a:ext cx="8215370" cy="15716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Бабушка старше мамы на 20 лет, а мама старше дочери в 5 раз. Вместе им 86 лет. Сколько лет дочери?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110" y="1857364"/>
            <a:ext cx="9036000" cy="1368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Бабушка – 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– 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Дочь –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7356" y="3429000"/>
            <a:ext cx="1728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4071942"/>
            <a:ext cx="1728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4714884"/>
            <a:ext cx="1728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5357826"/>
            <a:ext cx="1728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26426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1643042" y="1885524"/>
            <a:ext cx="1080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лет,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643042" y="2313288"/>
            <a:ext cx="1080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лет,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2714620"/>
            <a:ext cx="1080000" cy="432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лет,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571736" y="1884660"/>
            <a:ext cx="2928958" cy="734382"/>
            <a:chOff x="2728694" y="1884660"/>
            <a:chExt cx="2928958" cy="734382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2728694" y="1884660"/>
              <a:ext cx="2772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на 20</a:t>
              </a:r>
              <a:r>
                <a:rPr lang="ru-RU" sz="2800" i="1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лет</a:t>
              </a:r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 старше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Выгнутая вправо стрелка 13"/>
            <p:cNvSpPr/>
            <p:nvPr/>
          </p:nvSpPr>
          <p:spPr>
            <a:xfrm>
              <a:off x="5443338" y="2118976"/>
              <a:ext cx="214314" cy="50006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571736" y="2326762"/>
            <a:ext cx="2571768" cy="741850"/>
            <a:chOff x="2731504" y="2326762"/>
            <a:chExt cx="2571768" cy="741850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2731504" y="2326762"/>
              <a:ext cx="2412000" cy="4320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1">
                      <a:lumMod val="75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 5 раз старше</a:t>
              </a:r>
              <a:endPara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Выгнутая вправо стрелка 16"/>
            <p:cNvSpPr/>
            <p:nvPr/>
          </p:nvSpPr>
          <p:spPr>
            <a:xfrm>
              <a:off x="5088958" y="2568546"/>
              <a:ext cx="214314" cy="500066"/>
            </a:xfrm>
            <a:prstGeom prst="curved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571472" y="208790"/>
            <a:ext cx="5500726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072198" y="208790"/>
            <a:ext cx="2500330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714356"/>
            <a:ext cx="2714644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86116" y="714356"/>
            <a:ext cx="3143272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643570" y="2357430"/>
            <a:ext cx="972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86 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авая фигурная скобка 21"/>
          <p:cNvSpPr/>
          <p:nvPr/>
        </p:nvSpPr>
        <p:spPr>
          <a:xfrm>
            <a:off x="5429256" y="2000240"/>
            <a:ext cx="285752" cy="114300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5930116" y="2570950"/>
            <a:ext cx="1143008" cy="1588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554890" y="3000372"/>
            <a:ext cx="421200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кругленный прямоугольник 26"/>
          <p:cNvSpPr/>
          <p:nvPr/>
        </p:nvSpPr>
        <p:spPr>
          <a:xfrm>
            <a:off x="6858016" y="2714620"/>
            <a:ext cx="936000" cy="42862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571604" y="2741916"/>
            <a:ext cx="128588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786578" y="2334272"/>
            <a:ext cx="1044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4888246" y="2570922"/>
            <a:ext cx="1872000" cy="8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2571736" y="2328524"/>
            <a:ext cx="235745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643702" y="1952942"/>
            <a:ext cx="1800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+ 20)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</a:t>
            </a:r>
            <a:endParaRPr lang="ru-RU" sz="28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71736" y="1901506"/>
            <a:ext cx="2643206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5286380" y="2143116"/>
            <a:ext cx="1476000" cy="82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8358214" y="2333290"/>
            <a:ext cx="828000" cy="43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86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авая фигурная скобка 34"/>
          <p:cNvSpPr/>
          <p:nvPr/>
        </p:nvSpPr>
        <p:spPr>
          <a:xfrm>
            <a:off x="8160746" y="2000240"/>
            <a:ext cx="285752" cy="1143008"/>
          </a:xfrm>
          <a:prstGeom prst="righ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7" name="Группа 53"/>
          <p:cNvGrpSpPr/>
          <p:nvPr/>
        </p:nvGrpSpPr>
        <p:grpSpPr>
          <a:xfrm>
            <a:off x="2143108" y="3294498"/>
            <a:ext cx="4608000" cy="2717562"/>
            <a:chOff x="2214546" y="2500306"/>
            <a:chExt cx="4608000" cy="2717562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2214546" y="2500306"/>
              <a:ext cx="4608000" cy="271464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ru-RU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46078" y="2540212"/>
              <a:ext cx="4536000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+ 5</a:t>
              </a:r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(5</a:t>
              </a:r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+ 20) = 86</a:t>
              </a:r>
            </a:p>
            <a:p>
              <a:pPr algn="ctr"/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+ 20 = 86</a:t>
              </a:r>
            </a:p>
            <a:p>
              <a:pPr algn="ctr"/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= 86 – 20</a:t>
              </a:r>
            </a:p>
            <a:p>
              <a:pPr algn="ctr"/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= 66</a:t>
              </a:r>
            </a:p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=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66 : 11</a:t>
              </a:r>
            </a:p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= </a:t>
              </a:r>
              <a:r>
                <a:rPr lang="ru-RU" sz="28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2800" i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7715272" y="5357826"/>
            <a:ext cx="1243428" cy="1285884"/>
            <a:chOff x="7829166" y="4929198"/>
            <a:chExt cx="1243428" cy="1285884"/>
          </a:xfrm>
        </p:grpSpPr>
        <p:pic>
          <p:nvPicPr>
            <p:cNvPr id="41" name="Picture 3" descr="C:\Users\Надежда\Videos\Downloads\Pictures\Организатор клипов (Microsoft)\j0441443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72462" y="4929198"/>
              <a:ext cx="792000" cy="79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" name="Скругленный прямоугольник 41">
              <a:hlinkHover r:id="" action="ppaction://hlinkshowjump?jump=endshow"/>
            </p:cNvPr>
            <p:cNvSpPr>
              <a:spLocks noChangeAspect="1"/>
            </p:cNvSpPr>
            <p:nvPr/>
          </p:nvSpPr>
          <p:spPr>
            <a:xfrm>
              <a:off x="7829166" y="5783082"/>
              <a:ext cx="1243428" cy="432000"/>
            </a:xfrm>
            <a:prstGeom prst="roundRect">
              <a:avLst/>
            </a:prstGeom>
            <a:blipFill>
              <a:blip r:embed="rId5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выход</a:t>
              </a:r>
              <a:endPara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7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000"/>
                            </p:stCondLst>
                            <p:childTnLst>
                              <p:par>
                                <p:cTn id="134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500"/>
                            </p:stCondLst>
                            <p:childTnLst>
                              <p:par>
                                <p:cTn id="1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1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5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1" fill="hold">
                      <p:stCondLst>
                        <p:cond delay="0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3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44218E-6 L 0.5849 0.10754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1" animBg="1"/>
      <p:bldP spid="5" grpId="2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0" grpId="0"/>
      <p:bldP spid="12" grpId="0"/>
      <p:bldP spid="13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/>
      <p:bldP spid="22" grpId="0" animBg="1"/>
      <p:bldP spid="27" grpId="0"/>
      <p:bldP spid="28" grpId="0" animBg="1"/>
      <p:bldP spid="29" grpId="0"/>
      <p:bldP spid="31" grpId="0" animBg="1"/>
      <p:bldP spid="33" grpId="0"/>
      <p:bldP spid="34" grpId="0" animBg="1"/>
      <p:bldP spid="36" grpId="0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8429652" y="5354454"/>
            <a:ext cx="792000" cy="43200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340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16214" y="71414"/>
            <a:ext cx="8640000" cy="2340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двух принтерах распечатали 340 страниц. Первый принтер работал 10 мин, а второй – 15 мин. Производительность первого принтера на 4 страницы в минуту больше, чем второго. Сколько страниц в минуту можно распечатать на каждом принтере?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dirty="0"/>
          </a:p>
        </p:txBody>
      </p:sp>
      <p:grpSp>
        <p:nvGrpSpPr>
          <p:cNvPr id="3" name="Группа 53"/>
          <p:cNvGrpSpPr/>
          <p:nvPr/>
        </p:nvGrpSpPr>
        <p:grpSpPr>
          <a:xfrm>
            <a:off x="500034" y="2442516"/>
            <a:ext cx="8215370" cy="1388854"/>
            <a:chOff x="500034" y="2611650"/>
            <a:chExt cx="8215370" cy="1388854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500034" y="2643182"/>
              <a:ext cx="8215370" cy="1357322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1472" y="2611650"/>
              <a:ext cx="8143932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Пусть производительность первого принтера – </a:t>
              </a:r>
            </a:p>
            <a:p>
              <a:pPr algn="ctr"/>
              <a:r>
                <a: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х  страниц в минуту. Какое из уравнений соответствует условию задачи?</a:t>
              </a:r>
              <a:endParaRPr lang="ru-RU" sz="2800" dirty="0"/>
            </a:p>
          </p:txBody>
        </p:sp>
      </p:grp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3929066"/>
          <a:ext cx="8143932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4751"/>
                <a:gridCol w="2739323"/>
                <a:gridCol w="1992470"/>
                <a:gridCol w="1857388"/>
              </a:tblGrid>
              <a:tr h="796397"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Производитель -</a:t>
                      </a:r>
                    </a:p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ность 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стр./мин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работы (</a:t>
                      </a:r>
                      <a:r>
                        <a:rPr lang="ru-RU" sz="2400" i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Количество (</a:t>
                      </a:r>
                      <a:r>
                        <a:rPr lang="ru-RU" sz="2400" i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стр.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Первый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принтер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i="1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796397"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Второй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принтер</a:t>
                      </a:r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2122876" y="4916060"/>
            <a:ext cx="207170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22876" y="5701878"/>
            <a:ext cx="2071702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86314" y="4916060"/>
            <a:ext cx="151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6314" y="5701878"/>
            <a:ext cx="1512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78448" y="4916060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578448" y="5701878"/>
            <a:ext cx="1764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15(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8215338" y="4916060"/>
            <a:ext cx="357190" cy="1357322"/>
          </a:xfrm>
          <a:prstGeom prst="righ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6" name="Picture 1" descr="F:\2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 bwMode="auto">
          <a:xfrm>
            <a:off x="3929058" y="6353722"/>
            <a:ext cx="1270000" cy="50006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contourW="12700">
            <a:contourClr>
              <a:schemeClr val="tx2">
                <a:lumMod val="40000"/>
                <a:lumOff val="60000"/>
              </a:schemeClr>
            </a:contourClr>
          </a:sp3d>
        </p:spPr>
      </p:pic>
      <p:cxnSp>
        <p:nvCxnSpPr>
          <p:cNvPr id="17" name="Прямая со стрелкой 16"/>
          <p:cNvCxnSpPr/>
          <p:nvPr/>
        </p:nvCxnSpPr>
        <p:spPr>
          <a:xfrm rot="16200000" flipH="1">
            <a:off x="1464447" y="3464719"/>
            <a:ext cx="1857388" cy="15001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1785918" y="4915550"/>
            <a:ext cx="2736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стр. больше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731326" y="5701368"/>
            <a:ext cx="2808000" cy="571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стр. меньше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1071570"/>
            <a:ext cx="8358246" cy="500042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8596" y="1571636"/>
            <a:ext cx="5214974" cy="357166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500958" y="214290"/>
            <a:ext cx="1285884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28596" y="642918"/>
            <a:ext cx="4572032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00628" y="642918"/>
            <a:ext cx="3786214" cy="428628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28596" y="214314"/>
            <a:ext cx="7086010" cy="42860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Picture 2" descr="C:\Users\Надежда\Desktop\КАРТИНКИ\рисунок Стрелка влево\102.gif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8501094" y="6286524"/>
            <a:ext cx="571500" cy="57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00"/>
                            </p:stCondLst>
                            <p:childTnLst>
                              <p:par>
                                <p:cTn id="103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"/>
                            </p:stCondLst>
                            <p:childTnLst>
                              <p:par>
                                <p:cTn id="120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00"/>
                            </p:stCondLst>
                            <p:childTnLst>
                              <p:par>
                                <p:cTn id="149" presetID="17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8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6619</TotalTime>
  <Words>1317</Words>
  <Application>Microsoft Office PowerPoint</Application>
  <PresentationFormat>Экран (4:3)</PresentationFormat>
  <Paragraphs>378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Надежда</cp:lastModifiedBy>
  <cp:revision>574</cp:revision>
  <dcterms:created xsi:type="dcterms:W3CDTF">2010-05-26T03:02:07Z</dcterms:created>
  <dcterms:modified xsi:type="dcterms:W3CDTF">2010-07-23T10:17:52Z</dcterms:modified>
</cp:coreProperties>
</file>