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7E746E0B-9DC2-47E4-A37D-C594028FEADF}">
  <a:tblStyle styleId="{7E746E0B-9DC2-47E4-A37D-C594028FEADF}" styleName="Table_0">
    <a:wholeTbl>
      <a:tcTxStyle b="off" i="off">
        <a:schemeClr val="dk1"/>
      </a:tcTxStyle>
      <a:tcStyle>
        <a:tcBdr>
          <a:left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DBE5F1"/>
          </a:solidFill>
        </a:fill>
      </a:tcStyle>
    </a:wholeTbl>
    <a:band1H>
      <a:tcStyle>
        <a:tcBdr/>
        <a:fill>
          <a:solidFill>
            <a:srgbClr val="B8CCE4"/>
          </a:solidFill>
        </a:fill>
      </a:tcStyle>
    </a:band1H>
    <a:band1V>
      <a:tcStyle>
        <a:tcBdr/>
        <a:fill>
          <a:solidFill>
            <a:srgbClr val="B8CCE4"/>
          </a:solidFill>
        </a:fill>
      </a:tcStyle>
    </a:band1V>
    <a:lastCol>
      <a:tcTxStyle b="on" i="off"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schemeClr val="lt1"/>
      </a:tcTxStyle>
      <a:tcStyle>
        <a:tcBdr>
          <a:top>
            <a:ln w="381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schemeClr val="lt1"/>
      </a:tcTxStyle>
      <a:tcStyle>
        <a:tcBdr>
          <a:bottom>
            <a:ln w="381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527C294E-D010-427D-9E39-906C94D8AD1D}" styleName="Table_1">
    <a:wholeTbl>
      <a:tcTxStyle b="off" i="off">
        <a:schemeClr val="dk1"/>
      </a:tcTxStyle>
      <a:tcStyle>
        <a:tcBdr>
          <a:left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DBE5F1"/>
          </a:solidFill>
        </a:fill>
      </a:tcStyle>
    </a:wholeTbl>
    <a:band1H>
      <a:tcStyle>
        <a:tcBdr/>
        <a:fill>
          <a:solidFill>
            <a:srgbClr val="B8CCE4"/>
          </a:solidFill>
        </a:fill>
      </a:tcStyle>
    </a:band1H>
    <a:band1V>
      <a:tcStyle>
        <a:tcBdr/>
        <a:fill>
          <a:solidFill>
            <a:srgbClr val="B8CCE4"/>
          </a:solidFill>
        </a:fill>
      </a:tcStyle>
    </a:band1V>
    <a:lastCol>
      <a:tcTxStyle b="on" i="off"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schemeClr val="lt1"/>
      </a:tcTxStyle>
      <a:tcStyle>
        <a:tcBdr>
          <a:top>
            <a:ln w="381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schemeClr val="lt1"/>
      </a:tcTxStyle>
      <a:tcStyle>
        <a:tcBdr>
          <a:bottom>
            <a:ln w="381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4718028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67" name="Shape 16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42" name="Shape 24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49" name="Shape 24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56" name="Shape 25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63" name="Shape 26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71" name="Shape 27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88" name="Shape 28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295" name="Shape 29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304" name="Shape 30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311" name="Shape 31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319" name="Shape 31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327" name="Shape 32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334" name="Shape 33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344" name="Shape 34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352" name="Shape 35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359" name="Shape 35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365" name="Shape 3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3F3F3F"/>
              </a:buClr>
              <a:buFont typeface="Arial"/>
              <a:buNone/>
              <a:defRPr sz="3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ctr" rtl="0">
              <a:spcBef>
                <a:spcPts val="560"/>
              </a:spcBef>
              <a:buClr>
                <a:srgbClr val="3F3F3F"/>
              </a:buClr>
              <a:buFont typeface="Arial"/>
              <a:buNone/>
              <a:defRPr sz="28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ctr" rtl="0">
              <a:spcBef>
                <a:spcPts val="480"/>
              </a:spcBef>
              <a:buClr>
                <a:srgbClr val="3F3F3F"/>
              </a:buClr>
              <a:buFont typeface="Arial"/>
              <a:buNone/>
              <a:defRPr sz="24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ctr" rtl="0">
              <a:spcBef>
                <a:spcPts val="400"/>
              </a:spcBef>
              <a:buClr>
                <a:srgbClr val="3F3F3F"/>
              </a:buClr>
              <a:buFont typeface="Arial"/>
              <a:buNone/>
              <a:defRPr sz="20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ctr" rtl="0">
              <a:spcBef>
                <a:spcPts val="400"/>
              </a:spcBef>
              <a:buClr>
                <a:srgbClr val="3F3F3F"/>
              </a:buClr>
              <a:buFont typeface="Arial"/>
              <a:buNone/>
              <a:defRPr sz="20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ctr" rtl="0">
              <a:spcBef>
                <a:spcPts val="400"/>
              </a:spcBef>
              <a:buClr>
                <a:srgbClr val="3F3F3F"/>
              </a:buClr>
              <a:buFont typeface="Arial"/>
              <a:buNone/>
              <a:defRPr sz="20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ctr" rtl="0">
              <a:spcBef>
                <a:spcPts val="400"/>
              </a:spcBef>
              <a:buClr>
                <a:srgbClr val="3F3F3F"/>
              </a:buClr>
              <a:buFont typeface="Arial"/>
              <a:buNone/>
              <a:defRPr sz="20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ctr" rtl="0">
              <a:spcBef>
                <a:spcPts val="400"/>
              </a:spcBef>
              <a:buClr>
                <a:srgbClr val="3F3F3F"/>
              </a:buClr>
              <a:buFont typeface="Arial"/>
              <a:buNone/>
              <a:defRPr sz="20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ctr" rtl="0">
              <a:spcBef>
                <a:spcPts val="400"/>
              </a:spcBef>
              <a:buClr>
                <a:srgbClr val="3F3F3F"/>
              </a:buClr>
              <a:buFont typeface="Arial"/>
              <a:buNone/>
              <a:defRPr sz="20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x" type="vertTx">
  <p:cSld name="vertTx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None/>
              <a:defRPr sz="4400">
                <a:solidFill>
                  <a:schemeClr val="dk1"/>
                </a:solidFill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</a:defRPr>
            </a:lvl1pPr>
            <a:lvl2pPr marL="742950" indent="-177800" algn="l" rtl="0">
              <a:spcBef>
                <a:spcPts val="560"/>
              </a:spcBef>
              <a:buClr>
                <a:schemeClr val="dk1"/>
              </a:buClr>
              <a:buFont typeface="Arial"/>
              <a:buChar char="•"/>
              <a:defRPr sz="2800">
                <a:solidFill>
                  <a:schemeClr val="dk1"/>
                </a:solidFill>
              </a:defRPr>
            </a:lvl2pPr>
            <a:lvl3pPr marL="1143000" indent="-136525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</a:defRPr>
            </a:lvl3pPr>
            <a:lvl4pPr marL="16002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4pPr>
            <a:lvl5pPr marL="20574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5pPr>
            <a:lvl6pPr marL="25146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6pPr>
            <a:lvl7pPr marL="29718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7pPr>
            <a:lvl8pPr marL="34290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8pPr>
            <a:lvl9pPr marL="38862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TitleAndTx" type="vertTitleAndTx">
  <p:cSld name="vertTitleAndTx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None/>
              <a:defRPr sz="4400">
                <a:solidFill>
                  <a:schemeClr val="dk1"/>
                </a:solidFill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</a:defRPr>
            </a:lvl1pPr>
            <a:lvl2pPr marL="742950" indent="-177800" algn="l" rtl="0">
              <a:spcBef>
                <a:spcPts val="560"/>
              </a:spcBef>
              <a:buClr>
                <a:schemeClr val="dk1"/>
              </a:buClr>
              <a:buFont typeface="Arial"/>
              <a:buChar char="•"/>
              <a:defRPr sz="2800">
                <a:solidFill>
                  <a:schemeClr val="dk1"/>
                </a:solidFill>
              </a:defRPr>
            </a:lvl2pPr>
            <a:lvl3pPr marL="1143000" indent="-136525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</a:defRPr>
            </a:lvl3pPr>
            <a:lvl4pPr marL="16002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4pPr>
            <a:lvl5pPr marL="20574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5pPr>
            <a:lvl6pPr marL="25146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6pPr>
            <a:lvl7pPr marL="29718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7pPr>
            <a:lvl8pPr marL="34290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8pPr>
            <a:lvl9pPr marL="38862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" type="obj">
  <p:cSld name="obj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None/>
              <a:defRPr sz="4400">
                <a:solidFill>
                  <a:schemeClr val="dk1"/>
                </a:solidFill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22225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</a:defRPr>
            </a:lvl1pPr>
            <a:lvl2pPr marL="742950" indent="-177800" algn="l" rtl="0">
              <a:spcBef>
                <a:spcPts val="560"/>
              </a:spcBef>
              <a:buClr>
                <a:schemeClr val="dk1"/>
              </a:buClr>
              <a:buFont typeface="Arial"/>
              <a:buChar char="•"/>
              <a:defRPr sz="2800">
                <a:solidFill>
                  <a:schemeClr val="dk1"/>
                </a:solidFill>
              </a:defRPr>
            </a:lvl2pPr>
            <a:lvl3pPr marL="1143000" indent="-136525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</a:defRPr>
            </a:lvl3pPr>
            <a:lvl4pPr marL="16002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4pPr>
            <a:lvl5pPr marL="20574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5pPr>
            <a:lvl6pPr marL="25146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6pPr>
            <a:lvl7pPr marL="29718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7pPr>
            <a:lvl8pPr marL="34290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8pPr>
            <a:lvl9pPr marL="388620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Head" type="secHead">
  <p:cSld name="secHead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4000" b="1" cap="small"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Clr>
                <a:srgbClr val="3F3F3F"/>
              </a:buClr>
              <a:buNone/>
              <a:defRPr sz="2000">
                <a:solidFill>
                  <a:srgbClr val="3F3F3F"/>
                </a:solidFill>
              </a:defRPr>
            </a:lvl1pPr>
            <a:lvl2pPr marL="457200" indent="0" rtl="0">
              <a:buClr>
                <a:srgbClr val="3F3F3F"/>
              </a:buClr>
              <a:buNone/>
              <a:defRPr sz="1800">
                <a:solidFill>
                  <a:srgbClr val="3F3F3F"/>
                </a:solidFill>
              </a:defRPr>
            </a:lvl2pPr>
            <a:lvl3pPr marL="914400" indent="0" rtl="0">
              <a:buClr>
                <a:srgbClr val="3F3F3F"/>
              </a:buClr>
              <a:buNone/>
              <a:defRPr sz="1600">
                <a:solidFill>
                  <a:srgbClr val="3F3F3F"/>
                </a:solidFill>
              </a:defRPr>
            </a:lvl3pPr>
            <a:lvl4pPr marL="1371600" indent="0" rtl="0">
              <a:buClr>
                <a:srgbClr val="3F3F3F"/>
              </a:buClr>
              <a:buNone/>
              <a:defRPr sz="1400">
                <a:solidFill>
                  <a:srgbClr val="3F3F3F"/>
                </a:solidFill>
              </a:defRPr>
            </a:lvl4pPr>
            <a:lvl5pPr marL="1828800" indent="0" rtl="0">
              <a:buClr>
                <a:srgbClr val="3F3F3F"/>
              </a:buClr>
              <a:buNone/>
              <a:defRPr sz="1400">
                <a:solidFill>
                  <a:srgbClr val="3F3F3F"/>
                </a:solidFill>
              </a:defRPr>
            </a:lvl5pPr>
            <a:lvl6pPr marL="2286000" indent="0" rtl="0">
              <a:buClr>
                <a:srgbClr val="3F3F3F"/>
              </a:buClr>
              <a:buNone/>
              <a:defRPr sz="1400">
                <a:solidFill>
                  <a:srgbClr val="3F3F3F"/>
                </a:solidFill>
              </a:defRPr>
            </a:lvl6pPr>
            <a:lvl7pPr marL="2743200" indent="0" rtl="0">
              <a:buClr>
                <a:srgbClr val="3F3F3F"/>
              </a:buClr>
              <a:buNone/>
              <a:defRPr sz="1400">
                <a:solidFill>
                  <a:srgbClr val="3F3F3F"/>
                </a:solidFill>
              </a:defRPr>
            </a:lvl7pPr>
            <a:lvl8pPr marL="3200400" indent="0" rtl="0">
              <a:buClr>
                <a:srgbClr val="3F3F3F"/>
              </a:buClr>
              <a:buNone/>
              <a:defRPr sz="1400">
                <a:solidFill>
                  <a:srgbClr val="3F3F3F"/>
                </a:solidFill>
              </a:defRPr>
            </a:lvl8pPr>
            <a:lvl9pPr marL="3657600" indent="0" rtl="0">
              <a:buClr>
                <a:srgbClr val="3F3F3F"/>
              </a:buClr>
              <a:buNone/>
              <a:defRPr sz="1400">
                <a:solidFill>
                  <a:srgbClr val="3F3F3F"/>
                </a:solidFill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Obj" type="twoObj">
  <p:cSld name="twoObj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None/>
              <a:defRPr sz="4400">
                <a:solidFill>
                  <a:schemeClr val="dk1"/>
                </a:solidFill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TxTwoObj" type="twoTxTwoObj">
  <p:cSld name="twoTxTwoObj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None/>
              <a:defRPr sz="2400" b="1"/>
            </a:lvl1pPr>
            <a:lvl2pPr marL="457200" indent="0" rtl="0">
              <a:buNone/>
              <a:defRPr sz="2000" b="1"/>
            </a:lvl2pPr>
            <a:lvl3pPr marL="914400" indent="0" rtl="0">
              <a:buNone/>
              <a:defRPr sz="1800" b="1"/>
            </a:lvl3pPr>
            <a:lvl4pPr marL="1371600" indent="0" rtl="0">
              <a:buNone/>
              <a:defRPr sz="1600" b="1"/>
            </a:lvl4pPr>
            <a:lvl5pPr marL="1828800" indent="0" rtl="0">
              <a:buNone/>
              <a:defRPr sz="1600" b="1"/>
            </a:lvl5pPr>
            <a:lvl6pPr marL="2286000" indent="0" rtl="0">
              <a:buNone/>
              <a:defRPr sz="1600" b="1"/>
            </a:lvl6pPr>
            <a:lvl7pPr marL="2743200" indent="0" rtl="0">
              <a:buNone/>
              <a:defRPr sz="1600" b="1"/>
            </a:lvl7pPr>
            <a:lvl8pPr marL="3200400" indent="0" rtl="0">
              <a:buNone/>
              <a:defRPr sz="1600" b="1"/>
            </a:lvl8pPr>
            <a:lvl9pPr marL="3657600" indent="0" rtl="0">
              <a:buNone/>
              <a:defRPr sz="1600" b="1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None/>
              <a:defRPr sz="2400" b="1"/>
            </a:lvl1pPr>
            <a:lvl2pPr marL="457200" indent="0" rtl="0">
              <a:buNone/>
              <a:defRPr sz="2000" b="1"/>
            </a:lvl2pPr>
            <a:lvl3pPr marL="914400" indent="0" rtl="0">
              <a:buNone/>
              <a:defRPr sz="1800" b="1"/>
            </a:lvl3pPr>
            <a:lvl4pPr marL="1371600" indent="0" rtl="0">
              <a:buNone/>
              <a:defRPr sz="1600" b="1"/>
            </a:lvl4pPr>
            <a:lvl5pPr marL="1828800" indent="0" rtl="0">
              <a:buNone/>
              <a:defRPr sz="1600" b="1"/>
            </a:lvl5pPr>
            <a:lvl6pPr marL="2286000" indent="0" rtl="0">
              <a:buNone/>
              <a:defRPr sz="1600" b="1"/>
            </a:lvl6pPr>
            <a:lvl7pPr marL="2743200" indent="0" rtl="0">
              <a:buNone/>
              <a:defRPr sz="1600" b="1"/>
            </a:lvl7pPr>
            <a:lvl8pPr marL="3200400" indent="0" rtl="0">
              <a:buNone/>
              <a:defRPr sz="1600" b="1"/>
            </a:lvl8pPr>
            <a:lvl9pPr marL="3657600" indent="0" rtl="0">
              <a:buNone/>
              <a:defRPr sz="1600" b="1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None/>
              <a:defRPr sz="4400">
                <a:solidFill>
                  <a:schemeClr val="dk1"/>
                </a:solidFill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Tx" type="objTx">
  <p:cSld name="objTx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1"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3200"/>
            </a:lvl1pPr>
            <a:lvl2pPr rtl="0">
              <a:defRPr sz="2800"/>
            </a:lvl2pPr>
            <a:lvl3pPr rtl="0">
              <a:defRPr sz="2400"/>
            </a:lvl3pPr>
            <a:lvl4pPr rtl="0">
              <a:defRPr sz="2000"/>
            </a:lvl4pPr>
            <a:lvl5pPr rtl="0">
              <a:defRPr sz="20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None/>
              <a:defRPr sz="1400"/>
            </a:lvl1pPr>
            <a:lvl2pPr marL="457200" indent="0" rtl="0">
              <a:buNone/>
              <a:defRPr sz="1200"/>
            </a:lvl2pPr>
            <a:lvl3pPr marL="914400" indent="0" rtl="0">
              <a:buNone/>
              <a:defRPr sz="1000"/>
            </a:lvl3pPr>
            <a:lvl4pPr marL="1371600" indent="0" rtl="0">
              <a:buNone/>
              <a:defRPr sz="900"/>
            </a:lvl4pPr>
            <a:lvl5pPr marL="1828800" indent="0" rtl="0">
              <a:buNone/>
              <a:defRPr sz="900"/>
            </a:lvl5pPr>
            <a:lvl6pPr marL="2286000" indent="0" rtl="0">
              <a:buNone/>
              <a:defRPr sz="900"/>
            </a:lvl6pPr>
            <a:lvl7pPr marL="2743200" indent="0" rtl="0">
              <a:buNone/>
              <a:defRPr sz="900"/>
            </a:lvl7pPr>
            <a:lvl8pPr marL="3200400" indent="0" rtl="0">
              <a:buNone/>
              <a:defRPr sz="900"/>
            </a:lvl8pPr>
            <a:lvl9pPr marL="3657600" indent="0" rtl="0">
              <a:buNone/>
              <a:defRPr sz="900"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x" type="picTx">
  <p:cSld name="picTx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1"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buClr>
                <a:srgbClr val="3F3F3F"/>
              </a:buClr>
              <a:buFont typeface="Arial"/>
              <a:buNone/>
              <a:defRPr sz="3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None/>
              <a:defRPr sz="1400"/>
            </a:lvl1pPr>
            <a:lvl2pPr marL="457200" indent="0" rtl="0">
              <a:buNone/>
              <a:defRPr sz="1200"/>
            </a:lvl2pPr>
            <a:lvl3pPr marL="914400" indent="0" rtl="0">
              <a:buNone/>
              <a:defRPr sz="1000"/>
            </a:lvl3pPr>
            <a:lvl4pPr marL="1371600" indent="0" rtl="0">
              <a:buNone/>
              <a:defRPr sz="900"/>
            </a:lvl4pPr>
            <a:lvl5pPr marL="1828800" indent="0" rtl="0">
              <a:buNone/>
              <a:defRPr sz="900"/>
            </a:lvl5pPr>
            <a:lvl6pPr marL="2286000" indent="0" rtl="0">
              <a:buNone/>
              <a:defRPr sz="900"/>
            </a:lvl6pPr>
            <a:lvl7pPr marL="2743200" indent="0" rtl="0">
              <a:buNone/>
              <a:defRPr sz="900"/>
            </a:lvl7pPr>
            <a:lvl8pPr marL="3200400" indent="0" rtl="0">
              <a:buNone/>
              <a:defRPr sz="900"/>
            </a:lvl8pPr>
            <a:lvl9pPr marL="3657600" indent="0" rtl="0">
              <a:buNone/>
              <a:defRPr sz="9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D59B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2225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560"/>
              </a:spcBef>
              <a:buClr>
                <a:schemeClr val="dk1"/>
              </a:buClr>
              <a:buFont typeface="Arial"/>
              <a:buChar char="•"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36525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524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prezentacii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ctrTitle"/>
          </p:nvPr>
        </p:nvSpPr>
        <p:spPr>
          <a:xfrm>
            <a:off x="785785" y="5000635"/>
            <a:ext cx="7772400" cy="1470024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Разнообразие и распространение организмов на Земле</a:t>
            </a:r>
          </a:p>
        </p:txBody>
      </p:sp>
      <p:sp>
        <p:nvSpPr>
          <p:cNvPr id="81" name="Shape 81"/>
          <p:cNvSpPr/>
          <p:nvPr/>
        </p:nvSpPr>
        <p:spPr>
          <a:xfrm>
            <a:off x="1428728" y="428604"/>
            <a:ext cx="6143668" cy="460775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" name="Рамка 3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4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title"/>
          </p:nvPr>
        </p:nvSpPr>
        <p:spPr>
          <a:xfrm>
            <a:off x="428595" y="285728"/>
            <a:ext cx="8208000" cy="785818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Животные арктических пустынь</a:t>
            </a:r>
          </a:p>
        </p:txBody>
      </p:sp>
      <p:sp>
        <p:nvSpPr>
          <p:cNvPr id="154" name="Shape 154"/>
          <p:cNvSpPr/>
          <p:nvPr/>
        </p:nvSpPr>
        <p:spPr>
          <a:xfrm>
            <a:off x="457200" y="1214420"/>
            <a:ext cx="7946115" cy="444025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457200" y="1214420"/>
            <a:ext cx="7946115" cy="4440252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156" name="Shape 156"/>
          <p:cNvSpPr txBox="1">
            <a:spLocks noGrp="1"/>
          </p:cNvSpPr>
          <p:nvPr>
            <p:ph type="body" idx="2"/>
          </p:nvPr>
        </p:nvSpPr>
        <p:spPr>
          <a:xfrm>
            <a:off x="642937" y="5715000"/>
            <a:ext cx="8043861" cy="78581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274320" marR="0" lvl="0" indent="-274320" algn="l" rtl="0">
              <a:spcBef>
                <a:spcPts val="560"/>
              </a:spcBef>
              <a:spcAft>
                <a:spcPts val="0"/>
              </a:spcAft>
              <a:buClr>
                <a:schemeClr val="accent3"/>
              </a:buClr>
              <a:buSzPct val="108974"/>
              <a:buFont typeface="Arial"/>
              <a:buChar char="•"/>
            </a:pPr>
            <a:r>
              <a:rPr lang="x-none" sz="2600" b="1" i="0" u="none" strike="noStrike" cap="none" baseline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1 — кайра; 2 — чистик; 3 — овцебык; 4 — белый медведь; 5 — гренландский тюлень.</a:t>
            </a:r>
          </a:p>
          <a:p>
            <a:endParaRPr lang="x-none" sz="2600" b="1" i="0" u="none" strike="noStrike" cap="none" baseline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71472" y="642918"/>
            <a:ext cx="8072437" cy="50006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571472" y="642918"/>
            <a:ext cx="8072437" cy="5000625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163" name="Shape 163"/>
          <p:cNvSpPr txBox="1">
            <a:spLocks noGrp="1"/>
          </p:cNvSpPr>
          <p:nvPr>
            <p:ph type="body" idx="2"/>
          </p:nvPr>
        </p:nvSpPr>
        <p:spPr>
          <a:xfrm>
            <a:off x="357187" y="5715000"/>
            <a:ext cx="8329612" cy="8572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274320" marR="0" lvl="0" indent="-274320" algn="l" rtl="0">
              <a:spcBef>
                <a:spcPts val="560"/>
              </a:spcBef>
              <a:spcAft>
                <a:spcPts val="0"/>
              </a:spcAft>
              <a:buClr>
                <a:schemeClr val="accent3"/>
              </a:buClr>
              <a:buSzPct val="108974"/>
              <a:buFont typeface="Arial"/>
              <a:buChar char="•"/>
            </a:pPr>
            <a:r>
              <a:rPr lang="x-none" sz="2600" b="1" i="0" u="none" strike="noStrike" cap="none" baseline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1 — моховая подушка; 2 — полярный мак; 3 — камнеломка; 4 — лишайник.</a:t>
            </a:r>
          </a:p>
          <a:p>
            <a:endParaRPr lang="x-none" sz="2600" b="1" i="0" u="none" strike="noStrike" cap="none" baseline="0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500033" y="0"/>
            <a:ext cx="8229600" cy="581024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95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x-none" sz="2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Растения арктических пустынь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title"/>
          </p:nvPr>
        </p:nvSpPr>
        <p:spPr>
          <a:xfrm>
            <a:off x="457200" y="500062"/>
            <a:ext cx="8229600" cy="6429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95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</a:t>
            </a:r>
            <a:r>
              <a:rPr lang="x-none" sz="3950" b="1" i="0" u="none" strike="noStrike" cap="none" baseline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Растения тундры</a:t>
            </a:r>
          </a:p>
        </p:txBody>
      </p:sp>
      <p:sp>
        <p:nvSpPr>
          <p:cNvPr id="170" name="Shape 170"/>
          <p:cNvSpPr/>
          <p:nvPr/>
        </p:nvSpPr>
        <p:spPr>
          <a:xfrm>
            <a:off x="500062" y="1285875"/>
            <a:ext cx="8143874" cy="44291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500062" y="1285875"/>
            <a:ext cx="8143874" cy="4429124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body" idx="2"/>
          </p:nvPr>
        </p:nvSpPr>
        <p:spPr>
          <a:xfrm>
            <a:off x="642937" y="5786437"/>
            <a:ext cx="8043861" cy="78581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274320" marR="0" lvl="0" indent="-274320" algn="l" rtl="0">
              <a:spcBef>
                <a:spcPts val="56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Arial"/>
              <a:buNone/>
            </a:pPr>
            <a:r>
              <a:rPr lang="x-none" sz="26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 — полярная ива; 2 — карликовая береза; 3 — пушица; 4 — осока; 5 — дриада; 6 — мак; 7 — ягель.</a:t>
            </a:r>
          </a:p>
          <a:p>
            <a:endParaRPr lang="x-none" sz="2600" b="1" i="0" u="none" strike="noStrike" cap="none" baseline="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Shape 173"/>
          <p:cNvSpPr/>
          <p:nvPr/>
        </p:nvSpPr>
        <p:spPr>
          <a:xfrm>
            <a:off x="214282" y="357165"/>
            <a:ext cx="8358246" cy="523219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buSzPct val="25000"/>
              <a:buNone/>
            </a:pP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Растения лесотундры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>
            <a:spLocks noGrp="1"/>
          </p:cNvSpPr>
          <p:nvPr>
            <p:ph type="title"/>
          </p:nvPr>
        </p:nvSpPr>
        <p:spPr>
          <a:xfrm>
            <a:off x="457200" y="357187"/>
            <a:ext cx="8229600" cy="7143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9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</a:t>
            </a:r>
            <a:br>
              <a:rPr lang="x-none" sz="39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x-none" sz="39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</a:t>
            </a:r>
            <a:r>
              <a:rPr lang="x-none" sz="3950" b="1" i="0" u="none" strike="noStrike" cap="none" baseline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            Животные тундры</a:t>
            </a:r>
          </a:p>
        </p:txBody>
      </p:sp>
      <p:sp>
        <p:nvSpPr>
          <p:cNvPr id="179" name="Shape 179"/>
          <p:cNvSpPr/>
          <p:nvPr/>
        </p:nvSpPr>
        <p:spPr>
          <a:xfrm>
            <a:off x="642937" y="1143000"/>
            <a:ext cx="7929562" cy="450056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642937" y="1143000"/>
            <a:ext cx="7929561" cy="4500562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2"/>
          </p:nvPr>
        </p:nvSpPr>
        <p:spPr>
          <a:xfrm>
            <a:off x="285750" y="5715000"/>
            <a:ext cx="8401049" cy="9286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274320" marR="0" lvl="0" indent="-274320" algn="l" rtl="0">
              <a:spcBef>
                <a:spcPts val="560"/>
              </a:spcBef>
              <a:spcAft>
                <a:spcPts val="0"/>
              </a:spcAft>
              <a:buClr>
                <a:schemeClr val="accent3"/>
              </a:buClr>
              <a:buSzPct val="108974"/>
              <a:buFont typeface="Arial"/>
              <a:buChar char="•"/>
            </a:pPr>
            <a:r>
              <a:rPr lang="x-none" sz="2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— полярная сова; 2 — северный олень; </a:t>
            </a:r>
          </a:p>
          <a:p>
            <a:pPr marL="274320" marR="0" lvl="0" indent="-274320" algn="l" rtl="0">
              <a:spcBef>
                <a:spcPts val="560"/>
              </a:spcBef>
              <a:spcAft>
                <a:spcPts val="0"/>
              </a:spcAft>
              <a:buClr>
                <a:schemeClr val="accent3"/>
              </a:buClr>
              <a:buSzPct val="108974"/>
              <a:buFont typeface="Arial"/>
              <a:buChar char="•"/>
            </a:pPr>
            <a:r>
              <a:rPr lang="x-none" sz="2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— лемминг; 4 — песец.</a:t>
            </a:r>
          </a:p>
          <a:p>
            <a:endParaRPr lang="x-none" sz="2600" b="1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Shape 182"/>
          <p:cNvSpPr/>
          <p:nvPr/>
        </p:nvSpPr>
        <p:spPr>
          <a:xfrm>
            <a:off x="642910" y="214289"/>
            <a:ext cx="7929617" cy="523219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buSzPct val="25000"/>
              <a:buNone/>
            </a:pP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Животные тундры</a:t>
            </a: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357187"/>
            <a:ext cx="8229600" cy="64293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9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</a:t>
            </a:r>
            <a:r>
              <a:rPr lang="x-none" sz="395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</a:t>
            </a:r>
            <a:r>
              <a:rPr lang="x-none" sz="3950" b="1" i="0" u="none" strike="noStrike" cap="none" baseline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Животные тайги</a:t>
            </a:r>
          </a:p>
        </p:txBody>
      </p:sp>
      <p:sp>
        <p:nvSpPr>
          <p:cNvPr id="188" name="Shape 188"/>
          <p:cNvSpPr/>
          <p:nvPr/>
        </p:nvSpPr>
        <p:spPr>
          <a:xfrm>
            <a:off x="428625" y="1071562"/>
            <a:ext cx="8358187" cy="47148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428625" y="1071562"/>
            <a:ext cx="8358188" cy="4714874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body" idx="2"/>
          </p:nvPr>
        </p:nvSpPr>
        <p:spPr>
          <a:xfrm>
            <a:off x="785812" y="5786437"/>
            <a:ext cx="7900986" cy="8572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274320" marR="0" lvl="0" indent="-274320" algn="l" rtl="0">
              <a:spcBef>
                <a:spcPts val="56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Arial"/>
              <a:buNone/>
            </a:pPr>
            <a:r>
              <a:rPr lang="x-none" sz="215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 — лось; 2 — кабарга; 3 — бурый медведь; 4 — рысь; </a:t>
            </a:r>
          </a:p>
          <a:p>
            <a:pPr marL="274320" marR="0" lvl="0" indent="-274320" algn="l" rtl="0">
              <a:spcBef>
                <a:spcPts val="56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Arial"/>
              <a:buNone/>
            </a:pPr>
            <a:r>
              <a:rPr lang="x-none" sz="215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5 — соболь; 6 — бурундук; 7 — глухарь; 8 — клест.</a:t>
            </a:r>
          </a:p>
          <a:p>
            <a:endParaRPr lang="x-none" sz="2150" b="1" i="0" u="none" strike="noStrike" cap="none" baseline="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Shape 191"/>
          <p:cNvSpPr/>
          <p:nvPr/>
        </p:nvSpPr>
        <p:spPr>
          <a:xfrm>
            <a:off x="357158" y="214289"/>
            <a:ext cx="8229600" cy="714374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43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x-none" sz="30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Тайга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457200" y="1855788"/>
            <a:ext cx="4040187" cy="6588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spAutoFit/>
          </a:bodyPr>
          <a:lstStyle/>
          <a:p>
            <a:endParaRPr/>
          </a:p>
        </p:txBody>
      </p:sp>
      <p:sp>
        <p:nvSpPr>
          <p:cNvPr id="197" name="Shape 197"/>
          <p:cNvSpPr/>
          <p:nvPr/>
        </p:nvSpPr>
        <p:spPr>
          <a:xfrm>
            <a:off x="1071537" y="857232"/>
            <a:ext cx="6929486" cy="478631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98" name="Shape 198"/>
          <p:cNvSpPr txBox="1">
            <a:spLocks noGrp="1"/>
          </p:cNvSpPr>
          <p:nvPr>
            <p:ph type="body" idx="2"/>
          </p:nvPr>
        </p:nvSpPr>
        <p:spPr>
          <a:xfrm>
            <a:off x="1071537" y="857232"/>
            <a:ext cx="6929486" cy="4786312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199" name="Shape 199"/>
          <p:cNvSpPr txBox="1">
            <a:spLocks noGrp="1"/>
          </p:cNvSpPr>
          <p:nvPr>
            <p:ph type="body" idx="3"/>
          </p:nvPr>
        </p:nvSpPr>
        <p:spPr>
          <a:xfrm>
            <a:off x="500062" y="5715000"/>
            <a:ext cx="8186737" cy="9286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560"/>
              </a:spcBef>
              <a:buClr>
                <a:schemeClr val="dk1"/>
              </a:buClr>
              <a:buSzPct val="108974"/>
              <a:buFont typeface="Arial"/>
              <a:buChar char="•"/>
            </a:pPr>
            <a:r>
              <a:rPr lang="x-none" sz="26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1 — ель; 2 — пихта; 3 — лиственница; 4 — можжевельник; 5 — черника; 6 — кислица.</a:t>
            </a:r>
          </a:p>
          <a:p>
            <a:endParaRPr lang="x-none" sz="2600" b="1" i="0" u="none" strike="noStrike" cap="none" baseline="0">
              <a:solidFill>
                <a:srgbClr val="7030A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428595" y="214289"/>
            <a:ext cx="8229600" cy="654031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Растения тайги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/>
          <p:nvPr/>
        </p:nvSpPr>
        <p:spPr>
          <a:xfrm>
            <a:off x="0" y="0"/>
            <a:ext cx="9105899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05900" cy="685800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457200" y="214312"/>
            <a:ext cx="8229600" cy="571500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39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</a:t>
            </a:r>
            <a:r>
              <a:rPr lang="x-none" sz="395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Смешанный лес</a:t>
            </a:r>
            <a:r>
              <a:rPr lang="x-none" sz="39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>
            <a:spLocks noGrp="1"/>
          </p:cNvSpPr>
          <p:nvPr>
            <p:ph type="title"/>
          </p:nvPr>
        </p:nvSpPr>
        <p:spPr>
          <a:xfrm>
            <a:off x="457200" y="142875"/>
            <a:ext cx="8229600" cy="714374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Растения широколиственных  лесов</a:t>
            </a:r>
          </a:p>
        </p:txBody>
      </p:sp>
      <p:sp>
        <p:nvSpPr>
          <p:cNvPr id="213" name="Shape 213"/>
          <p:cNvSpPr/>
          <p:nvPr/>
        </p:nvSpPr>
        <p:spPr>
          <a:xfrm>
            <a:off x="571472" y="857250"/>
            <a:ext cx="8001056" cy="48577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571472" y="857250"/>
            <a:ext cx="8001055" cy="485775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215" name="Shape 215"/>
          <p:cNvSpPr txBox="1">
            <a:spLocks noGrp="1"/>
          </p:cNvSpPr>
          <p:nvPr>
            <p:ph type="body" idx="2"/>
          </p:nvPr>
        </p:nvSpPr>
        <p:spPr>
          <a:xfrm>
            <a:off x="500062" y="5643562"/>
            <a:ext cx="8186737" cy="9286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48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200" b="1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 — дуб; 2 — липа; 3 — клен; 4 — лещина; 5 — бузина; </a:t>
            </a:r>
          </a:p>
          <a:p>
            <a:pPr marL="342900" marR="0" lvl="0" indent="-342900" algn="l" rtl="0">
              <a:spcBef>
                <a:spcPts val="48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200" b="1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6 — хохлатка; 7 — фиалка; 8 — медуница.</a:t>
            </a:r>
          </a:p>
          <a:p>
            <a:endParaRPr lang="x-none" sz="2200" b="1" i="0" u="none" strike="noStrike" cap="none" baseline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>
            <a:spLocks noGrp="1"/>
          </p:cNvSpPr>
          <p:nvPr>
            <p:ph type="title"/>
          </p:nvPr>
        </p:nvSpPr>
        <p:spPr>
          <a:xfrm>
            <a:off x="500033" y="0"/>
            <a:ext cx="8229600" cy="857232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Животные широколиственных лесов </a:t>
            </a:r>
          </a:p>
        </p:txBody>
      </p:sp>
      <p:sp>
        <p:nvSpPr>
          <p:cNvPr id="221" name="Shape 221"/>
          <p:cNvSpPr/>
          <p:nvPr/>
        </p:nvSpPr>
        <p:spPr>
          <a:xfrm>
            <a:off x="642910" y="928670"/>
            <a:ext cx="8143875" cy="514350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42910" y="928670"/>
            <a:ext cx="8143874" cy="5143501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223" name="Shape 223"/>
          <p:cNvSpPr txBox="1">
            <a:spLocks noGrp="1"/>
          </p:cNvSpPr>
          <p:nvPr>
            <p:ph type="body" idx="2"/>
          </p:nvPr>
        </p:nvSpPr>
        <p:spPr>
          <a:xfrm>
            <a:off x="571472" y="5929312"/>
            <a:ext cx="8115300" cy="9286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274320" marR="0" lvl="0" indent="-274320" algn="l" rtl="0">
              <a:spcBef>
                <a:spcPts val="56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Arial"/>
              <a:buNone/>
            </a:pPr>
            <a:r>
              <a:rPr lang="x-none" sz="2400" b="1" i="1" u="none" strike="noStrike" cap="none" baseline="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1 — зубр; 2 — благородный олень; 3 — кабан; 4 — лиса; 5 — сойка; 6 — неясыть; 7 — жук-олень.</a:t>
            </a:r>
          </a:p>
          <a:p>
            <a:endParaRPr lang="x-none" sz="2400" b="1" i="1" u="none" strike="noStrike" cap="none" baseline="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230" name="Shape 230"/>
          <p:cNvSpPr txBox="1">
            <a:spLocks noGrp="1"/>
          </p:cNvSpPr>
          <p:nvPr>
            <p:ph type="title"/>
          </p:nvPr>
        </p:nvSpPr>
        <p:spPr>
          <a:xfrm>
            <a:off x="457200" y="285750"/>
            <a:ext cx="8229600" cy="642938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395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</a:t>
            </a: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Лесостепь</a:t>
            </a:r>
          </a:p>
        </p:txBody>
      </p:sp>
      <p:sp>
        <p:nvSpPr>
          <p:cNvPr id="231" name="Shape 231"/>
          <p:cNvSpPr/>
          <p:nvPr/>
        </p:nvSpPr>
        <p:spPr>
          <a:xfrm>
            <a:off x="428595" y="1214421"/>
            <a:ext cx="8229600" cy="857251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11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lang="x-none" sz="24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Степь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868346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Цели и задачи: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514350" marR="0" lvl="0" indent="-514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Сформировать представление о факторах распространения организмов на Земле;</a:t>
            </a:r>
          </a:p>
          <a:p>
            <a:pPr marL="514350" marR="0" lvl="0" indent="-514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Ввести понятия «биосфера», «широтная зональность», «высотная зональность»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>
            <a:spLocks noGrp="1"/>
          </p:cNvSpPr>
          <p:nvPr>
            <p:ph type="title"/>
          </p:nvPr>
        </p:nvSpPr>
        <p:spPr>
          <a:xfrm>
            <a:off x="457200" y="214312"/>
            <a:ext cx="8229600" cy="642936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95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</a:t>
            </a: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Животные степей</a:t>
            </a:r>
          </a:p>
        </p:txBody>
      </p:sp>
      <p:sp>
        <p:nvSpPr>
          <p:cNvPr id="237" name="Shape 237"/>
          <p:cNvSpPr/>
          <p:nvPr/>
        </p:nvSpPr>
        <p:spPr>
          <a:xfrm>
            <a:off x="500062" y="857250"/>
            <a:ext cx="8143875" cy="48577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500062" y="857250"/>
            <a:ext cx="8143874" cy="485775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239" name="Shape 239"/>
          <p:cNvSpPr txBox="1">
            <a:spLocks noGrp="1"/>
          </p:cNvSpPr>
          <p:nvPr>
            <p:ph type="body" idx="2"/>
          </p:nvPr>
        </p:nvSpPr>
        <p:spPr>
          <a:xfrm>
            <a:off x="500062" y="5715000"/>
            <a:ext cx="8186737" cy="92868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274320" marR="0" lvl="0" indent="-274320" algn="l" rtl="0">
              <a:spcBef>
                <a:spcPts val="560"/>
              </a:spcBef>
              <a:spcAft>
                <a:spcPts val="0"/>
              </a:spcAft>
              <a:buClr>
                <a:schemeClr val="accent3"/>
              </a:buClr>
              <a:buSzPct val="128787"/>
              <a:buFont typeface="Arial"/>
              <a:buChar char="•"/>
            </a:pPr>
            <a:r>
              <a:rPr lang="x-none" sz="2150" b="1" i="1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 — сайгак; 2 — суслик; 3 — сурок; 4 — дрофа; 5 — степной орел; 6 — степной жаворонок; 7 — корсак; 8 — манул.</a:t>
            </a:r>
          </a:p>
          <a:p>
            <a:endParaRPr lang="x-none" sz="2150" b="1" i="1" u="none" strike="noStrike" cap="none" baseline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/>
          <p:nvPr/>
        </p:nvSpPr>
        <p:spPr>
          <a:xfrm>
            <a:off x="-46038" y="0"/>
            <a:ext cx="9190038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45" name="Shape 245"/>
          <p:cNvSpPr txBox="1">
            <a:spLocks noGrp="1"/>
          </p:cNvSpPr>
          <p:nvPr>
            <p:ph type="body" idx="1"/>
          </p:nvPr>
        </p:nvSpPr>
        <p:spPr>
          <a:xfrm>
            <a:off x="-46038" y="0"/>
            <a:ext cx="9190037" cy="685800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246" name="Shape 246"/>
          <p:cNvSpPr txBox="1">
            <a:spLocks noGrp="1"/>
          </p:cNvSpPr>
          <p:nvPr>
            <p:ph type="title"/>
          </p:nvPr>
        </p:nvSpPr>
        <p:spPr>
          <a:xfrm>
            <a:off x="457200" y="428625"/>
            <a:ext cx="8229600" cy="642938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95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Полупустыня</a:t>
            </a: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/>
          <p:nvPr/>
        </p:nvSpPr>
        <p:spPr>
          <a:xfrm>
            <a:off x="0" y="0"/>
            <a:ext cx="9223375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223375" cy="685800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253" name="Shape 253"/>
          <p:cNvSpPr txBox="1">
            <a:spLocks noGrp="1"/>
          </p:cNvSpPr>
          <p:nvPr>
            <p:ph type="title"/>
          </p:nvPr>
        </p:nvSpPr>
        <p:spPr>
          <a:xfrm>
            <a:off x="457200" y="285750"/>
            <a:ext cx="8229600" cy="642938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Каменистая пустыня</a:t>
            </a:r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260" name="Shape 260"/>
          <p:cNvSpPr txBox="1">
            <a:spLocks noGrp="1"/>
          </p:cNvSpPr>
          <p:nvPr>
            <p:ph type="title"/>
          </p:nvPr>
        </p:nvSpPr>
        <p:spPr>
          <a:xfrm>
            <a:off x="457200" y="214312"/>
            <a:ext cx="8229600" cy="785811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4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Песчаная пустыня</a:t>
            </a:r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>
            <a:spLocks noGrp="1"/>
          </p:cNvSpPr>
          <p:nvPr>
            <p:ph type="title"/>
          </p:nvPr>
        </p:nvSpPr>
        <p:spPr>
          <a:xfrm>
            <a:off x="500033" y="0"/>
            <a:ext cx="8229600" cy="642938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Животные пустынь</a:t>
            </a:r>
          </a:p>
        </p:txBody>
      </p:sp>
      <p:sp>
        <p:nvSpPr>
          <p:cNvPr id="266" name="Shape 266"/>
          <p:cNvSpPr/>
          <p:nvPr/>
        </p:nvSpPr>
        <p:spPr>
          <a:xfrm>
            <a:off x="500062" y="928687"/>
            <a:ext cx="8072436" cy="450056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500062" y="928687"/>
            <a:ext cx="8072437" cy="4500561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268" name="Shape 268"/>
          <p:cNvSpPr txBox="1">
            <a:spLocks noGrp="1"/>
          </p:cNvSpPr>
          <p:nvPr>
            <p:ph type="body" idx="2"/>
          </p:nvPr>
        </p:nvSpPr>
        <p:spPr>
          <a:xfrm>
            <a:off x="428625" y="5357826"/>
            <a:ext cx="8258174" cy="150017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274320" marR="0" lvl="0" indent="-274320" algn="l" rtl="0">
              <a:spcBef>
                <a:spcPts val="88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Arial"/>
              <a:buNone/>
            </a:pPr>
            <a:r>
              <a:rPr lang="x-none" sz="2400" b="1" i="0" u="none" strike="noStrike" cap="none" baseline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 — среднеазиатская черепаха; 2 — песчаная эфа; 3 — агама; 4 — скорпион; 5 — жук-чернотелка; 6 — тушканчик; 7 — каракал; 8 — джейран; 9 — двугорбый верблюд.</a:t>
            </a:r>
          </a:p>
          <a:p>
            <a:endParaRPr lang="x-none" sz="2400" b="1" i="0" u="none" strike="noStrike" cap="none" baseline="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>
            <a:spLocks noGrp="1"/>
          </p:cNvSpPr>
          <p:nvPr>
            <p:ph type="title"/>
          </p:nvPr>
        </p:nvSpPr>
        <p:spPr>
          <a:xfrm>
            <a:off x="457200" y="214312"/>
            <a:ext cx="8229600" cy="571500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95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Растения пустынь</a:t>
            </a:r>
          </a:p>
        </p:txBody>
      </p:sp>
      <p:sp>
        <p:nvSpPr>
          <p:cNvPr id="274" name="Shape 274"/>
          <p:cNvSpPr/>
          <p:nvPr/>
        </p:nvSpPr>
        <p:spPr>
          <a:xfrm>
            <a:off x="571500" y="785812"/>
            <a:ext cx="8143875" cy="50006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75" name="Shape 275"/>
          <p:cNvSpPr txBox="1">
            <a:spLocks noGrp="1"/>
          </p:cNvSpPr>
          <p:nvPr>
            <p:ph type="body" idx="1"/>
          </p:nvPr>
        </p:nvSpPr>
        <p:spPr>
          <a:xfrm>
            <a:off x="571500" y="785812"/>
            <a:ext cx="8143874" cy="5000625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276" name="Shape 276"/>
          <p:cNvSpPr txBox="1">
            <a:spLocks noGrp="1"/>
          </p:cNvSpPr>
          <p:nvPr>
            <p:ph type="body" idx="2"/>
          </p:nvPr>
        </p:nvSpPr>
        <p:spPr>
          <a:xfrm>
            <a:off x="642937" y="5786437"/>
            <a:ext cx="8043861" cy="9286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56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600" b="1" i="0" u="none" strike="noStrike" cap="none" baseline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1— белый саксаул; 2 — песчаная акация;</a:t>
            </a:r>
          </a:p>
          <a:p>
            <a:pPr marL="342900" marR="0" lvl="0" indent="-342900" algn="l" rtl="0">
              <a:spcBef>
                <a:spcPts val="56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600" b="1" i="0" u="none" strike="noStrike" cap="none" baseline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3 — верблюжья колючка.</a:t>
            </a:r>
          </a:p>
          <a:p>
            <a:endParaRPr lang="x-none" sz="2600" b="1" i="0" u="none" strike="noStrike" cap="none" baseline="0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>
            <a:spLocks noGrp="1"/>
          </p:cNvSpPr>
          <p:nvPr>
            <p:ph type="title"/>
          </p:nvPr>
        </p:nvSpPr>
        <p:spPr>
          <a:xfrm>
            <a:off x="457200" y="428625"/>
            <a:ext cx="8229600" cy="714374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950" b="1" i="1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Животные саванн</a:t>
            </a:r>
          </a:p>
        </p:txBody>
      </p:sp>
      <p:sp>
        <p:nvSpPr>
          <p:cNvPr id="282" name="Shape 282"/>
          <p:cNvSpPr/>
          <p:nvPr/>
        </p:nvSpPr>
        <p:spPr>
          <a:xfrm>
            <a:off x="4500562" y="1436687"/>
            <a:ext cx="4643437" cy="542131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4500562" y="1436687"/>
            <a:ext cx="4643437" cy="5421311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284" name="Shape 284"/>
          <p:cNvSpPr/>
          <p:nvPr/>
        </p:nvSpPr>
        <p:spPr>
          <a:xfrm>
            <a:off x="0" y="1428750"/>
            <a:ext cx="4581524" cy="54292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285" name="Shape 285"/>
          <p:cNvSpPr txBox="1">
            <a:spLocks noGrp="1"/>
          </p:cNvSpPr>
          <p:nvPr>
            <p:ph type="body" idx="2"/>
          </p:nvPr>
        </p:nvSpPr>
        <p:spPr>
          <a:xfrm>
            <a:off x="0" y="1428750"/>
            <a:ext cx="4581524" cy="5429249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91" name="Shape 291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292" name="Shape 292"/>
          <p:cNvSpPr txBox="1">
            <a:spLocks noGrp="1"/>
          </p:cNvSpPr>
          <p:nvPr>
            <p:ph type="title"/>
          </p:nvPr>
        </p:nvSpPr>
        <p:spPr>
          <a:xfrm>
            <a:off x="214312" y="214312"/>
            <a:ext cx="8929686" cy="571500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95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Муссонный лес (сезонно-влажные леса)</a:t>
            </a:r>
          </a:p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>
            <a:spLocks noGrp="1"/>
          </p:cNvSpPr>
          <p:nvPr>
            <p:ph type="title"/>
          </p:nvPr>
        </p:nvSpPr>
        <p:spPr>
          <a:xfrm>
            <a:off x="457200" y="357187"/>
            <a:ext cx="8229600" cy="17859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/>
          </a:p>
        </p:txBody>
      </p:sp>
      <p:sp>
        <p:nvSpPr>
          <p:cNvPr id="298" name="Shape 298"/>
          <p:cNvSpPr/>
          <p:nvPr/>
        </p:nvSpPr>
        <p:spPr>
          <a:xfrm>
            <a:off x="0" y="2085975"/>
            <a:ext cx="4214812" cy="47720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99" name="Shape 299"/>
          <p:cNvSpPr txBox="1">
            <a:spLocks noGrp="1"/>
          </p:cNvSpPr>
          <p:nvPr>
            <p:ph type="body" idx="1"/>
          </p:nvPr>
        </p:nvSpPr>
        <p:spPr>
          <a:xfrm>
            <a:off x="0" y="2085975"/>
            <a:ext cx="4214812" cy="4772024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300" name="Shape 300"/>
          <p:cNvSpPr/>
          <p:nvPr/>
        </p:nvSpPr>
        <p:spPr>
          <a:xfrm>
            <a:off x="3429000" y="0"/>
            <a:ext cx="5715000" cy="52641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301" name="Shape 301"/>
          <p:cNvSpPr txBox="1">
            <a:spLocks noGrp="1"/>
          </p:cNvSpPr>
          <p:nvPr>
            <p:ph type="body" idx="2"/>
          </p:nvPr>
        </p:nvSpPr>
        <p:spPr>
          <a:xfrm>
            <a:off x="3429000" y="0"/>
            <a:ext cx="5714999" cy="5264149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/>
          <p:nvPr/>
        </p:nvSpPr>
        <p:spPr>
          <a:xfrm>
            <a:off x="0" y="0"/>
            <a:ext cx="9143999" cy="68579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07" name="Shape 307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308" name="Shape 308"/>
          <p:cNvSpPr txBox="1">
            <a:spLocks noGrp="1"/>
          </p:cNvSpPr>
          <p:nvPr>
            <p:ph type="title"/>
          </p:nvPr>
        </p:nvSpPr>
        <p:spPr>
          <a:xfrm>
            <a:off x="457200" y="214312"/>
            <a:ext cx="8229600" cy="571500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395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Экваториальный лес  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/>
        </p:nvSpPr>
        <p:spPr>
          <a:xfrm>
            <a:off x="4572000" y="285728"/>
            <a:ext cx="4241867" cy="3785651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процессе эволюции на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Земле образовалась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особая оболочка –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1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биосфера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(греч. bios «жизнь»).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Этот термин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первым ввёл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1875 году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австрийский ученый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Эдуард Зюсс </a:t>
            </a:r>
          </a:p>
        </p:txBody>
      </p:sp>
      <p:sp>
        <p:nvSpPr>
          <p:cNvPr id="93" name="Shape 93"/>
          <p:cNvSpPr/>
          <p:nvPr/>
        </p:nvSpPr>
        <p:spPr>
          <a:xfrm>
            <a:off x="285719" y="214289"/>
            <a:ext cx="3946325" cy="606268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4" name="Shape 94"/>
          <p:cNvSpPr/>
          <p:nvPr/>
        </p:nvSpPr>
        <p:spPr>
          <a:xfrm>
            <a:off x="4429123" y="4272676"/>
            <a:ext cx="4357718" cy="2308323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buSzPct val="25000"/>
              <a:buNone/>
            </a:pPr>
            <a:r>
              <a:rPr lang="x-none" sz="1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Биологическая эволюция </a:t>
            </a:r>
            <a:r>
              <a:rPr lang="x-none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естественный процесс развития живой природы, сопровождающийся изменением генетического состава популяций, формированием адаптаций, видообразованием и вымиранием видов.</a:t>
            </a:r>
          </a:p>
        </p:txBody>
      </p: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 txBox="1">
            <a:spLocks noGrp="1"/>
          </p:cNvSpPr>
          <p:nvPr>
            <p:ph type="title"/>
          </p:nvPr>
        </p:nvSpPr>
        <p:spPr>
          <a:xfrm>
            <a:off x="457200" y="214312"/>
            <a:ext cx="8229600" cy="714374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4000" b="1" i="1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x-none" sz="3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Растения экваториальных лесов</a:t>
            </a:r>
          </a:p>
        </p:txBody>
      </p:sp>
      <p:sp>
        <p:nvSpPr>
          <p:cNvPr id="314" name="Shape 314"/>
          <p:cNvSpPr/>
          <p:nvPr/>
        </p:nvSpPr>
        <p:spPr>
          <a:xfrm>
            <a:off x="357187" y="1071562"/>
            <a:ext cx="8429624" cy="4572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15" name="Shape 315"/>
          <p:cNvSpPr txBox="1">
            <a:spLocks noGrp="1"/>
          </p:cNvSpPr>
          <p:nvPr>
            <p:ph type="body" idx="1"/>
          </p:nvPr>
        </p:nvSpPr>
        <p:spPr>
          <a:xfrm>
            <a:off x="357187" y="1071562"/>
            <a:ext cx="8429625" cy="457200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316" name="Shape 316"/>
          <p:cNvSpPr txBox="1">
            <a:spLocks noGrp="1"/>
          </p:cNvSpPr>
          <p:nvPr>
            <p:ph type="body" idx="2"/>
          </p:nvPr>
        </p:nvSpPr>
        <p:spPr>
          <a:xfrm>
            <a:off x="428597" y="5786437"/>
            <a:ext cx="8258203" cy="10715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274320" marR="0" lvl="0" indent="-274320" algn="l" rtl="0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Arial"/>
              <a:buNone/>
            </a:pPr>
            <a:r>
              <a:rPr lang="x-none" sz="2000" b="1" i="1" u="none" strike="noStrike" cap="none" baseline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1 — пальма рафия; 2 — цекропия; 3 — тюльпановое дерево;  4 — орхидея дендробиум; 5 — орхидея ваниль; 6 — бромелия.</a:t>
            </a:r>
          </a:p>
          <a:p>
            <a:endParaRPr lang="x-none" sz="2000" b="1" i="1" u="none" strike="noStrike" cap="none" baseline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 txBox="1">
            <a:spLocks noGrp="1"/>
          </p:cNvSpPr>
          <p:nvPr>
            <p:ph type="title"/>
          </p:nvPr>
        </p:nvSpPr>
        <p:spPr>
          <a:xfrm>
            <a:off x="285750" y="214312"/>
            <a:ext cx="8401049" cy="571500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Животные экваториальных лесов</a:t>
            </a:r>
          </a:p>
        </p:txBody>
      </p:sp>
      <p:sp>
        <p:nvSpPr>
          <p:cNvPr id="322" name="Shape 322"/>
          <p:cNvSpPr/>
          <p:nvPr/>
        </p:nvSpPr>
        <p:spPr>
          <a:xfrm>
            <a:off x="785812" y="857250"/>
            <a:ext cx="7429499" cy="464343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23" name="Shape 323"/>
          <p:cNvSpPr txBox="1">
            <a:spLocks noGrp="1"/>
          </p:cNvSpPr>
          <p:nvPr>
            <p:ph type="body" idx="1"/>
          </p:nvPr>
        </p:nvSpPr>
        <p:spPr>
          <a:xfrm>
            <a:off x="785812" y="857250"/>
            <a:ext cx="7429500" cy="4643438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324" name="Shape 324"/>
          <p:cNvSpPr txBox="1">
            <a:spLocks noGrp="1"/>
          </p:cNvSpPr>
          <p:nvPr>
            <p:ph type="body" idx="2"/>
          </p:nvPr>
        </p:nvSpPr>
        <p:spPr>
          <a:xfrm>
            <a:off x="500062" y="5572125"/>
            <a:ext cx="8358186" cy="1000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274320" marR="0" lvl="0" indent="-274320" algn="l" rtl="0">
              <a:spcBef>
                <a:spcPts val="56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Arial"/>
              <a:buNone/>
            </a:pPr>
            <a:r>
              <a:rPr lang="x-none" sz="2400" b="1" i="1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 — ошейниковый пекари; 2 — тапир; 3 — обезьяна ревун; 4 — ягуар; 5 — анаконда; 6 — колибри; 7 — бабочка геликонида; 8 — бабочка морфо.</a:t>
            </a:r>
          </a:p>
          <a:p>
            <a:endParaRPr lang="x-none" sz="2400" b="1" i="1" u="none" strike="noStrike" cap="none" baseline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30" name="Shape 330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331" name="Shape 331"/>
          <p:cNvSpPr txBox="1">
            <a:spLocks noGrp="1"/>
          </p:cNvSpPr>
          <p:nvPr>
            <p:ph type="title"/>
          </p:nvPr>
        </p:nvSpPr>
        <p:spPr>
          <a:xfrm>
            <a:off x="1285851" y="0"/>
            <a:ext cx="7429552" cy="785813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44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</a:t>
            </a:r>
            <a:r>
              <a:rPr lang="x-none" sz="31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Высотные пояса Земли</a:t>
            </a:r>
          </a:p>
        </p:txBody>
      </p:sp>
    </p:spTree>
  </p:cSld>
  <p:clrMapOvr>
    <a:masterClrMapping/>
  </p:clrMapOvr>
  <p:transition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hape 336"/>
          <p:cNvSpPr txBox="1">
            <a:spLocks noGrp="1"/>
          </p:cNvSpPr>
          <p:nvPr>
            <p:ph type="title"/>
          </p:nvPr>
        </p:nvSpPr>
        <p:spPr>
          <a:xfrm>
            <a:off x="500033" y="214289"/>
            <a:ext cx="8229600" cy="1428749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x-none" sz="4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Животные высокогорья</a:t>
            </a:r>
            <a:r>
              <a:rPr lang="x-none"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             </a:t>
            </a: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(як,  лама)</a:t>
            </a:r>
          </a:p>
        </p:txBody>
      </p:sp>
      <p:sp>
        <p:nvSpPr>
          <p:cNvPr id="337" name="Shape 337"/>
          <p:cNvSpPr/>
          <p:nvPr/>
        </p:nvSpPr>
        <p:spPr>
          <a:xfrm>
            <a:off x="0" y="1928813"/>
            <a:ext cx="4429125" cy="492918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38" name="Shape 338"/>
          <p:cNvSpPr txBox="1">
            <a:spLocks noGrp="1"/>
          </p:cNvSpPr>
          <p:nvPr>
            <p:ph type="body" idx="1"/>
          </p:nvPr>
        </p:nvSpPr>
        <p:spPr>
          <a:xfrm>
            <a:off x="0" y="1928813"/>
            <a:ext cx="4429124" cy="4929187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339" name="Shape 339"/>
          <p:cNvSpPr/>
          <p:nvPr/>
        </p:nvSpPr>
        <p:spPr>
          <a:xfrm>
            <a:off x="4429125" y="1936750"/>
            <a:ext cx="4714874" cy="49212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340" name="Shape 340"/>
          <p:cNvSpPr txBox="1">
            <a:spLocks noGrp="1"/>
          </p:cNvSpPr>
          <p:nvPr>
            <p:ph type="body" idx="2"/>
          </p:nvPr>
        </p:nvSpPr>
        <p:spPr>
          <a:xfrm>
            <a:off x="4429125" y="1936750"/>
            <a:ext cx="4714874" cy="4921249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  <p:sp>
        <p:nvSpPr>
          <p:cNvPr id="341" name="Shape 341"/>
          <p:cNvSpPr/>
          <p:nvPr/>
        </p:nvSpPr>
        <p:spPr>
          <a:xfrm>
            <a:off x="2357422" y="6457889"/>
            <a:ext cx="1433406" cy="400109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buSzPct val="25000"/>
              <a:buNone/>
            </a:pPr>
            <a:r>
              <a:rPr lang="x-none" sz="1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x-none" sz="20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Як,  лама</a:t>
            </a:r>
          </a:p>
        </p:txBody>
      </p:sp>
    </p:spTree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Вопросы для закрепления полученных знаний</a:t>
            </a:r>
          </a:p>
        </p:txBody>
      </p:sp>
      <p:sp>
        <p:nvSpPr>
          <p:cNvPr id="347" name="Shape 347"/>
          <p:cNvSpPr/>
          <p:nvPr/>
        </p:nvSpPr>
        <p:spPr>
          <a:xfrm>
            <a:off x="428595" y="1500174"/>
            <a:ext cx="8286807" cy="1600437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Нижняя граница биосферы располагается:</a:t>
            </a:r>
          </a:p>
          <a:p>
            <a:pPr marL="342900" marR="0" lvl="0" indent="-342900" algn="l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 дне Мирового океана;</a:t>
            </a:r>
          </a:p>
          <a:p>
            <a:pPr marL="342900" marR="0" lvl="0" indent="-342900" algn="l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 глубине 3км в земной коре;</a:t>
            </a:r>
          </a:p>
          <a:p>
            <a:pPr marL="342900" marR="0" lvl="0" indent="-342900" algn="l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 границе мантии и земной коры.</a:t>
            </a:r>
          </a:p>
          <a:p>
            <a:endParaRPr lang="x-none" sz="20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Shape 348"/>
          <p:cNvSpPr/>
          <p:nvPr/>
        </p:nvSpPr>
        <p:spPr>
          <a:xfrm>
            <a:off x="428595" y="3214685"/>
            <a:ext cx="8286807" cy="1908215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buSzPct val="25000"/>
              <a:buNone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 Какие организмы появились раньше</a:t>
            </a:r>
          </a:p>
          <a:p>
            <a:pPr marL="342900" marR="0" lvl="0" indent="-342900" algn="l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бактерии;</a:t>
            </a:r>
          </a:p>
          <a:p>
            <a:pPr marL="342900" marR="0" lvl="0" indent="-342900" algn="l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растения;</a:t>
            </a:r>
          </a:p>
          <a:p>
            <a:pPr marL="342900" marR="0" lvl="0" indent="-342900" algn="l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Животные</a:t>
            </a:r>
          </a:p>
          <a:p>
            <a:pPr marL="342900" marR="0" lvl="0" indent="-342900" algn="l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грибы.</a:t>
            </a:r>
          </a:p>
          <a:p>
            <a:endParaRPr lang="x-none" sz="20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Shape 349"/>
          <p:cNvSpPr/>
          <p:nvPr/>
        </p:nvSpPr>
        <p:spPr>
          <a:xfrm>
            <a:off x="428595" y="5257562"/>
            <a:ext cx="8286807" cy="1600437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buSzPct val="25000"/>
              <a:buNone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3. Назовите самую обитаемую часть биосферы:</a:t>
            </a:r>
          </a:p>
          <a:p>
            <a:pPr marL="342900" marR="0" lvl="0" indent="-342900" algn="l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атмосфера;</a:t>
            </a:r>
          </a:p>
          <a:p>
            <a:pPr marL="342900" marR="0" lvl="0" indent="-342900" algn="l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Гидросфера;</a:t>
            </a:r>
          </a:p>
          <a:p>
            <a:pPr marL="342900" marR="0" lvl="0" indent="-342900" algn="l" rtl="0"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Поверхность литосферы.</a:t>
            </a:r>
          </a:p>
          <a:p>
            <a:endParaRPr lang="x-none" sz="20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Вопросы для закрепления полученных знаний</a:t>
            </a:r>
          </a:p>
        </p:txBody>
      </p:sp>
      <p:sp>
        <p:nvSpPr>
          <p:cNvPr id="355" name="Shape 355"/>
          <p:cNvSpPr/>
          <p:nvPr/>
        </p:nvSpPr>
        <p:spPr>
          <a:xfrm>
            <a:off x="428595" y="1500174"/>
            <a:ext cx="8286807" cy="1292662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buSzPct val="25000"/>
              <a:buNone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4. Какой фактор повлиял на уменьшение  числа видов растений и животных в пустынях?</a:t>
            </a:r>
          </a:p>
          <a:p>
            <a:endParaRPr lang="x-none" sz="20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x-none" sz="20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Shape 356"/>
          <p:cNvSpPr/>
          <p:nvPr/>
        </p:nvSpPr>
        <p:spPr>
          <a:xfrm>
            <a:off x="428595" y="3214685"/>
            <a:ext cx="8286807" cy="984884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buSzPct val="25000"/>
              <a:buNone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5. Дополните предложение</a:t>
            </a:r>
          </a:p>
          <a:p>
            <a:pPr marL="342900" marR="0" lvl="0" indent="-342900" algn="l" rtl="0">
              <a:buSzPct val="25000"/>
              <a:buNone/>
            </a:pPr>
            <a:r>
              <a:rPr lang="x-none"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Главной причиной высотной зональности является….</a:t>
            </a:r>
          </a:p>
          <a:p>
            <a:endParaRPr lang="x-none" sz="20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 txBox="1">
            <a:spLocks noGrp="1"/>
          </p:cNvSpPr>
          <p:nvPr>
            <p:ph type="ctrTitle"/>
          </p:nvPr>
        </p:nvSpPr>
        <p:spPr>
          <a:xfrm>
            <a:off x="642910" y="357165"/>
            <a:ext cx="7772400" cy="1470024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Домашнее задание</a:t>
            </a:r>
          </a:p>
        </p:txBody>
      </p:sp>
      <p:sp>
        <p:nvSpPr>
          <p:cNvPr id="362" name="Shape 362"/>
          <p:cNvSpPr txBox="1">
            <a:spLocks noGrp="1"/>
          </p:cNvSpPr>
          <p:nvPr>
            <p:ph type="subTitle" idx="1"/>
          </p:nvPr>
        </p:nvSpPr>
        <p:spPr>
          <a:xfrm>
            <a:off x="500033" y="1928801"/>
            <a:ext cx="8143931" cy="2214578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560"/>
              </a:spcBef>
              <a:buClr>
                <a:srgbClr val="3F3F3F"/>
              </a:buClr>
              <a:buSzPct val="25000"/>
              <a:buFont typeface="Arial"/>
              <a:buNone/>
            </a:pPr>
            <a:r>
              <a:rPr lang="x-none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§ 46 вопрос 4</a:t>
            </a:r>
          </a:p>
          <a:p>
            <a:pPr marL="0" marR="0" lvl="0" indent="0" algn="l" rtl="0">
              <a:spcBef>
                <a:spcPts val="560"/>
              </a:spcBef>
              <a:buClr>
                <a:srgbClr val="3F3F3F"/>
              </a:buClr>
              <a:buSzPct val="25000"/>
              <a:buFont typeface="Arial"/>
              <a:buNone/>
            </a:pPr>
            <a:r>
              <a:rPr lang="x-none"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 желанию: подготовить рассказ об особенностях одной из  природных зон (внешний облик, климатические условия, растительный и животный мир и др.)</a:t>
            </a:r>
          </a:p>
        </p:txBody>
      </p:sp>
      <p:sp>
        <p:nvSpPr>
          <p:cNvPr id="4" name="Рамка 3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>
            <a:off x="0" y="642918"/>
            <a:ext cx="4206310" cy="3785651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buSzPct val="25000"/>
              <a:buNone/>
            </a:pP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20е гг  ХХ века 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выдающийся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русский ученый академик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Владимир Иванович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Вернадский</a:t>
            </a: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(1853-1945)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разработал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«Учение о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биосфере»</a:t>
            </a: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100" name="Shape 100"/>
          <p:cNvSpPr/>
          <p:nvPr/>
        </p:nvSpPr>
        <p:spPr>
          <a:xfrm>
            <a:off x="4143371" y="571479"/>
            <a:ext cx="4786313" cy="570065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01" name="Shape 101"/>
          <p:cNvSpPr/>
          <p:nvPr/>
        </p:nvSpPr>
        <p:spPr>
          <a:xfrm>
            <a:off x="4143371" y="571479"/>
            <a:ext cx="1478880" cy="207170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Shape 106"/>
          <p:cNvGrpSpPr/>
          <p:nvPr/>
        </p:nvGrpSpPr>
        <p:grpSpPr>
          <a:xfrm>
            <a:off x="1289583" y="3376154"/>
            <a:ext cx="7207773" cy="1902790"/>
            <a:chOff x="3731" y="804410"/>
            <a:chExt cx="7207773" cy="1902790"/>
          </a:xfrm>
        </p:grpSpPr>
        <p:sp>
          <p:nvSpPr>
            <p:cNvPr id="107" name="Shape 107"/>
            <p:cNvSpPr/>
            <p:nvPr/>
          </p:nvSpPr>
          <p:spPr>
            <a:xfrm>
              <a:off x="2198405" y="804410"/>
              <a:ext cx="2818426" cy="778376"/>
            </a:xfrm>
            <a:prstGeom prst="rect">
              <a:avLst/>
            </a:prstGeom>
            <a:solidFill>
              <a:srgbClr val="76923C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5225" tIns="15225" rIns="15225" bIns="15225" anchor="ctr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x-none" sz="24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Биосфера</a:t>
              </a:r>
            </a:p>
          </p:txBody>
        </p:sp>
        <p:sp>
          <p:nvSpPr>
            <p:cNvPr id="108" name="Shape 108"/>
            <p:cNvSpPr/>
            <p:nvPr/>
          </p:nvSpPr>
          <p:spPr>
            <a:xfrm>
              <a:off x="3731" y="1909707"/>
              <a:ext cx="1556753" cy="778376"/>
            </a:xfrm>
            <a:prstGeom prst="rect">
              <a:avLst/>
            </a:prstGeom>
            <a:solidFill>
              <a:srgbClr val="76923C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5875" tIns="15875" rIns="15875" bIns="15875" anchor="ctr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875"/>
                </a:spcAft>
                <a:buSzPct val="25000"/>
                <a:buNone/>
              </a:pPr>
              <a:r>
                <a:rPr lang="x-none" sz="25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Бактерии</a:t>
              </a:r>
            </a:p>
          </p:txBody>
        </p:sp>
        <p:sp>
          <p:nvSpPr>
            <p:cNvPr id="109" name="Shape 109"/>
            <p:cNvSpPr/>
            <p:nvPr/>
          </p:nvSpPr>
          <p:spPr>
            <a:xfrm>
              <a:off x="1928830" y="1928824"/>
              <a:ext cx="1556753" cy="778376"/>
            </a:xfrm>
            <a:prstGeom prst="rect">
              <a:avLst/>
            </a:prstGeom>
            <a:solidFill>
              <a:srgbClr val="76923C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5225" tIns="15225" rIns="15225" bIns="15225" anchor="ctr" anchorCtr="0">
              <a:spAutoFit/>
            </a:bodyPr>
            <a:lstStyle/>
            <a:p>
              <a:endParaRPr/>
            </a:p>
          </p:txBody>
        </p:sp>
        <p:sp>
          <p:nvSpPr>
            <p:cNvPr id="110" name="Shape 110"/>
            <p:cNvSpPr/>
            <p:nvPr/>
          </p:nvSpPr>
          <p:spPr>
            <a:xfrm>
              <a:off x="3771078" y="1909707"/>
              <a:ext cx="1556753" cy="778376"/>
            </a:xfrm>
            <a:prstGeom prst="rect">
              <a:avLst/>
            </a:prstGeom>
            <a:solidFill>
              <a:srgbClr val="76923C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5875" tIns="15875" rIns="15875" bIns="15875" anchor="ctr" anchorCtr="0">
              <a:spAutoFit/>
            </a:bodyPr>
            <a:lstStyle/>
            <a:p>
              <a:endParaRPr/>
            </a:p>
          </p:txBody>
        </p:sp>
        <p:sp>
          <p:nvSpPr>
            <p:cNvPr id="111" name="Shape 111"/>
            <p:cNvSpPr/>
            <p:nvPr/>
          </p:nvSpPr>
          <p:spPr>
            <a:xfrm>
              <a:off x="5654751" y="1909707"/>
              <a:ext cx="1556753" cy="778376"/>
            </a:xfrm>
            <a:prstGeom prst="rect">
              <a:avLst/>
            </a:prstGeom>
            <a:solidFill>
              <a:srgbClr val="76923C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5875" tIns="15875" rIns="15875" bIns="15875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500033" y="428604"/>
            <a:ext cx="8229600" cy="2428892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Что же такое «биосфера»? </a:t>
            </a:r>
            <a:b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До каких границ (верхней и нижней) распространяется? </a:t>
            </a:r>
            <a:b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Какими организмами представлена? Заполните схему</a:t>
            </a:r>
          </a:p>
        </p:txBody>
      </p:sp>
      <p:grpSp>
        <p:nvGrpSpPr>
          <p:cNvPr id="113" name="Shape 113"/>
          <p:cNvGrpSpPr/>
          <p:nvPr/>
        </p:nvGrpSpPr>
        <p:grpSpPr>
          <a:xfrm>
            <a:off x="1289583" y="3376154"/>
            <a:ext cx="7207773" cy="1902790"/>
            <a:chOff x="3731" y="804410"/>
            <a:chExt cx="7207773" cy="1902790"/>
          </a:xfrm>
        </p:grpSpPr>
        <p:sp>
          <p:nvSpPr>
            <p:cNvPr id="114" name="Shape 114"/>
            <p:cNvSpPr/>
            <p:nvPr/>
          </p:nvSpPr>
          <p:spPr>
            <a:xfrm>
              <a:off x="2198405" y="804410"/>
              <a:ext cx="2818426" cy="778376"/>
            </a:xfrm>
            <a:prstGeom prst="rect">
              <a:avLst/>
            </a:prstGeom>
            <a:solidFill>
              <a:srgbClr val="76923C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5225" tIns="15225" rIns="15225" bIns="15225" anchor="ctr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x-none" sz="24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Биосфера</a:t>
              </a:r>
            </a:p>
          </p:txBody>
        </p:sp>
        <p:sp>
          <p:nvSpPr>
            <p:cNvPr id="115" name="Shape 115"/>
            <p:cNvSpPr/>
            <p:nvPr/>
          </p:nvSpPr>
          <p:spPr>
            <a:xfrm>
              <a:off x="3731" y="1909707"/>
              <a:ext cx="1556753" cy="778376"/>
            </a:xfrm>
            <a:prstGeom prst="rect">
              <a:avLst/>
            </a:prstGeom>
            <a:solidFill>
              <a:srgbClr val="76923C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5225" tIns="15225" rIns="15225" bIns="15225" anchor="ctr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x-none" sz="24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Бактерии</a:t>
              </a:r>
            </a:p>
          </p:txBody>
        </p:sp>
        <p:sp>
          <p:nvSpPr>
            <p:cNvPr id="116" name="Shape 116"/>
            <p:cNvSpPr/>
            <p:nvPr/>
          </p:nvSpPr>
          <p:spPr>
            <a:xfrm>
              <a:off x="1928830" y="1928824"/>
              <a:ext cx="1556753" cy="778376"/>
            </a:xfrm>
            <a:prstGeom prst="rect">
              <a:avLst/>
            </a:prstGeom>
            <a:solidFill>
              <a:srgbClr val="76923C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5225" tIns="15225" rIns="15225" bIns="15225" anchor="ctr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x-none" sz="24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Грибы</a:t>
              </a:r>
            </a:p>
          </p:txBody>
        </p:sp>
        <p:sp>
          <p:nvSpPr>
            <p:cNvPr id="117" name="Shape 117"/>
            <p:cNvSpPr/>
            <p:nvPr/>
          </p:nvSpPr>
          <p:spPr>
            <a:xfrm>
              <a:off x="3771078" y="1909707"/>
              <a:ext cx="1556753" cy="778376"/>
            </a:xfrm>
            <a:prstGeom prst="rect">
              <a:avLst/>
            </a:prstGeom>
            <a:solidFill>
              <a:srgbClr val="76923C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5225" tIns="15225" rIns="15225" bIns="15225" anchor="ctr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x-none" sz="24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Растения</a:t>
              </a:r>
            </a:p>
          </p:txBody>
        </p:sp>
        <p:sp>
          <p:nvSpPr>
            <p:cNvPr id="118" name="Shape 118"/>
            <p:cNvSpPr/>
            <p:nvPr/>
          </p:nvSpPr>
          <p:spPr>
            <a:xfrm>
              <a:off x="5654751" y="1909707"/>
              <a:ext cx="1556753" cy="778376"/>
            </a:xfrm>
            <a:prstGeom prst="rect">
              <a:avLst/>
            </a:prstGeom>
            <a:solidFill>
              <a:srgbClr val="76923C"/>
            </a:solidFill>
            <a:ln w="25400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15225" tIns="15225" rIns="15225" bIns="15225" anchor="ctr" anchorCtr="0">
              <a:sp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840"/>
                </a:spcAft>
                <a:buSzPct val="25000"/>
                <a:buNone/>
              </a:pPr>
              <a:r>
                <a:rPr lang="x-none" sz="2400" b="0" i="0" u="none" strike="noStrike" cap="none" baseline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Животные</a:t>
              </a:r>
            </a:p>
          </p:txBody>
        </p:sp>
      </p:grp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/>
        </p:nvSpPr>
        <p:spPr>
          <a:xfrm>
            <a:off x="357158" y="1007554"/>
            <a:ext cx="6500826" cy="585044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25" name="Shape 125"/>
          <p:cNvSpPr/>
          <p:nvPr/>
        </p:nvSpPr>
        <p:spPr>
          <a:xfrm>
            <a:off x="214282" y="0"/>
            <a:ext cx="8501121" cy="1200329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buSzPct val="25000"/>
              <a:buNone/>
            </a:pP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Границы биосферы Земли проводятся по границам распространения живых </a:t>
            </a:r>
          </a:p>
          <a:p>
            <a:pPr marL="0" marR="0" lvl="0" indent="0" algn="ctr" rtl="0">
              <a:buSzPct val="25000"/>
              <a:buNone/>
            </a:pP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организмов, а это значит…</a:t>
            </a:r>
          </a:p>
        </p:txBody>
      </p:sp>
      <p:sp>
        <p:nvSpPr>
          <p:cNvPr id="126" name="Shape 126"/>
          <p:cNvSpPr/>
          <p:nvPr/>
        </p:nvSpPr>
        <p:spPr>
          <a:xfrm>
            <a:off x="5943600" y="838200"/>
            <a:ext cx="3200399" cy="2305048"/>
          </a:xfrm>
          <a:prstGeom prst="wedgeEllipseCallout">
            <a:avLst>
              <a:gd name="adj1" fmla="val -58278"/>
              <a:gd name="adj2" fmla="val 63505"/>
            </a:avLst>
          </a:prstGeom>
          <a:solidFill>
            <a:srgbClr val="808000"/>
          </a:solidFill>
          <a:ln w="9525" cap="flat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buSzPct val="25000"/>
              <a:buNone/>
            </a:pPr>
            <a:r>
              <a:rPr lang="x-none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Что верхняя ее граница проходит на высоте озонового слоя</a:t>
            </a:r>
          </a:p>
          <a:p>
            <a:pPr marL="0" marR="0" lvl="0" indent="0" algn="ctr" rtl="0">
              <a:buSzPct val="25000"/>
              <a:buNone/>
            </a:pPr>
            <a:r>
              <a:rPr lang="x-none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на высоте 20-25 км …</a:t>
            </a:r>
          </a:p>
        </p:txBody>
      </p:sp>
      <p:sp>
        <p:nvSpPr>
          <p:cNvPr id="127" name="Shape 127"/>
          <p:cNvSpPr/>
          <p:nvPr/>
        </p:nvSpPr>
        <p:spPr>
          <a:xfrm>
            <a:off x="5715007" y="3286123"/>
            <a:ext cx="3138517" cy="2414605"/>
          </a:xfrm>
          <a:prstGeom prst="wedgeEllipseCallout">
            <a:avLst>
              <a:gd name="adj1" fmla="val -58278"/>
              <a:gd name="adj2" fmla="val 63505"/>
            </a:avLst>
          </a:prstGeom>
          <a:solidFill>
            <a:srgbClr val="808000"/>
          </a:solidFill>
          <a:ln w="9525" cap="flat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ctr" rtl="0">
              <a:buSzPct val="25000"/>
              <a:buNone/>
            </a:pPr>
            <a:r>
              <a:rPr lang="x-none"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r>
              <a:rPr lang="x-none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 нижняя граница проходит на той глубине, где перестают встречаться организмы.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439850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Какие условия влияют на распространение организмов на Земле?</a:t>
            </a:r>
            <a:br>
              <a:rPr lang="x-none"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x-none"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Заполните таблицу</a:t>
            </a:r>
          </a:p>
        </p:txBody>
      </p:sp>
      <p:graphicFrame>
        <p:nvGraphicFramePr>
          <p:cNvPr id="133" name="Shape 133"/>
          <p:cNvGraphicFramePr/>
          <p:nvPr/>
        </p:nvGraphicFramePr>
        <p:xfrm>
          <a:off x="714347" y="2428867"/>
          <a:ext cx="7929625" cy="1629625"/>
        </p:xfrm>
        <a:graphic>
          <a:graphicData uri="http://schemas.openxmlformats.org/drawingml/2006/table">
            <a:tbl>
              <a:tblPr firstRow="1" bandRow="1">
                <a:noFill/>
                <a:tableStyleId>{7E746E0B-9DC2-47E4-A37D-C594028FEADF}</a:tableStyleId>
              </a:tblPr>
              <a:tblGrid>
                <a:gridCol w="2450575"/>
                <a:gridCol w="2739525"/>
                <a:gridCol w="2739525"/>
              </a:tblGrid>
              <a:tr h="1071575">
                <a:tc>
                  <a:txBody>
                    <a:bodyPr/>
                    <a:lstStyle/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Условия </a:t>
                      </a:r>
                    </a:p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существования</a:t>
                      </a:r>
                    </a:p>
                  </a:txBody>
                  <a:tcPr marL="91450" marR="91450" marT="45725" marB="45725">
                    <a:solidFill>
                      <a:srgbClr val="4F612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Богатство </a:t>
                      </a:r>
                    </a:p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органического мира</a:t>
                      </a:r>
                    </a:p>
                  </a:txBody>
                  <a:tcPr marL="91450" marR="91450" marT="45725" marB="45725">
                    <a:solidFill>
                      <a:srgbClr val="4F612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Бедность</a:t>
                      </a:r>
                    </a:p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органического мира</a:t>
                      </a:r>
                    </a:p>
                  </a:txBody>
                  <a:tcPr marL="91450" marR="91450" marT="45725" marB="45725">
                    <a:solidFill>
                      <a:srgbClr val="4F6128"/>
                    </a:solidFill>
                  </a:tcPr>
                </a:tc>
              </a:tr>
              <a:tr h="558050">
                <a:tc>
                  <a:txBody>
                    <a:bodyPr/>
                    <a:lstStyle/>
                    <a:p>
                      <a:endParaRPr/>
                    </a:p>
                  </a:txBody>
                  <a:tcPr marL="91425" marR="91425" marT="91425" marB="91425">
                    <a:solidFill>
                      <a:srgbClr val="76923C"/>
                    </a:solidFill>
                  </a:tcPr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 marL="91425" marR="91425" marT="91425" marB="91425">
                    <a:solidFill>
                      <a:srgbClr val="76923C"/>
                    </a:solidFill>
                  </a:tcPr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 marL="91425" marR="91425" marT="91425" marB="91425">
                    <a:solidFill>
                      <a:srgbClr val="76923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4" name="Shape 134"/>
          <p:cNvGraphicFramePr/>
          <p:nvPr/>
        </p:nvGraphicFramePr>
        <p:xfrm>
          <a:off x="714347" y="2428867"/>
          <a:ext cx="7929625" cy="2077425"/>
        </p:xfrm>
        <a:graphic>
          <a:graphicData uri="http://schemas.openxmlformats.org/drawingml/2006/table">
            <a:tbl>
              <a:tblPr firstRow="1" bandRow="1">
                <a:noFill/>
                <a:tableStyleId>{527C294E-D010-427D-9E39-906C94D8AD1D}</a:tableStyleId>
              </a:tblPr>
              <a:tblGrid>
                <a:gridCol w="2450575"/>
                <a:gridCol w="2739525"/>
                <a:gridCol w="2739525"/>
              </a:tblGrid>
              <a:tr h="1071575">
                <a:tc>
                  <a:txBody>
                    <a:bodyPr/>
                    <a:lstStyle/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Условия </a:t>
                      </a:r>
                    </a:p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существования</a:t>
                      </a:r>
                    </a:p>
                  </a:txBody>
                  <a:tcPr marL="91450" marR="91450" marT="45725" marB="45725">
                    <a:solidFill>
                      <a:srgbClr val="4F612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Богатство </a:t>
                      </a:r>
                    </a:p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органического мира</a:t>
                      </a:r>
                    </a:p>
                  </a:txBody>
                  <a:tcPr marL="91450" marR="91450" marT="45725" marB="45725">
                    <a:solidFill>
                      <a:srgbClr val="4F612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Бедность</a:t>
                      </a:r>
                    </a:p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органического мира</a:t>
                      </a:r>
                    </a:p>
                  </a:txBody>
                  <a:tcPr marL="91450" marR="91450" marT="45725" marB="45725">
                    <a:solidFill>
                      <a:srgbClr val="4F6128"/>
                    </a:solidFill>
                  </a:tcPr>
                </a:tc>
              </a:tr>
              <a:tr h="558050">
                <a:tc>
                  <a:txBody>
                    <a:bodyPr/>
                    <a:lstStyle/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Температура</a:t>
                      </a:r>
                    </a:p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Влажность</a:t>
                      </a:r>
                    </a:p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Световой режим</a:t>
                      </a:r>
                    </a:p>
                  </a:txBody>
                  <a:tcPr marL="91450" marR="91450" marT="45725" marB="45725">
                    <a:solidFill>
                      <a:srgbClr val="76923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Экватор</a:t>
                      </a:r>
                    </a:p>
                  </a:txBody>
                  <a:tcPr marL="91450" marR="91450" marT="45725" marB="45725">
                    <a:solidFill>
                      <a:srgbClr val="76923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l" rtl="0">
                        <a:buSzPct val="25000"/>
                        <a:buNone/>
                      </a:pPr>
                      <a:r>
                        <a:rPr lang="x-none" sz="2000"/>
                        <a:t>Арктические и антарктические пустыни</a:t>
                      </a:r>
                    </a:p>
                  </a:txBody>
                  <a:tcPr marL="91450" marR="91450" marT="45725" marB="45725">
                    <a:solidFill>
                      <a:srgbClr val="76923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2555999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5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Прочитайте пункт 3, 4 </a:t>
            </a:r>
            <a:br>
              <a:rPr lang="x-none" sz="25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x-none" sz="25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Дайте определение явлениям </a:t>
            </a:r>
            <a:br>
              <a:rPr lang="x-none" sz="25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x-none" sz="25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«Широтная зональность», «высотная зональность»</a:t>
            </a:r>
            <a:br>
              <a:rPr lang="x-none" sz="25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x-none" sz="25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пользуясь формулой: определение = ключевое слово + существенные признаки</a:t>
            </a:r>
          </a:p>
        </p:txBody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428595" y="4143380"/>
            <a:ext cx="8229600" cy="1000131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48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Определите по рис. 93 Природные зоны</a:t>
            </a:r>
          </a:p>
          <a:p>
            <a:pPr marL="342900" marR="0" lvl="0" indent="-342900" algn="l" rtl="0">
              <a:spcBef>
                <a:spcPts val="48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Земли</a:t>
            </a:r>
          </a:p>
        </p:txBody>
      </p:sp>
      <p:sp>
        <p:nvSpPr>
          <p:cNvPr id="141" name="Shape 141"/>
          <p:cNvSpPr/>
          <p:nvPr/>
        </p:nvSpPr>
        <p:spPr>
          <a:xfrm>
            <a:off x="428595" y="285728"/>
            <a:ext cx="8143931" cy="3046988"/>
          </a:xfrm>
          <a:prstGeom prst="rect">
            <a:avLst/>
          </a:prstGeom>
          <a:solidFill>
            <a:srgbClr val="4F6128"/>
          </a:soli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l" rtl="0">
              <a:buSzPct val="25000"/>
              <a:buNone/>
            </a:pP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Широтная зональность – это последовательное расположение природных зон от полюсов к экватору, связанное с изменением соотношения тепла и влаги.</a:t>
            </a:r>
          </a:p>
          <a:p>
            <a:pPr marL="0" marR="0" lvl="0" indent="0" algn="l" rtl="0">
              <a:buSzPct val="25000"/>
              <a:buNone/>
            </a:pPr>
            <a:r>
              <a:rPr lang="x-none"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Высотная зональность – последовательное расположение природных зон в горах</a:t>
            </a:r>
          </a:p>
          <a:p>
            <a:endParaRPr lang="x-none" sz="24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endParaRPr lang="x-none" sz="2400" b="0" i="0" u="none" strike="noStrike" cap="none" baseline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"/>
                                        <p:tgtEl>
                                          <p:spTgt spid="1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0" y="0"/>
            <a:ext cx="9512706" cy="696805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512706" cy="6968057"/>
          </a:xfrm>
          <a:prstGeom prst="rect">
            <a:avLst/>
          </a:pr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803</Words>
  <Application>Microsoft Office PowerPoint</Application>
  <PresentationFormat>Экран (4:3)</PresentationFormat>
  <Paragraphs>128</Paragraphs>
  <Slides>36</Slides>
  <Notes>36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/>
      <vt:lpstr>Разнообразие и распространение организмов на Земле</vt:lpstr>
      <vt:lpstr>Цели и задачи:</vt:lpstr>
      <vt:lpstr>Презентация PowerPoint</vt:lpstr>
      <vt:lpstr>Презентация PowerPoint</vt:lpstr>
      <vt:lpstr>Что же такое «биосфера»?  До каких границ (верхней и нижней) распространяется?  Какими организмами представлена? Заполните схему</vt:lpstr>
      <vt:lpstr>Презентация PowerPoint</vt:lpstr>
      <vt:lpstr>Какие условия влияют на распространение организмов на Земле? Заполните таблицу</vt:lpstr>
      <vt:lpstr>Прочитайте пункт 3, 4  Дайте определение явлениям  «Широтная зональность», «высотная зональность» пользуясь формулой: определение = ключевое слово + существенные признаки</vt:lpstr>
      <vt:lpstr>Презентация PowerPoint</vt:lpstr>
      <vt:lpstr>Животные арктических пустынь</vt:lpstr>
      <vt:lpstr>     Растения арктических пустынь</vt:lpstr>
      <vt:lpstr>              Растения тундры</vt:lpstr>
      <vt:lpstr>                                           Животные тундры</vt:lpstr>
      <vt:lpstr>                            Животные тайги</vt:lpstr>
      <vt:lpstr>Растения тайги</vt:lpstr>
      <vt:lpstr>                      Смешанный лес                 </vt:lpstr>
      <vt:lpstr>Растения широколиственных  лесов</vt:lpstr>
      <vt:lpstr>Животные широколиственных лесов </vt:lpstr>
      <vt:lpstr>              Лесостепь</vt:lpstr>
      <vt:lpstr>           Животные степей</vt:lpstr>
      <vt:lpstr>  Полупустыня</vt:lpstr>
      <vt:lpstr>Каменистая пустыня</vt:lpstr>
      <vt:lpstr>   Песчаная пустыня</vt:lpstr>
      <vt:lpstr>Животные пустынь</vt:lpstr>
      <vt:lpstr>     Растения пустынь</vt:lpstr>
      <vt:lpstr> Животные саванн</vt:lpstr>
      <vt:lpstr> Муссонный лес (сезонно-влажные леса)</vt:lpstr>
      <vt:lpstr>Презентация PowerPoint</vt:lpstr>
      <vt:lpstr>  Экваториальный лес  </vt:lpstr>
      <vt:lpstr>   Растения экваториальных лесов</vt:lpstr>
      <vt:lpstr>Животные экваториальных лесов</vt:lpstr>
      <vt:lpstr>          Высотные пояса Земли</vt:lpstr>
      <vt:lpstr> Животные высокогорья                (як,  лама)</vt:lpstr>
      <vt:lpstr>Вопросы для закрепления полученных знаний</vt:lpstr>
      <vt:lpstr>Вопросы для закрепления полученных знаний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Разнообразие и распространение организмов на Земле</dc:title>
  <dc:creator>Admin</dc:creator>
  <cp:lastModifiedBy>Admin</cp:lastModifiedBy>
  <cp:revision>2</cp:revision>
  <dcterms:modified xsi:type="dcterms:W3CDTF">2012-11-08T13:39:21Z</dcterms:modified>
</cp:coreProperties>
</file>