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887" autoAdjust="0"/>
  </p:normalViewPr>
  <p:slideViewPr>
    <p:cSldViewPr>
      <p:cViewPr>
        <p:scale>
          <a:sx n="50" d="100"/>
          <a:sy n="50" d="100"/>
        </p:scale>
        <p:origin x="-1956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7D78C5-9CB5-457D-AB7A-0EFC9135B0B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5B544E-5B41-4574-8307-52E084666A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6412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5B544E-5B41-4574-8307-52E084666A0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5B544E-5B41-4574-8307-52E084666A0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25.05.2012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714620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Простые механизмы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24504" y="5500702"/>
            <a:ext cx="3619496" cy="914400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учитель физики</a:t>
            </a:r>
          </a:p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МБОУСОШ №8 г.Ессентуки</a:t>
            </a:r>
          </a:p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Ягодкина Юлия Сергеевна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15e-i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4077072"/>
            <a:ext cx="4967892" cy="237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50" y="214290"/>
            <a:ext cx="2527294" cy="2527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politech_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357166"/>
            <a:ext cx="3823897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5195894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+mj-lt"/>
              </a:rPr>
              <a:t>   </a:t>
            </a:r>
            <a:r>
              <a:rPr lang="ru-RU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Для получения большего выигрыша в силе применяют грузоподъёмный механизм – </a:t>
            </a:r>
            <a:r>
              <a:rPr lang="ru-RU" b="1" i="1" u="sng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полиспаст.</a:t>
            </a:r>
            <a:endParaRPr lang="ru-RU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4578" name="Picture 2" descr="polispas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6096" y="1124744"/>
            <a:ext cx="3357586" cy="52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</a:t>
            </a:r>
            <a:r>
              <a:rPr lang="ru-RU" b="1" i="1" u="sng" dirty="0" smtClean="0">
                <a:solidFill>
                  <a:srgbClr val="FF0000"/>
                </a:solidFill>
              </a:rPr>
              <a:t>Наклонная плоскость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— простой механизм в виде плоской поверхности, установленной под углом, отличным от прямого, к горизонтальной поверхности.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5602" name="Picture 2" descr="politech_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3143248"/>
            <a:ext cx="484365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9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48" y="3000372"/>
            <a:ext cx="385765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  </a:t>
            </a:r>
            <a:r>
              <a:rPr lang="ru-RU" i="1" dirty="0" smtClean="0">
                <a:solidFill>
                  <a:srgbClr val="FF0066"/>
                </a:solidFill>
              </a:rPr>
              <a:t> </a:t>
            </a:r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Клин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— простой механизм в виде призмы, рабочие поверхности которого сходятся под острым углом. Используется для раздвижения, разделения на части обрабатываемого предмета.</a:t>
            </a:r>
          </a:p>
          <a:p>
            <a:endParaRPr lang="ru-RU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5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1" y="3000371"/>
            <a:ext cx="5011864" cy="3623549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  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u="sng" dirty="0" smtClean="0">
                <a:solidFill>
                  <a:srgbClr val="FF0000"/>
                </a:solidFill>
              </a:rPr>
              <a:t>Винт </a:t>
            </a:r>
            <a:r>
              <a:rPr lang="ru-RU" dirty="0" smtClean="0">
                <a:solidFill>
                  <a:srgbClr val="002060"/>
                </a:solidFill>
              </a:rPr>
              <a:t>— простой механизм. Резьба винта, в сущности, представляет собой другой простейший механизм — наклонную плоскость, многократно обёрнутую вокруг цилиндра. </a:t>
            </a:r>
          </a:p>
          <a:p>
            <a:endParaRPr lang="ru-RU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49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3214686"/>
            <a:ext cx="7091447" cy="2928958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  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u="sng" dirty="0" smtClean="0">
                <a:solidFill>
                  <a:srgbClr val="FF0000"/>
                </a:solidFill>
              </a:rPr>
              <a:t>Ворот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- это два колеса, соединенные вместе и вращающиеся вокруг одной оси, например, колодезный ворот с ручкой.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8674" name="Picture 2" descr="2-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43636" y="3929066"/>
            <a:ext cx="278935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 descr="1201953992045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14678" y="3143248"/>
            <a:ext cx="2691761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2143116"/>
            <a:ext cx="2643206" cy="3322391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</a:t>
            </a:r>
            <a:r>
              <a:rPr lang="ru-RU" b="1" u="sng" dirty="0" smtClean="0">
                <a:solidFill>
                  <a:srgbClr val="FF0000"/>
                </a:solidFill>
              </a:rPr>
              <a:t>Лебедка</a:t>
            </a:r>
            <a:r>
              <a:rPr lang="ru-RU" dirty="0" smtClean="0">
                <a:solidFill>
                  <a:srgbClr val="002060"/>
                </a:solidFill>
              </a:rPr>
              <a:t> - конструкция , состоящая из двух воротов с промежуточными передачами в механизме привода.</a:t>
            </a:r>
          </a:p>
          <a:p>
            <a:endParaRPr lang="ru-RU" dirty="0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69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2285992"/>
            <a:ext cx="3848943" cy="4160767"/>
          </a:xfrm>
          <a:prstGeom prst="rect">
            <a:avLst/>
          </a:prstGeom>
          <a:noFill/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456" y="500042"/>
            <a:ext cx="6286544" cy="11430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300" b="1" i="1" dirty="0" smtClean="0">
                <a:solidFill>
                  <a:srgbClr val="0070C0"/>
                </a:solidFill>
              </a:rPr>
              <a:t>Архимед (287-212 г.г. до н.э.)</a:t>
            </a:r>
          </a:p>
          <a:p>
            <a:endParaRPr lang="ru-RU" dirty="0"/>
          </a:p>
        </p:txBody>
      </p:sp>
      <p:pic>
        <p:nvPicPr>
          <p:cNvPr id="30722" name="Рисунок 5" descr="Архимед "/>
          <p:cNvPicPr>
            <a:picLocks noChangeArrowheads="1"/>
          </p:cNvPicPr>
          <p:nvPr/>
        </p:nvPicPr>
        <p:blipFill>
          <a:blip r:embed="rId2" cstate="email"/>
          <a:srcRect t="-220" r="-221" b="-336"/>
          <a:stretch>
            <a:fillRect/>
          </a:stretch>
        </p:blipFill>
        <p:spPr bwMode="auto">
          <a:xfrm>
            <a:off x="428596" y="214290"/>
            <a:ext cx="221457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3714752"/>
            <a:ext cx="2522538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 descr="имсаимам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0694" y="1557598"/>
            <a:ext cx="337842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img14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72132" y="4200804"/>
            <a:ext cx="3357586" cy="246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214678" y="2143116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9900"/>
                </a:solidFill>
              </a:rPr>
              <a:t>Баллиста</a:t>
            </a:r>
            <a:endParaRPr lang="ru-RU" sz="3200" dirty="0">
              <a:solidFill>
                <a:srgbClr val="0099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5072074"/>
            <a:ext cx="22140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smtClean="0">
                <a:solidFill>
                  <a:srgbClr val="009900"/>
                </a:solidFill>
              </a:rPr>
              <a:t>Катапульта </a:t>
            </a:r>
            <a:endParaRPr lang="ru-RU" sz="3200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686800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u="sng" dirty="0" smtClean="0">
                <a:solidFill>
                  <a:srgbClr val="FF0000"/>
                </a:solidFill>
              </a:rPr>
              <a:t>золотое правило» механики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</a:t>
            </a:r>
            <a:r>
              <a:rPr lang="ru-RU" sz="3600" b="1" i="1" dirty="0" smtClean="0">
                <a:solidFill>
                  <a:srgbClr val="009900"/>
                </a:solidFill>
              </a:rPr>
              <a:t>Во сколько раз выигрываем в силе, во столько же раз проигрываем в расстоянии. </a:t>
            </a:r>
            <a:endParaRPr lang="ru-RU" sz="3600" dirty="0" smtClean="0">
              <a:solidFill>
                <a:srgbClr val="0099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Оцени свою работу. Оцени работу другого.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00979638"/>
              </p:ext>
            </p:extLst>
          </p:nvPr>
        </p:nvGraphicFramePr>
        <p:xfrm>
          <a:off x="251520" y="1268760"/>
          <a:ext cx="8640960" cy="53434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19309"/>
                <a:gridCol w="1728965"/>
                <a:gridCol w="1563381"/>
                <a:gridCol w="1244929"/>
                <a:gridCol w="1440160"/>
                <a:gridCol w="1944216"/>
              </a:tblGrid>
              <a:tr h="32403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Это я!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Было ли на уроке интересно?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Всё ли было на уроке понятно?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Усвоена ли тема урока?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Даны ли ответы на вопросы?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Моя оценка за урок!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(Её мне поставили мои товарищи по группе).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96215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231616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6215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230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b="1" i="1" u="sng" dirty="0" smtClean="0">
                <a:solidFill>
                  <a:srgbClr val="FF0000"/>
                </a:solidFill>
              </a:rPr>
              <a:t>Домашнее задание.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dirty="0" err="1" smtClean="0">
                <a:solidFill>
                  <a:srgbClr val="002060"/>
                </a:solidFill>
              </a:rPr>
              <a:t>А.В.Пёрышкин</a:t>
            </a:r>
            <a:r>
              <a:rPr lang="ru-RU" dirty="0" smtClean="0">
                <a:solidFill>
                  <a:srgbClr val="002060"/>
                </a:solidFill>
              </a:rPr>
              <a:t>  Физика-7 §55-60.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18"/>
            <a:ext cx="8686800" cy="635798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</a:t>
            </a:r>
            <a:r>
              <a:rPr lang="ru-RU" b="1" i="1" u="sng" dirty="0" smtClean="0">
                <a:solidFill>
                  <a:srgbClr val="FF0000"/>
                </a:solidFill>
              </a:rPr>
              <a:t>Простые </a:t>
            </a:r>
            <a:r>
              <a:rPr lang="ru-RU" b="1" u="sng" dirty="0" smtClean="0">
                <a:solidFill>
                  <a:srgbClr val="FF0000"/>
                </a:solidFill>
              </a:rPr>
              <a:t>механизмы </a:t>
            </a:r>
            <a:r>
              <a:rPr lang="ru-RU" dirty="0" smtClean="0">
                <a:solidFill>
                  <a:srgbClr val="002060"/>
                </a:solidFill>
              </a:rPr>
              <a:t>- устройства (приспособления), позволяющие преобразовать силу в силу, существенно большую.</a:t>
            </a:r>
            <a:endParaRPr lang="ru-RU" b="1" i="1" u="sng" dirty="0" smtClean="0">
              <a:solidFill>
                <a:srgbClr val="FF0066"/>
              </a:solidFill>
            </a:endParaRPr>
          </a:p>
          <a:p>
            <a:pPr algn="ctr">
              <a:buNone/>
            </a:pPr>
            <a:r>
              <a:rPr lang="ru-RU" b="1" u="sng" dirty="0" smtClean="0">
                <a:solidFill>
                  <a:srgbClr val="009900"/>
                </a:solidFill>
              </a:rPr>
              <a:t>Простые механизмы</a:t>
            </a:r>
          </a:p>
          <a:p>
            <a:pPr algn="ctr">
              <a:buNone/>
            </a:pPr>
            <a:endParaRPr lang="ru-RU" b="1" dirty="0" smtClean="0">
              <a:solidFill>
                <a:srgbClr val="009900"/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9900"/>
                </a:solidFill>
              </a:rPr>
              <a:t>                  Рычаг             Наклонная плоскость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9900"/>
                </a:solidFill>
              </a:rPr>
              <a:t>    (блок, ворот, лом)                     (клин, винт)</a:t>
            </a: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Простые механизмы дают выигрыш в силе.</a:t>
            </a:r>
          </a:p>
          <a:p>
            <a:pPr algn="ctr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3000364" y="3214686"/>
            <a:ext cx="857256" cy="571504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000628" y="3214686"/>
            <a:ext cx="928694" cy="571504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8686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i="1" dirty="0" smtClean="0">
                <a:solidFill>
                  <a:srgbClr val="FF0000"/>
                </a:solidFill>
              </a:rPr>
              <a:t>Спасибо</a:t>
            </a:r>
          </a:p>
          <a:p>
            <a:pPr algn="ctr">
              <a:buNone/>
            </a:pPr>
            <a:r>
              <a:rPr lang="ru-RU" sz="6600" i="1" dirty="0" smtClean="0">
                <a:solidFill>
                  <a:srgbClr val="FF0000"/>
                </a:solidFill>
              </a:rPr>
              <a:t> за внимание!</a:t>
            </a:r>
            <a:endParaRPr lang="ru-RU" sz="6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0"/>
            <a:ext cx="8686800" cy="650083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</a:t>
            </a:r>
            <a:r>
              <a:rPr lang="ru-RU" b="1" i="1" u="sng" dirty="0" smtClean="0">
                <a:solidFill>
                  <a:srgbClr val="FF0000"/>
                </a:solidFill>
              </a:rPr>
              <a:t>Рычаг </a:t>
            </a:r>
            <a:r>
              <a:rPr lang="ru-RU" dirty="0" smtClean="0">
                <a:solidFill>
                  <a:srgbClr val="002060"/>
                </a:solidFill>
              </a:rPr>
              <a:t>– </a:t>
            </a:r>
            <a:r>
              <a:rPr lang="ru-RU" i="1" dirty="0" smtClean="0">
                <a:solidFill>
                  <a:srgbClr val="002060"/>
                </a:solidFill>
              </a:rPr>
              <a:t>твёрдое тело, которое может вращаться вокруг неподвижной опоры.</a:t>
            </a:r>
            <a:endParaRPr lang="ru-RU" dirty="0" smtClean="0">
              <a:solidFill>
                <a:srgbClr val="002060"/>
              </a:solidFill>
            </a:endParaRPr>
          </a:p>
        </p:txBody>
      </p:sp>
      <p:pic>
        <p:nvPicPr>
          <p:cNvPr id="2050" name="Picture 2" descr="1328085951_123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572008"/>
            <a:ext cx="3034812" cy="20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pyram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15074" y="1357298"/>
            <a:ext cx="2524135" cy="3160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15e-i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1714488"/>
            <a:ext cx="493526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500430" y="4549676"/>
            <a:ext cx="5143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Рычаг начал применяться людьми ещё в глубокой древности. С его помощью удавалось поднимать тяжёлые каменные плиты при постройке пирамид в Древнем Египте.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7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500042"/>
            <a:ext cx="257176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Рисунок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43702" y="428604"/>
            <a:ext cx="216672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643174" y="285728"/>
            <a:ext cx="4071966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ℓ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- плечо силы, м.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(ОА и ОВ – плечи 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сил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F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</a:rPr>
              <a:t>₁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и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F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</a:rPr>
              <a:t>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 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85786" y="3000372"/>
            <a:ext cx="778674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Рычаг находится в равновесии тогда, когда силы, действующие на него, обратно пропорциональны плечам этих сил.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9900"/>
              </a:solidFill>
              <a:effectLst/>
              <a:latin typeface="+mj-lt"/>
              <a:cs typeface="Times New Roman" pitchFamily="18" charset="0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2857488" y="5500702"/>
            <a:ext cx="38576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F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</a:rPr>
              <a:t>₁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 ⁄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F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</a:rPr>
              <a:t>₂ =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ℓ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</a:rPr>
              <a:t>₂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/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ℓ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</a:rPr>
              <a:t>₁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643174" y="5429264"/>
            <a:ext cx="442915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43174" y="6357958"/>
            <a:ext cx="442915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2179621" y="5893611"/>
            <a:ext cx="927900" cy="7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6608777" y="5892817"/>
            <a:ext cx="92869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   </a:t>
            </a:r>
            <a:r>
              <a:rPr lang="ru-RU" i="1" dirty="0" smtClean="0">
                <a:solidFill>
                  <a:srgbClr val="002060"/>
                </a:solidFill>
              </a:rPr>
              <a:t>Физическая величина, равная произведению силы на её плечо, называется </a:t>
            </a:r>
            <a:r>
              <a:rPr lang="ru-RU" b="1" i="1" u="sng" dirty="0" smtClean="0">
                <a:solidFill>
                  <a:srgbClr val="009900"/>
                </a:solidFill>
              </a:rPr>
              <a:t>моментом силы.</a:t>
            </a:r>
            <a:endParaRPr lang="ru-RU" dirty="0">
              <a:solidFill>
                <a:srgbClr val="0099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686800" cy="8382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M=F*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ℓ </a:t>
            </a:r>
            <a:r>
              <a:rPr lang="ru-RU" sz="4800" b="1" dirty="0" smtClean="0">
                <a:solidFill>
                  <a:srgbClr val="002060"/>
                </a:solidFill>
              </a:rPr>
              <a:t>-</a:t>
            </a:r>
            <a:r>
              <a:rPr lang="ru-RU" sz="4800" b="1" dirty="0" smtClean="0">
                <a:solidFill>
                  <a:srgbClr val="FF0066"/>
                </a:solidFill>
              </a:rPr>
              <a:t>  </a:t>
            </a:r>
            <a:r>
              <a:rPr lang="ru-RU" sz="3200" b="1" dirty="0" smtClean="0">
                <a:solidFill>
                  <a:srgbClr val="002060"/>
                </a:solidFill>
              </a:rPr>
              <a:t>момент силы (Н*м)</a:t>
            </a:r>
            <a:r>
              <a:rPr lang="ru-RU" sz="3200" dirty="0" smtClean="0">
                <a:solidFill>
                  <a:srgbClr val="002060"/>
                </a:solidFill>
              </a:rPr>
              <a:t/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857488" y="3500438"/>
            <a:ext cx="25717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₁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=M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₂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2536811" y="3892553"/>
            <a:ext cx="92869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4750595" y="3893347"/>
            <a:ext cx="92869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000364" y="4357694"/>
            <a:ext cx="221457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000364" y="3429000"/>
            <a:ext cx="221457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28596" y="4572008"/>
            <a:ext cx="828680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Рычаг находится в равновесии, если момент силы, вращающий его по часовой стрелке равен моменту силы, вращающей его против часовой стрелке.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9900"/>
              </a:solidFill>
              <a:effectLst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Рычаги в технике, быту и природе.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8434" name="Рисунок 4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071546"/>
            <a:ext cx="328614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8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4357694"/>
            <a:ext cx="314327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11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28992" y="1214422"/>
            <a:ext cx="292895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356" y="1214422"/>
            <a:ext cx="2714644" cy="234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40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8" y="4429132"/>
            <a:ext cx="373943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Различные части тела животного и человека, например конечности, могут действовать как рычаг. 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9458" name="Рисунок 3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2643182"/>
            <a:ext cx="224473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1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2500306"/>
            <a:ext cx="271464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571480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8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5657671"/>
            <a:ext cx="29289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Рычаги  передней конечности</a:t>
            </a:r>
          </a:p>
          <a:p>
            <a:pPr algn="ctr"/>
            <a:r>
              <a:rPr lang="ru-RU" sz="2400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собаки</a:t>
            </a:r>
            <a:endParaRPr lang="ru-RU" sz="2400" i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5657671"/>
            <a:ext cx="26432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Одноплечный рычаг руки человека</a:t>
            </a:r>
            <a:endParaRPr lang="ru-RU" sz="2400" i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18651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686800" cy="6286544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 </a:t>
            </a:r>
            <a:r>
              <a:rPr lang="ru-RU" b="1" i="1" u="sng" dirty="0" smtClean="0">
                <a:solidFill>
                  <a:srgbClr val="FF0000"/>
                </a:solidFill>
              </a:rPr>
              <a:t>Блок</a:t>
            </a:r>
            <a:r>
              <a:rPr lang="ru-RU" b="1" i="1" u="sng" dirty="0" smtClean="0">
                <a:solidFill>
                  <a:srgbClr val="FF0066"/>
                </a:solidFill>
              </a:rPr>
              <a:t> </a:t>
            </a:r>
            <a:r>
              <a:rPr lang="ru-RU" b="1" i="1" dirty="0" smtClean="0">
                <a:solidFill>
                  <a:srgbClr val="002060"/>
                </a:solidFill>
              </a:rPr>
              <a:t>– </a:t>
            </a:r>
            <a:r>
              <a:rPr lang="ru-RU" i="1" dirty="0" smtClean="0">
                <a:solidFill>
                  <a:srgbClr val="002060"/>
                </a:solidFill>
              </a:rPr>
              <a:t>это колесо с желобом, по которому пропускают верёвку, трос или цепь.</a:t>
            </a:r>
          </a:p>
          <a:p>
            <a:pPr algn="ctr">
              <a:buNone/>
            </a:pPr>
            <a:endParaRPr lang="ru-RU" i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009900"/>
                </a:solidFill>
                <a:latin typeface="+mj-lt"/>
                <a:cs typeface="Times New Roman" pitchFamily="18" charset="0"/>
              </a:rPr>
              <a:t>Блок</a:t>
            </a:r>
          </a:p>
          <a:p>
            <a:pPr algn="ctr">
              <a:buNone/>
            </a:pPr>
            <a:endParaRPr lang="ru-RU" sz="3600" b="1" dirty="0" smtClean="0">
              <a:solidFill>
                <a:srgbClr val="009900"/>
              </a:solidFill>
              <a:latin typeface="+mj-lt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009900"/>
                </a:solidFill>
                <a:latin typeface="+mj-lt"/>
                <a:cs typeface="Times New Roman" pitchFamily="18" charset="0"/>
              </a:rPr>
              <a:t>подвижный          неподвижный </a:t>
            </a:r>
            <a:endParaRPr lang="ru-RU" sz="3600" b="1" dirty="0">
              <a:solidFill>
                <a:srgbClr val="009900"/>
              </a:solidFill>
              <a:latin typeface="+mj-lt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 flipV="1">
            <a:off x="3143240" y="2357430"/>
            <a:ext cx="1143008" cy="571504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857752" y="2357430"/>
            <a:ext cx="1000132" cy="571504"/>
          </a:xfrm>
          <a:prstGeom prst="straightConnector1">
            <a:avLst/>
          </a:prstGeom>
          <a:ln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8" name="Picture 14" descr="тпмтпмат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66" y="3714752"/>
            <a:ext cx="2004882" cy="2479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5" descr="f073_06апсаисис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86380" y="3714752"/>
            <a:ext cx="22625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428596" y="6286520"/>
            <a:ext cx="4572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Даёт выигрыш в силе в 2 раза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Обычно на практике применяют комбинацию подвижного блока с неподвижным. 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21506" name="Picture 2" descr="post-23567-129680838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8926" y="1285860"/>
            <a:ext cx="3143272" cy="3284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500034" y="4786322"/>
            <a:ext cx="835824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3375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Неподвижный блок не даёт выигрыша в силе. А применяется для удобства. Он изменяет направление действия силы, например, позволяет поднимать груз, стоя на земле.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402</TotalTime>
  <Words>516</Words>
  <Application>Microsoft Office PowerPoint</Application>
  <PresentationFormat>Экран (4:3)</PresentationFormat>
  <Paragraphs>90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Простые механизмы </vt:lpstr>
      <vt:lpstr>Слайд 2</vt:lpstr>
      <vt:lpstr>Слайд 3</vt:lpstr>
      <vt:lpstr>ℓ - плечо силы, м.  (ОА и ОВ – плечи  сил F₁ и F₂ )</vt:lpstr>
      <vt:lpstr>M=F* ℓ -  момент силы (Н*м)  </vt:lpstr>
      <vt:lpstr>Рычаги в технике, быту и природе.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«золотое правило» механики.</vt:lpstr>
      <vt:lpstr>Оцени свою работу. Оцени работу другого.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Простые механизмы </dc:title>
  <cp:lastModifiedBy>Олег</cp:lastModifiedBy>
  <cp:revision>39</cp:revision>
  <dcterms:modified xsi:type="dcterms:W3CDTF">2012-05-25T19:11:39Z</dcterms:modified>
</cp:coreProperties>
</file>