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2582B3-E2BD-4127-B66F-27FEE3F2CFC0}" type="datetimeFigureOut">
              <a:rPr lang="ru-RU" smtClean="0"/>
              <a:pPr/>
              <a:t>08.01.2012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087EF0-E6DF-44E4-8CE5-500E9094CB56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Принцип Гюйгенса</a:t>
            </a:r>
            <a:br>
              <a:rPr lang="ru-RU" sz="4000" dirty="0" smtClean="0"/>
            </a:br>
            <a:r>
              <a:rPr lang="ru-RU" sz="4000" dirty="0" smtClean="0"/>
              <a:t>Принцип Ферма</a:t>
            </a:r>
            <a:br>
              <a:rPr lang="ru-RU" sz="4000" dirty="0" smtClean="0"/>
            </a:br>
            <a:r>
              <a:rPr lang="ru-RU" sz="4000" dirty="0" smtClean="0"/>
              <a:t>Законы отражения света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Презентация для 11 класса</a:t>
            </a:r>
          </a:p>
          <a:p>
            <a:r>
              <a:rPr lang="ru-RU" dirty="0" smtClean="0"/>
              <a:t>Павловой Татьяны Николаевны</a:t>
            </a:r>
          </a:p>
          <a:p>
            <a:r>
              <a:rPr lang="ru-RU" dirty="0" smtClean="0"/>
              <a:t>учителя физики ГОУ лицей № 373</a:t>
            </a:r>
          </a:p>
          <a:p>
            <a:r>
              <a:rPr lang="ru-RU" dirty="0" smtClean="0"/>
              <a:t>«Экономический лицей»</a:t>
            </a:r>
          </a:p>
          <a:p>
            <a:r>
              <a:rPr lang="ru-RU" dirty="0" smtClean="0"/>
              <a:t>г.Санкт-Петербург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Применение законов отражения света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Оптические приборы: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5" name="Рисунок 4" descr="http://upload.wikimedia.org/wikipedia/commons/thumb/6/6a/Porro_binocular.jpg/300px-Porro_binocular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99592" y="2420888"/>
            <a:ext cx="2857500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www.bratishka.ru/archiv/2007/9/images/2007090803.jpg"/>
          <p:cNvPicPr>
            <a:picLocks noGrp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572000" y="2132856"/>
            <a:ext cx="4038600" cy="31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043608" y="580526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Бинокль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932040" y="573325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Перископ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Применение законов отражения света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Оптические приборы: уголковый отражатель</a:t>
            </a:r>
          </a:p>
          <a:p>
            <a:pPr>
              <a:buNone/>
            </a:pPr>
            <a:endParaRPr lang="ru-RU" sz="2000" dirty="0"/>
          </a:p>
        </p:txBody>
      </p:sp>
      <p:pic>
        <p:nvPicPr>
          <p:cNvPr id="5" name="Рисунок 4" descr="Для построения зеркального отражения необходимо соблюдать закон: угол падения равен углу отражения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7584" y="4005064"/>
            <a:ext cx="2422392" cy="19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5" descr="http://www.f7x.ru/sites/default/files/8/katafot_na_spici_velo_romb.jp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99592" y="2636912"/>
            <a:ext cx="205200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539552" y="6165304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Ход лучей в отражателе</a:t>
            </a:r>
            <a:endParaRPr lang="ru-RU" dirty="0"/>
          </a:p>
        </p:txBody>
      </p:sp>
      <p:pic>
        <p:nvPicPr>
          <p:cNvPr id="8" name="Рисунок 7" descr="http://crazy.werd.ru/uploads/posts/2009-05-07/1241695427_oka-w-boat1.jpg"/>
          <p:cNvPicPr/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004048" y="2132856"/>
            <a:ext cx="253365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kp.ru/f/4/image/15/39/483915.jpg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5076056" y="3789040"/>
            <a:ext cx="2794831" cy="20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644008" y="6165304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Светоотражающие полоски на форме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Применение законов отражения света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Оптическая иллюзия:</a:t>
            </a:r>
          </a:p>
          <a:p>
            <a:pPr>
              <a:buNone/>
            </a:pP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Благодаря зеркалам создается впечатление, что по сцене театра движутся маленькие человечки или предметы</a:t>
            </a:r>
            <a:endParaRPr lang="ru-RU" sz="2000" dirty="0"/>
          </a:p>
        </p:txBody>
      </p:sp>
      <p:pic>
        <p:nvPicPr>
          <p:cNvPr id="5" name="Рисунок 4" descr="http://fiziks.org.ua/wp-content/uploads/2010/01/200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9552" y="2708920"/>
            <a:ext cx="3743325" cy="298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Принцип действия Танагрского театра. Благодаря зеркалам создается впечатление, что на сцене движутся маленькие человечки или предметы, как бы наблюдаемые в перевернутый бинокль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76056" y="3429000"/>
            <a:ext cx="3580937" cy="27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Применение законов отражения света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Угловой калейдоскоп: только 8 фишек действительные, остальные – их отражения</a:t>
            </a:r>
            <a:endParaRPr lang="ru-RU" sz="2000" dirty="0"/>
          </a:p>
        </p:txBody>
      </p:sp>
      <p:pic>
        <p:nvPicPr>
          <p:cNvPr id="5" name="Рисунок 4" descr="Принцип действия зеркального у глав калейдоскопе. Только 8 фишек на переднем плане 'истинные', все остальные фишки - их отражения в зеркальных углах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827584" y="3356992"/>
            <a:ext cx="3457842" cy="23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Содержимое 4" descr="http://img0.liveinternet.ru/images/attach/c/4/81/718/81718790_1.jpg"/>
          <p:cNvPicPr>
            <a:picLocks noGrp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4008" y="2060848"/>
            <a:ext cx="403860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716016" y="5373216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Изображения в калейдоскопе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Применение законов отражения света</a:t>
            </a:r>
            <a:endParaRPr lang="ru-RU" sz="3600" dirty="0"/>
          </a:p>
        </p:txBody>
      </p:sp>
      <p:pic>
        <p:nvPicPr>
          <p:cNvPr id="7" name="Содержимое 6" descr="http://vsg-sound.ru/uploads/posts/2010-03/1269023624_miror-ball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716016" y="2276872"/>
            <a:ext cx="4228005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716016" y="5517232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Зеркальный шар на дискотеке</a:t>
            </a:r>
            <a:endParaRPr lang="ru-RU" dirty="0"/>
          </a:p>
        </p:txBody>
      </p:sp>
      <p:pic>
        <p:nvPicPr>
          <p:cNvPr id="10" name="Содержимое 7" descr="http://t3.gstatic.com/images?q=tbn:ANd9GcRj0jZl9qqdVPghmJkJPVQOKQNh55ZeeX45VhQkkCNuEtGz5DIpyBG2JlG-"/>
          <p:cNvPicPr>
            <a:picLocks noGrp="1" noChangeAspect="1"/>
          </p:cNvPicPr>
          <p:nvPr>
            <p:ph sz="half"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576" y="2276872"/>
            <a:ext cx="3220560" cy="25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827584" y="5517232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Драгоценные камни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Применение законов отражения света</a:t>
            </a:r>
            <a:endParaRPr lang="ru-RU" sz="3600" dirty="0"/>
          </a:p>
        </p:txBody>
      </p:sp>
      <p:pic>
        <p:nvPicPr>
          <p:cNvPr id="5" name="Содержимое 4" descr="http://rostov-dom.info/wp-content/uploads/2010/11/e1-zerkalo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2564904"/>
            <a:ext cx="2781000" cy="37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9552" y="1988840"/>
            <a:ext cx="38884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Интерьер квартиры:</a:t>
            </a:r>
            <a:endParaRPr lang="ru-RU" sz="2000" dirty="0"/>
          </a:p>
        </p:txBody>
      </p:sp>
      <p:pic>
        <p:nvPicPr>
          <p:cNvPr id="7" name="Содержимое 6" descr="http://art-classic.net/images/topic/mirror-tile.jpg"/>
          <p:cNvPicPr>
            <a:picLocks noGrp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4008" y="2564904"/>
            <a:ext cx="38100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716016" y="5805264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Зеркальная плитка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Применение законов отражения света</a:t>
            </a:r>
            <a:endParaRPr lang="ru-RU" sz="3600" dirty="0"/>
          </a:p>
        </p:txBody>
      </p:sp>
      <p:pic>
        <p:nvPicPr>
          <p:cNvPr id="9" name="Содержимое 5" descr="http://photos.lifeisphoto.ru/44/0/448082.jpg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457200" y="2608524"/>
            <a:ext cx="4038600" cy="3058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http://litn-andr.narod.ru/data/Glossary/images/p61_signzerk.jpg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32040" y="2636912"/>
            <a:ext cx="3735000" cy="29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932040" y="5949280"/>
            <a:ext cx="3744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Подача сигналов бедствия </a:t>
            </a:r>
          </a:p>
          <a:p>
            <a:pPr algn="ctr"/>
            <a:r>
              <a:rPr lang="ru-RU" dirty="0" smtClean="0"/>
              <a:t>в автономной ситуации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Закон прямолинейного распространения света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В однородной прозрачной среде свет распространяется прямолинейно</a:t>
            </a:r>
          </a:p>
          <a:p>
            <a:r>
              <a:rPr lang="ru-RU" dirty="0" smtClean="0"/>
              <a:t>Доказательства: солнечное и лунное затмения</a:t>
            </a:r>
            <a:endParaRPr lang="ru-RU" dirty="0"/>
          </a:p>
        </p:txBody>
      </p:sp>
      <p:pic>
        <p:nvPicPr>
          <p:cNvPr id="5" name="Содержимое 4" descr="http://moscowaleks.narod.ru/foto01/shema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004048" y="2132856"/>
            <a:ext cx="3080439" cy="2015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arcanes.ru/image/Moon/lunar-eclipse_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499992" y="4509120"/>
            <a:ext cx="428625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Принцип Гюйгенса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Сформулирован в 1660 году: Каждая точка среды, до которой дошло возмущение, является источником вторичных сферических волн, огибающая которых показывает новое положение волнового фронта</a:t>
            </a:r>
          </a:p>
          <a:p>
            <a:endParaRPr lang="ru-RU" sz="2000" dirty="0"/>
          </a:p>
        </p:txBody>
      </p:sp>
      <p:pic>
        <p:nvPicPr>
          <p:cNvPr id="5" name="Содержимое 4" descr="http://telescop1.ucoz.ru/12wer/Huygens.jpe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364088" y="1916832"/>
            <a:ext cx="2815470" cy="39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932040" y="6021288"/>
            <a:ext cx="3888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Христиан Гюйгенс (1629 – 1695)</a:t>
            </a:r>
            <a:endParaRPr lang="ru-RU" dirty="0"/>
          </a:p>
        </p:txBody>
      </p:sp>
      <p:pic>
        <p:nvPicPr>
          <p:cNvPr id="7" name="Рисунок 6" descr="Принцип Гюйгенса 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99592" y="4509120"/>
            <a:ext cx="2984372" cy="18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>Принцип Ферма (принцип минимального времени)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В пространстве между двумя точками свет распространяется по тому пути, вдоль которого время его прохождения минимально</a:t>
            </a:r>
          </a:p>
          <a:p>
            <a:r>
              <a:rPr lang="ru-RU" sz="2000" i="1" dirty="0" smtClean="0"/>
              <a:t>Для оптики можно сформулировать так: из одной точки в другую свет распространяется по линии с наименьшей оптической длиной пути</a:t>
            </a:r>
            <a:endParaRPr lang="ru-RU" sz="2000" i="1" dirty="0"/>
          </a:p>
        </p:txBody>
      </p:sp>
      <p:pic>
        <p:nvPicPr>
          <p:cNvPr id="5" name="Содержимое 4" descr="http://mathinfinity.net.ru/media/object_photos/news/10.jpg"/>
          <p:cNvPicPr>
            <a:picLocks noGrp="1" noChangeAspect="1"/>
          </p:cNvPicPr>
          <p:nvPr>
            <p:ph sz="half" idx="2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5292074" y="1916832"/>
            <a:ext cx="2811188" cy="28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292080" y="501317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Пьер Ферма (1601 – 1665)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Законы отражения света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186808" cy="4434840"/>
          </a:xfrm>
        </p:spPr>
        <p:txBody>
          <a:bodyPr/>
          <a:lstStyle/>
          <a:p>
            <a:pPr lvl="0"/>
            <a:r>
              <a:rPr lang="ru-RU" sz="2000" dirty="0" smtClean="0"/>
              <a:t>Луч падающий и луч отраженный лежат в одной </a:t>
            </a:r>
            <a:r>
              <a:rPr lang="ru-RU" sz="2000" dirty="0" err="1" smtClean="0"/>
              <a:t>пло-скости</a:t>
            </a:r>
            <a:r>
              <a:rPr lang="ru-RU" sz="2000" dirty="0" smtClean="0"/>
              <a:t> с перпендикуляром к отражающей поверхности.</a:t>
            </a:r>
          </a:p>
          <a:p>
            <a:pPr lvl="0"/>
            <a:r>
              <a:rPr lang="ru-RU" sz="2000" dirty="0" smtClean="0"/>
              <a:t>Угол отражения луча равен углу его падения &lt; </a:t>
            </a:r>
            <a:r>
              <a:rPr lang="ru-RU" sz="2000" dirty="0" err="1" smtClean="0"/>
              <a:t>β </a:t>
            </a:r>
            <a:r>
              <a:rPr lang="ru-RU" sz="2000" dirty="0" smtClean="0"/>
              <a:t>= &lt; </a:t>
            </a:r>
            <a:r>
              <a:rPr lang="ru-RU" sz="2000" dirty="0" err="1" smtClean="0"/>
              <a:t>α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err="1" smtClean="0"/>
              <a:t>&lt;α </a:t>
            </a:r>
            <a:r>
              <a:rPr lang="ru-RU" sz="2000" dirty="0" smtClean="0"/>
              <a:t>– угол падения луча – угол между падающим лучом и перпендикуляром</a:t>
            </a:r>
          </a:p>
          <a:p>
            <a:r>
              <a:rPr lang="ru-RU" sz="2000" dirty="0" err="1" smtClean="0"/>
              <a:t>&lt;β </a:t>
            </a:r>
            <a:r>
              <a:rPr lang="ru-RU" sz="2000" dirty="0" smtClean="0"/>
              <a:t>– угол отражения луча – угол между отраженным лучом и перпендикуляром</a:t>
            </a:r>
          </a:p>
          <a:p>
            <a:r>
              <a:rPr lang="ru-RU" sz="2000" dirty="0" smtClean="0"/>
              <a:t>Падающий и отраженный лучи обладают свойством обратимости</a:t>
            </a:r>
            <a:endParaRPr lang="ru-RU" sz="2000" dirty="0"/>
          </a:p>
        </p:txBody>
      </p:sp>
      <p:pic>
        <p:nvPicPr>
          <p:cNvPr id="5" name="Рисунок 4" descr="http://optika8.narod.ru/images/im6.1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3568" y="4077072"/>
            <a:ext cx="347662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www.rus-edu.bg/schooldoc/fizru/theory/tema-12/12f-i3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932040" y="1916832"/>
            <a:ext cx="23812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Виды отражений света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Зеркальное</a:t>
            </a:r>
          </a:p>
          <a:p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Диффузное (рассеянное)</a:t>
            </a:r>
          </a:p>
          <a:p>
            <a:endParaRPr lang="ru-RU" sz="2000" dirty="0"/>
          </a:p>
        </p:txBody>
      </p:sp>
      <p:pic>
        <p:nvPicPr>
          <p:cNvPr id="5" name="Рисунок 4" descr="Отражение, при котором пучок параллельных лучей остается параллельным, называется зеркальным"/>
          <p:cNvPicPr>
            <a:picLocks noChangeAspect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2420888"/>
            <a:ext cx="1806415" cy="118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Отражение, при котором пучок параллельных лучей преобразуется врасходящийся, называется диффузным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004048" y="2420888"/>
            <a:ext cx="1604250" cy="11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optika8.narod.ru/images/im5.6.jpg"/>
          <p:cNvPicPr>
            <a:picLocks noChangeAspect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516216" y="3573016"/>
            <a:ext cx="2134681" cy="29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падающий и отраженный лучи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123728" y="3645024"/>
            <a:ext cx="2134896" cy="28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Изображение в плоском зеркале</a:t>
            </a:r>
            <a:endParaRPr lang="ru-RU" sz="4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lvl="0"/>
            <a:r>
              <a:rPr lang="ru-RU" sz="2000" dirty="0" smtClean="0"/>
              <a:t>мнимое – т.е. находится на пересечении продолжений лучей, а не самих лучей;</a:t>
            </a:r>
          </a:p>
          <a:p>
            <a:pPr lvl="0"/>
            <a:r>
              <a:rPr lang="ru-RU" sz="2000" dirty="0" smtClean="0"/>
              <a:t>прямое – т.е. не перевернутое;</a:t>
            </a:r>
          </a:p>
          <a:p>
            <a:pPr lvl="0"/>
            <a:r>
              <a:rPr lang="ru-RU" sz="2000" dirty="0" smtClean="0"/>
              <a:t>равное.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5" name="Содержимое 4" descr="http://fiziks.org.ua/wp-content/uploads/2010/01/im7_1.jpg"/>
          <p:cNvPicPr>
            <a:picLocks noGrp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95536" y="3068960"/>
            <a:ext cx="4038600" cy="2657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nplit.ru/books/item/f00/s00/z0000057/pic/000074.jpg"/>
          <p:cNvPicPr/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56176" y="3861048"/>
            <a:ext cx="20764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Изображения в двух зеркалах</a:t>
            </a:r>
            <a:endParaRPr lang="ru-RU" sz="4000" dirty="0"/>
          </a:p>
        </p:txBody>
      </p:sp>
      <p:pic>
        <p:nvPicPr>
          <p:cNvPr id="5" name="Содержимое 4" descr="Два зеркала поставлены под углом друг к другу. Углы между зеркалами представляют собой результат деления 360° на целые числа, то есть 120, 90, 60 и 45°. В зависимости от числа, на которое производится деление, мы видим кувшин 3, 4, 6 и 8 раз. Обратите внимание на то, что кувшин совершает в зеркале 'полный оборот'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560" y="1988840"/>
            <a:ext cx="3183231" cy="33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39552" y="5661248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Угол между зеркалами 120°, видим 2 изображения кувшина</a:t>
            </a:r>
            <a:endParaRPr lang="ru-RU" dirty="0"/>
          </a:p>
        </p:txBody>
      </p:sp>
      <p:pic>
        <p:nvPicPr>
          <p:cNvPr id="7" name="Содержимое 6" descr="Два зеркала поставлены под углом друг к другу. Углы между зеркалами представляют собой результат деления 360° на целые числа, то есть 120, 90, 60 и 45°. В зависимости от числа, на которое производится деление, мы видим кувшин 3, 4, 6 и 8 раз. Обратите внимание на то, что кувшин совершает в зеркале 'полный оборот'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644008" y="2060848"/>
            <a:ext cx="3226873" cy="33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788024" y="5661248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Угол между зеркалами 90°, видим 3 изображения кувшина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Изображения в двух зеркалах</a:t>
            </a:r>
            <a:endParaRPr lang="ru-RU" sz="4000" dirty="0"/>
          </a:p>
        </p:txBody>
      </p:sp>
      <p:pic>
        <p:nvPicPr>
          <p:cNvPr id="5" name="Содержимое 4" descr="Два зеркала поставлены под углом друг к другу. Углы между зеркалами представляют собой результат деления 360° на целые числа, то есть 120, 90, 60 и 45°. В зависимости от числа, на которое производится деление, мы видим кувшин 3, 4, 6 и 8 раз. Обратите внимание на то, что кувшин совершает в зеркале 'полный оборот'"/>
          <p:cNvPicPr>
            <a:picLocks noGrp="1" noChangeAspect="1"/>
          </p:cNvPicPr>
          <p:nvPr>
            <p:ph sz="half"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3568" y="1916832"/>
            <a:ext cx="3302161" cy="35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7544" y="5733256"/>
            <a:ext cx="38884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Угол между зеркалами 60°, видим 5 изображений кувшина</a:t>
            </a:r>
            <a:endParaRPr lang="ru-RU" dirty="0"/>
          </a:p>
        </p:txBody>
      </p:sp>
      <p:pic>
        <p:nvPicPr>
          <p:cNvPr id="7" name="Содержимое 6" descr="Два зеркала поставлены под углом друг к другу. Углы между зеркалами представляют собой результат деления 360° на целые числа, то есть 120, 90, 60 и 45°. В зависимости от числа, на которое производится деление, мы видим кувшин 3, 4, 6 и 8 раз. Обратите внимание на то, что кувшин совершает в зеркале 'полный оборот'"/>
          <p:cNvPicPr>
            <a:picLocks noGrp="1" noChangeAspect="1"/>
          </p:cNvPicPr>
          <p:nvPr>
            <p:ph sz="half" idx="2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4860032" y="1988840"/>
            <a:ext cx="3237414" cy="345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716016" y="5733256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Угол между зеркалами 45°, видим 7 изображений кувшина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2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D86B77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141</TotalTime>
  <Words>313</Words>
  <Application>Microsoft Office PowerPoint</Application>
  <PresentationFormat>Экран (4:3)</PresentationFormat>
  <Paragraphs>62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Принцип Гюйгенса Принцип Ферма Законы отражения света</vt:lpstr>
      <vt:lpstr>Закон прямолинейного распространения света</vt:lpstr>
      <vt:lpstr>Принцип Гюйгенса</vt:lpstr>
      <vt:lpstr>Принцип Ферма (принцип минимального времени)</vt:lpstr>
      <vt:lpstr>Законы отражения света</vt:lpstr>
      <vt:lpstr>Виды отражений света</vt:lpstr>
      <vt:lpstr>Изображение в плоском зеркале</vt:lpstr>
      <vt:lpstr>Изображения в двух зеркалах</vt:lpstr>
      <vt:lpstr>Изображения в двух зеркалах</vt:lpstr>
      <vt:lpstr>Применение законов отражения света</vt:lpstr>
      <vt:lpstr>Применение законов отражения света</vt:lpstr>
      <vt:lpstr>Применение законов отражения света</vt:lpstr>
      <vt:lpstr>Применение законов отражения света</vt:lpstr>
      <vt:lpstr>Применение законов отражения света</vt:lpstr>
      <vt:lpstr>Применение законов отражения света</vt:lpstr>
      <vt:lpstr>Применение законов отражения света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Принцип Гюйгенса Принцип Ферма Законы отражения света</dc:title>
  <dc:creator>Павлова</dc:creator>
  <cp:lastModifiedBy>Олег</cp:lastModifiedBy>
  <cp:revision>47</cp:revision>
  <dcterms:created xsi:type="dcterms:W3CDTF">2012-01-08T09:14:11Z</dcterms:created>
  <dcterms:modified xsi:type="dcterms:W3CDTF">2012-01-08T18:48:49Z</dcterms:modified>
</cp:coreProperties>
</file>