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20000"/>
      </a:spcBef>
      <a:spcAft>
        <a:spcPct val="0"/>
      </a:spcAft>
      <a:buChar char="•"/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3084AF4-4C2F-4968-866B-158CB301C2E8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7885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7885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85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85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886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7886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886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7886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86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86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887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7887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7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7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7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7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887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887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EC8C3-DD8C-4E9B-9B7A-DA41D9D0EB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8367F-44F6-4D70-8D4C-AFEB25B965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C12AA-4E98-40E3-9251-07A43F6078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42613-A145-4593-B08A-AD323B84C6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E3C5B-D1D5-4C58-8337-B5DC36D1E3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07CA5-A368-43C7-BA38-672E64B84C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4CC66A-6258-4D11-B716-BB7182FD34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59B65-156A-4F18-95FC-73B1ECFF4F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38489-770C-4E9F-9F5A-33F696C6FF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F5B65-369A-4B31-A824-63E7162DEB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endParaRPr lang="ru-RU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endParaRPr lang="ru-RU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FontTx/>
              <a:buNone/>
              <a:defRPr sz="1400"/>
            </a:lvl1pPr>
          </a:lstStyle>
          <a:p>
            <a:fld id="{695F9530-23CC-4544-9BCF-7CF92BF3F76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78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8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778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7783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3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3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3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3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4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4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4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4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784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7784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7784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4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4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784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5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5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785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7785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5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5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5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5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5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5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6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7786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7786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86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786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7786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7786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7867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7786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6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7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7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7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7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7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787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7787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654175"/>
            <a:ext cx="6400800" cy="2116138"/>
          </a:xfrm>
        </p:spPr>
        <p:txBody>
          <a:bodyPr/>
          <a:lstStyle/>
          <a:p>
            <a:r>
              <a:rPr lang="ru-RU"/>
              <a:t>Модели атомов.</a:t>
            </a:r>
            <a:br>
              <a:rPr lang="ru-RU"/>
            </a:br>
            <a:r>
              <a:rPr lang="ru-RU"/>
              <a:t> Опыт Резерфорда.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Презентация урока  физики </a:t>
            </a:r>
          </a:p>
          <a:p>
            <a:pPr>
              <a:lnSpc>
                <a:spcPct val="80000"/>
              </a:lnSpc>
            </a:pPr>
            <a:r>
              <a:rPr lang="ru-RU" sz="2000"/>
              <a:t> в 9 классе.</a:t>
            </a:r>
          </a:p>
          <a:p>
            <a:pPr>
              <a:lnSpc>
                <a:spcPct val="80000"/>
              </a:lnSpc>
            </a:pPr>
            <a:r>
              <a:rPr lang="ru-RU" sz="2000"/>
              <a:t>Учитель Васильева Е.Д.</a:t>
            </a:r>
          </a:p>
        </p:txBody>
      </p:sp>
      <p:sp>
        <p:nvSpPr>
          <p:cNvPr id="4" name="Рамка 3"/>
          <p:cNvSpPr/>
          <p:nvPr/>
        </p:nvSpPr>
        <p:spPr>
          <a:xfrm>
            <a:off x="4357686" y="1142984"/>
            <a:ext cx="2786082" cy="500042"/>
          </a:xfrm>
          <a:prstGeom prst="fra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Prezentacii.com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981200"/>
          </a:xfrm>
        </p:spPr>
        <p:txBody>
          <a:bodyPr/>
          <a:lstStyle/>
          <a:p>
            <a:r>
              <a:rPr lang="ru-RU" sz="3200">
                <a:solidFill>
                  <a:schemeClr val="folHlink"/>
                </a:solidFill>
              </a:rPr>
              <a:t>Процесс прохождения </a:t>
            </a:r>
            <a:br>
              <a:rPr lang="ru-RU" sz="3200">
                <a:solidFill>
                  <a:schemeClr val="folHlink"/>
                </a:solidFill>
              </a:rPr>
            </a:br>
            <a:r>
              <a:rPr lang="ru-RU" sz="3200">
                <a:solidFill>
                  <a:schemeClr val="folHlink"/>
                </a:solidFill>
              </a:rPr>
              <a:t>альфа-частиц сквозь атомы фольги в опыте Резерфорда с точки зрения ядерной модели.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349500"/>
            <a:ext cx="4133850" cy="31670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На этом рисунке показано, как меняется траектория полёта альфа-частиц в зависимости от расстояния от ядра атома. 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48263" y="2349500"/>
            <a:ext cx="2879725" cy="31369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/>
          </a:p>
        </p:txBody>
      </p:sp>
      <p:pic>
        <p:nvPicPr>
          <p:cNvPr id="8397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133600"/>
            <a:ext cx="4572000" cy="47244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39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3" grpId="0" build="p"/>
      <p:bldP spid="8397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189038"/>
          </a:xfrm>
        </p:spPr>
        <p:txBody>
          <a:bodyPr/>
          <a:lstStyle/>
          <a:p>
            <a:r>
              <a:rPr lang="ru-RU" sz="3200">
                <a:solidFill>
                  <a:schemeClr val="tx2"/>
                </a:solidFill>
              </a:rPr>
              <a:t>Недостаток </a:t>
            </a:r>
            <a:br>
              <a:rPr lang="ru-RU" sz="3200">
                <a:solidFill>
                  <a:schemeClr val="tx2"/>
                </a:solidFill>
              </a:rPr>
            </a:br>
            <a:r>
              <a:rPr lang="ru-RU" sz="3200">
                <a:solidFill>
                  <a:schemeClr val="tx2"/>
                </a:solidFill>
              </a:rPr>
              <a:t>планетарной модели атома: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 Нельзя объяснить факт существования атома;</a:t>
            </a:r>
          </a:p>
          <a:p>
            <a:r>
              <a:rPr lang="ru-RU"/>
              <a:t> Нельзя объяснить устойчивость атома.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900113"/>
          </a:xfrm>
        </p:spPr>
        <p:txBody>
          <a:bodyPr/>
          <a:lstStyle/>
          <a:p>
            <a:r>
              <a:rPr lang="ru-RU" sz="4000"/>
              <a:t>Вопросы на закрепление: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27213"/>
            <a:ext cx="8893175" cy="3656012"/>
          </a:xfrm>
          <a:noFill/>
          <a:ln/>
        </p:spPr>
        <p:txBody>
          <a:bodyPr lIns="90000" tIns="46800" rIns="90000" bIns="46800"/>
          <a:lstStyle/>
          <a:p>
            <a:pPr>
              <a:lnSpc>
                <a:spcPct val="80000"/>
              </a:lnSpc>
            </a:pPr>
            <a:r>
              <a:rPr lang="ru-RU" sz="2800"/>
              <a:t>1. В чём заключается сущность модели Томсона?</a:t>
            </a:r>
          </a:p>
          <a:p>
            <a:pPr>
              <a:lnSpc>
                <a:spcPct val="80000"/>
              </a:lnSpc>
            </a:pPr>
            <a:r>
              <a:rPr lang="ru-RU" sz="2800"/>
              <a:t>2. В чём заключалась идея опыта Резерфорда?</a:t>
            </a:r>
          </a:p>
          <a:p>
            <a:pPr>
              <a:lnSpc>
                <a:spcPct val="80000"/>
              </a:lnSpc>
            </a:pPr>
            <a:r>
              <a:rPr lang="ru-RU" sz="2800"/>
              <a:t>3. Объясните по схеме опыт Резерфорда по рассеиванию альфа-частиц.   (</a:t>
            </a:r>
            <a:r>
              <a:rPr lang="ru-RU" sz="2800">
                <a:hlinkClick r:id="rId2" action="ppaction://hlinksldjump" tooltip="как создать кнопку?"/>
              </a:rPr>
              <a:t>Схема экспериментальной установки Резерфорда.)  </a:t>
            </a:r>
            <a:endParaRPr lang="ru-RU" sz="2800">
              <a:hlinkClick r:id="" action="ppaction://hlinkshowjump?jump=nextslide"/>
            </a:endParaRPr>
          </a:p>
          <a:p>
            <a:pPr>
              <a:lnSpc>
                <a:spcPct val="80000"/>
              </a:lnSpc>
            </a:pPr>
            <a:r>
              <a:rPr lang="ru-RU" sz="2800"/>
              <a:t>4. Объясните причину рассеивания альфа-частиц атомами вещества.</a:t>
            </a:r>
          </a:p>
          <a:p>
            <a:pPr>
              <a:lnSpc>
                <a:spcPct val="80000"/>
              </a:lnSpc>
            </a:pPr>
            <a:r>
              <a:rPr lang="ru-RU" sz="2800"/>
              <a:t>5. В чём сущность планетарной модели атома?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Проверка домашнего материала: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844675"/>
            <a:ext cx="7696200" cy="3657600"/>
          </a:xfrm>
        </p:spPr>
        <p:txBody>
          <a:bodyPr/>
          <a:lstStyle/>
          <a:p>
            <a:r>
              <a:rPr lang="ru-RU" sz="2000"/>
              <a:t>Как назвали способность атомов некоторых химических элементов к самопроизвольному излучению?</a:t>
            </a:r>
          </a:p>
          <a:p>
            <a:pPr>
              <a:buFontTx/>
              <a:buNone/>
            </a:pPr>
            <a:endParaRPr lang="ru-RU" sz="2000"/>
          </a:p>
          <a:p>
            <a:r>
              <a:rPr lang="ru-RU" sz="2000"/>
              <a:t>Как были названы частицы, входящие в состав радиоактивного излучения? Что представляют собой эти частицы?</a:t>
            </a:r>
          </a:p>
          <a:p>
            <a:r>
              <a:rPr lang="ru-RU" sz="2000"/>
              <a:t>О чём свидетельствовало явление радиоактивности?</a:t>
            </a:r>
          </a:p>
          <a:p>
            <a:pPr>
              <a:buFontTx/>
              <a:buNone/>
            </a:pPr>
            <a:endParaRPr lang="ru-RU" sz="2000"/>
          </a:p>
          <a:p>
            <a:r>
              <a:rPr lang="ru-RU" sz="2000"/>
              <a:t>Расскажите, как проводился опыт Резерфорда, схема которого изображена на рис.136, стр181. Что выяснилось в результате этого опыта?</a:t>
            </a:r>
          </a:p>
          <a:p>
            <a:pPr>
              <a:buFontTx/>
              <a:buNone/>
            </a:pPr>
            <a:endParaRPr lang="ru-RU" sz="2000"/>
          </a:p>
          <a:p>
            <a:pPr>
              <a:buFontTx/>
              <a:buNone/>
            </a:pPr>
            <a:endParaRPr lang="ru-RU" sz="2000"/>
          </a:p>
          <a:p>
            <a:pPr>
              <a:buFontTx/>
              <a:buNone/>
            </a:pPr>
            <a:endParaRPr lang="ru-RU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192213"/>
          </a:xfrm>
        </p:spPr>
        <p:txBody>
          <a:bodyPr/>
          <a:lstStyle/>
          <a:p>
            <a:r>
              <a:rPr lang="ru-RU" sz="2800">
                <a:solidFill>
                  <a:schemeClr val="folHlink"/>
                </a:solidFill>
              </a:rPr>
              <a:t>1903г.</a:t>
            </a:r>
            <a:r>
              <a:rPr lang="ru-RU" sz="4000">
                <a:solidFill>
                  <a:schemeClr val="folHlink"/>
                </a:solidFill>
              </a:rPr>
              <a:t> </a:t>
            </a:r>
            <a:r>
              <a:rPr lang="ru-RU" sz="3600">
                <a:solidFill>
                  <a:schemeClr val="folHlink"/>
                </a:solidFill>
              </a:rPr>
              <a:t>Джозеф Томсон</a:t>
            </a:r>
            <a:r>
              <a:rPr lang="ru-RU" sz="2000">
                <a:solidFill>
                  <a:schemeClr val="folHlink"/>
                </a:solidFill>
              </a:rPr>
              <a:t> предложил одну из первых модель строения атома.</a:t>
            </a:r>
            <a:endParaRPr lang="ru-RU" sz="4000">
              <a:solidFill>
                <a:schemeClr val="folHlink"/>
              </a:solidFill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2636838"/>
            <a:ext cx="2806700" cy="2736850"/>
          </a:xfrm>
        </p:spPr>
        <p:txBody>
          <a:bodyPr/>
          <a:lstStyle/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1341438"/>
            <a:ext cx="4691062" cy="5111750"/>
          </a:xfrm>
        </p:spPr>
        <p:txBody>
          <a:bodyPr/>
          <a:lstStyle/>
          <a:p>
            <a:r>
              <a:rPr lang="ru-RU" sz="2000"/>
              <a:t>Атом – шар, по всему объёму которого равномерно распределён положительный заряд.</a:t>
            </a:r>
          </a:p>
          <a:p>
            <a:r>
              <a:rPr lang="ru-RU" sz="2000"/>
              <a:t>Внутри шара находятся электроны.</a:t>
            </a:r>
          </a:p>
          <a:p>
            <a:r>
              <a:rPr lang="ru-RU" sz="2000"/>
              <a:t>Каждый электрон может совершать колебательные движения около своего положения равновесия.</a:t>
            </a:r>
          </a:p>
          <a:p>
            <a:r>
              <a:rPr lang="ru-RU" sz="2000"/>
              <a:t>Положительный заряд шара равен по модулю суммарному заряду электронов, поэтому заряд атома в целом равен нулю.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0" y="1844675"/>
            <a:ext cx="3995738" cy="50133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98" decel="100000" fill="hold"/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 build="p"/>
      <p:bldP spid="410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18487" cy="3384550"/>
          </a:xfrm>
        </p:spPr>
        <p:txBody>
          <a:bodyPr/>
          <a:lstStyle/>
          <a:p>
            <a:r>
              <a:rPr lang="ru-RU" sz="2800">
                <a:solidFill>
                  <a:schemeClr val="tx2"/>
                </a:solidFill>
                <a:latin typeface="Arial" charset="0"/>
              </a:rPr>
              <a:t>Модель Томсона нуждалась в экспериментальной проверке.</a:t>
            </a:r>
            <a:br>
              <a:rPr lang="ru-RU" sz="2800">
                <a:solidFill>
                  <a:schemeClr val="tx2"/>
                </a:solidFill>
                <a:latin typeface="Arial" charset="0"/>
              </a:rPr>
            </a:br>
            <a:r>
              <a:rPr lang="ru-RU" sz="2800" u="sng">
                <a:latin typeface="Arial" charset="0"/>
              </a:rPr>
              <a:t>Важно было проверить</a:t>
            </a:r>
            <a:r>
              <a:rPr lang="ru-RU" sz="2800">
                <a:latin typeface="Arial" charset="0"/>
              </a:rPr>
              <a:t>, </a:t>
            </a:r>
            <a:r>
              <a:rPr lang="ru-RU" sz="2800" b="1">
                <a:latin typeface="Arial" charset="0"/>
              </a:rPr>
              <a:t>действительно ли положительный заряд распределён по всему объёму атома с постоянной плотностью</a:t>
            </a:r>
            <a:r>
              <a:rPr lang="ru-RU" sz="2800">
                <a:latin typeface="Arial" charset="0"/>
              </a:rPr>
              <a:t>.</a:t>
            </a:r>
            <a:br>
              <a:rPr lang="ru-RU" sz="2800">
                <a:latin typeface="Arial" charset="0"/>
              </a:rPr>
            </a:br>
            <a:endParaRPr lang="ru-RU" sz="2800">
              <a:latin typeface="Arial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789363"/>
            <a:ext cx="8131175" cy="18002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/>
              <a:t>   </a:t>
            </a:r>
            <a:r>
              <a:rPr lang="ru-RU" sz="2800">
                <a:latin typeface="Ariac" pitchFamily="34" charset="0"/>
              </a:rPr>
              <a:t>В 1911г. </a:t>
            </a:r>
            <a:r>
              <a:rPr lang="ru-RU" sz="2800">
                <a:solidFill>
                  <a:schemeClr val="folHlink"/>
                </a:solidFill>
                <a:latin typeface="Ariac" pitchFamily="34" charset="0"/>
              </a:rPr>
              <a:t>Эрнест Резерфорд</a:t>
            </a:r>
            <a:r>
              <a:rPr lang="ru-RU" sz="2800">
                <a:latin typeface="Ariac" pitchFamily="34" charset="0"/>
              </a:rPr>
              <a:t> совместно со своими сотрудниками </a:t>
            </a:r>
            <a:r>
              <a:rPr lang="ru-RU" sz="2800">
                <a:solidFill>
                  <a:schemeClr val="folHlink"/>
                </a:solidFill>
                <a:latin typeface="Ariac" pitchFamily="34" charset="0"/>
              </a:rPr>
              <a:t>провёл ряд опытов по исследованию состава и строения атомов.</a:t>
            </a:r>
            <a:r>
              <a:rPr lang="ru-RU" sz="2800">
                <a:latin typeface="Ariac" pitchFamily="34" charset="0"/>
              </a:rPr>
              <a:t>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974725"/>
          </a:xfrm>
        </p:spPr>
        <p:txBody>
          <a:bodyPr/>
          <a:lstStyle/>
          <a:p>
            <a:r>
              <a:rPr lang="ru-RU" sz="3200" b="1">
                <a:solidFill>
                  <a:schemeClr val="tx2"/>
                </a:solidFill>
                <a:latin typeface="Arial" charset="0"/>
              </a:rPr>
              <a:t>Идея опыта</a:t>
            </a:r>
            <a:r>
              <a:rPr lang="ru-RU" sz="320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3600" b="1">
                <a:solidFill>
                  <a:schemeClr val="tx2"/>
                </a:solidFill>
                <a:latin typeface="Arial" charset="0"/>
              </a:rPr>
              <a:t>Резерфорда</a:t>
            </a:r>
            <a:r>
              <a:rPr lang="ru-RU" sz="3200">
                <a:solidFill>
                  <a:schemeClr val="tx2"/>
                </a:solidFill>
                <a:latin typeface="Arial" charset="0"/>
              </a:rPr>
              <a:t>: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281988" cy="4073525"/>
          </a:xfrm>
        </p:spPr>
        <p:txBody>
          <a:bodyPr/>
          <a:lstStyle/>
          <a:p>
            <a:r>
              <a:rPr lang="ru-RU"/>
              <a:t>Зондировать атом альфа–частицами.</a:t>
            </a:r>
          </a:p>
          <a:p>
            <a:r>
              <a:rPr lang="ru-RU" sz="2400"/>
              <a:t>Альфа-частицы возникают при распаде радия. </a:t>
            </a:r>
          </a:p>
          <a:p>
            <a:r>
              <a:rPr lang="ru-RU" sz="2400"/>
              <a:t>Масса альфа-частицы в 8000 раз больше массы электрона.</a:t>
            </a:r>
          </a:p>
          <a:p>
            <a:r>
              <a:rPr lang="ru-RU" sz="2400"/>
              <a:t>Электрический заряд альфа-частицы в 2 раза больше заряда электрона.</a:t>
            </a:r>
          </a:p>
          <a:p>
            <a:r>
              <a:rPr lang="ru-RU" sz="2400"/>
              <a:t>Скорость альфа-частицы около 15 000 км/с.</a:t>
            </a:r>
          </a:p>
          <a:p>
            <a:r>
              <a:rPr lang="ru-RU" sz="2400"/>
              <a:t>Альфа-частицы является ядром атома гелия.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546225"/>
          </a:xfrm>
        </p:spPr>
        <p:txBody>
          <a:bodyPr/>
          <a:lstStyle/>
          <a:p>
            <a:r>
              <a:rPr lang="ru-RU" sz="2800" b="1">
                <a:solidFill>
                  <a:schemeClr val="tx2"/>
                </a:solidFill>
                <a:latin typeface="Bodoni MT" pitchFamily="18" charset="0"/>
              </a:rPr>
              <a:t>Схема экспериментальной установки Резерфорда.</a:t>
            </a:r>
            <a:br>
              <a:rPr lang="ru-RU" sz="2800" b="1">
                <a:solidFill>
                  <a:schemeClr val="tx2"/>
                </a:solidFill>
                <a:latin typeface="Bodoni MT" pitchFamily="18" charset="0"/>
              </a:rPr>
            </a:br>
            <a:r>
              <a:rPr lang="ru-RU" sz="900" b="1">
                <a:latin typeface="Bodoni MT" pitchFamily="18" charset="0"/>
              </a:rPr>
              <a:t/>
            </a:r>
            <a:br>
              <a:rPr lang="ru-RU" sz="900" b="1">
                <a:latin typeface="Bodoni MT" pitchFamily="18" charset="0"/>
              </a:rPr>
            </a:br>
            <a:r>
              <a:rPr lang="ru-RU" sz="2400" b="1">
                <a:solidFill>
                  <a:schemeClr val="folHlink"/>
                </a:solidFill>
                <a:latin typeface="Bodoni MT" pitchFamily="18" charset="0"/>
              </a:rPr>
              <a:t>Вся установка помещается в вакуум.</a:t>
            </a:r>
            <a:r>
              <a:rPr lang="ru-RU" sz="2400" b="1">
                <a:latin typeface="Bodoni MT" pitchFamily="18" charset="0"/>
              </a:rPr>
              <a:t> </a:t>
            </a:r>
            <a:endParaRPr lang="ru-RU" sz="2800" b="1">
              <a:latin typeface="Bodoni MT" pitchFamily="18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3238"/>
            <a:ext cx="8388350" cy="508476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114425"/>
          </a:xfrm>
        </p:spPr>
        <p:txBody>
          <a:bodyPr/>
          <a:lstStyle/>
          <a:p>
            <a:r>
              <a:rPr lang="ru-RU" sz="3200">
                <a:solidFill>
                  <a:schemeClr val="folHlink"/>
                </a:solidFill>
              </a:rPr>
              <a:t>В ходе эксперимента обнаружили: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12875"/>
            <a:ext cx="7696200" cy="4752975"/>
          </a:xfrm>
        </p:spPr>
        <p:txBody>
          <a:bodyPr/>
          <a:lstStyle/>
          <a:p>
            <a:r>
              <a:rPr lang="ru-RU" sz="2400"/>
              <a:t>1. В отсутствии фольги – на экране появлялся светлый кружок напротив канала с радиоактивным веществом.</a:t>
            </a:r>
          </a:p>
          <a:p>
            <a:r>
              <a:rPr lang="ru-RU" sz="2400"/>
              <a:t>2. Когда на пути пучка альфа-частиц поместили фольгу, площадь пятна на экране увеличилась.</a:t>
            </a:r>
          </a:p>
          <a:p>
            <a:r>
              <a:rPr lang="ru-RU" sz="2400"/>
              <a:t>3. Помещая экран сверху и снизу установки, Резерфорд обнаружил, что небольшое число альфа-частиц отклонилось на углы около 90</a:t>
            </a:r>
            <a:r>
              <a:rPr lang="ru-RU" sz="2400" baseline="30000"/>
              <a:t>0</a:t>
            </a:r>
            <a:r>
              <a:rPr lang="ru-RU" sz="2400"/>
              <a:t>.</a:t>
            </a:r>
            <a:endParaRPr lang="ru-RU" sz="2400" baseline="30000"/>
          </a:p>
          <a:p>
            <a:r>
              <a:rPr lang="ru-RU" sz="2400"/>
              <a:t>4. Единичные частицы были отброшены назад.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2" grpId="1"/>
      <p:bldP spid="46082" grpId="2"/>
      <p:bldP spid="46083" grpId="0" build="p"/>
      <p:bldP spid="46083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44575"/>
          </a:xfrm>
        </p:spPr>
        <p:txBody>
          <a:bodyPr/>
          <a:lstStyle/>
          <a:p>
            <a:r>
              <a:rPr lang="ru-RU" sz="3200">
                <a:solidFill>
                  <a:schemeClr val="tx2"/>
                </a:solidFill>
              </a:rPr>
              <a:t>Противоречие модели Томсона с экспериментом: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/>
              <a:t>1. Так как масса электронов мала, они не могут заметно изменить траекторию движения альфа-частиц.</a:t>
            </a:r>
          </a:p>
          <a:p>
            <a:r>
              <a:rPr lang="ru-RU" sz="2800"/>
              <a:t>2. Заметное рассеивание альфа-частиц может вызвать только положительная часть атома и лишь в том случае, если она сконцентрирована в очень малом объёме.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0"/>
            <a:ext cx="6870700" cy="1600200"/>
          </a:xfrm>
        </p:spPr>
        <p:txBody>
          <a:bodyPr/>
          <a:lstStyle/>
          <a:p>
            <a:r>
              <a:rPr lang="ru-RU" sz="3200">
                <a:solidFill>
                  <a:schemeClr val="tx2"/>
                </a:solidFill>
              </a:rPr>
              <a:t>Выводы </a:t>
            </a:r>
            <a:r>
              <a:rPr lang="ru-RU" sz="3200"/>
              <a:t>из опыта</a:t>
            </a:r>
            <a:r>
              <a:rPr lang="ru-RU" sz="3200">
                <a:solidFill>
                  <a:schemeClr val="tx2"/>
                </a:solidFill>
              </a:rPr>
              <a:t> </a:t>
            </a:r>
            <a:r>
              <a:rPr lang="ru-RU" sz="3200"/>
              <a:t>по рассеиванию</a:t>
            </a:r>
            <a:r>
              <a:rPr lang="ru-RU" sz="4000"/>
              <a:t> </a:t>
            </a:r>
            <a:r>
              <a:rPr lang="ru-RU" sz="3200"/>
              <a:t>альфа-частиц</a:t>
            </a:r>
            <a:r>
              <a:rPr lang="ru-RU" sz="3200">
                <a:solidFill>
                  <a:schemeClr val="tx2"/>
                </a:solidFill>
              </a:rPr>
              <a:t> Резерфорда: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73238"/>
            <a:ext cx="5435600" cy="43195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600"/>
              <a:t>1.</a:t>
            </a:r>
            <a:r>
              <a:rPr lang="ru-RU" sz="2000"/>
              <a:t> </a:t>
            </a:r>
            <a:r>
              <a:rPr lang="ru-RU" sz="2000">
                <a:solidFill>
                  <a:schemeClr val="folHlink"/>
                </a:solidFill>
              </a:rPr>
              <a:t>Существует атомное ядро,</a:t>
            </a:r>
            <a:r>
              <a:rPr lang="ru-RU" sz="200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     т.е. тело малых размеров, в котором сконцентрирована почти вся масса атома и весь положительный заряд.</a:t>
            </a:r>
          </a:p>
          <a:p>
            <a:pPr>
              <a:lnSpc>
                <a:spcPct val="90000"/>
              </a:lnSpc>
            </a:pPr>
            <a:r>
              <a:rPr lang="ru-RU" sz="1600"/>
              <a:t>2.</a:t>
            </a:r>
            <a:r>
              <a:rPr lang="ru-RU" sz="2000"/>
              <a:t> В ядре сконцентрирована почти вся масса атома.</a:t>
            </a:r>
          </a:p>
          <a:p>
            <a:pPr>
              <a:lnSpc>
                <a:spcPct val="90000"/>
              </a:lnSpc>
            </a:pPr>
            <a:r>
              <a:rPr lang="ru-RU" sz="1600"/>
              <a:t>3.</a:t>
            </a:r>
            <a:r>
              <a:rPr lang="ru-RU" sz="2000"/>
              <a:t> </a:t>
            </a:r>
            <a:r>
              <a:rPr lang="ru-RU" sz="2000">
                <a:solidFill>
                  <a:schemeClr val="folHlink"/>
                </a:solidFill>
              </a:rPr>
              <a:t>Вокруг ядра</a:t>
            </a:r>
            <a:r>
              <a:rPr lang="ru-RU" sz="2000"/>
              <a:t> по замкнутым орбитам </a:t>
            </a:r>
            <a:r>
              <a:rPr lang="ru-RU" sz="2000">
                <a:solidFill>
                  <a:schemeClr val="folHlink"/>
                </a:solidFill>
              </a:rPr>
              <a:t>вращаются</a:t>
            </a:r>
            <a:r>
              <a:rPr lang="ru-RU" sz="2000"/>
              <a:t> отрицательные частицы- </a:t>
            </a:r>
            <a:r>
              <a:rPr lang="ru-RU" sz="2000">
                <a:solidFill>
                  <a:schemeClr val="folHlink"/>
                </a:solidFill>
              </a:rPr>
              <a:t>электроны.</a:t>
            </a:r>
            <a:r>
              <a:rPr lang="ru-RU" sz="2000"/>
              <a:t> </a:t>
            </a:r>
          </a:p>
          <a:p>
            <a:pPr>
              <a:lnSpc>
                <a:spcPct val="90000"/>
              </a:lnSpc>
            </a:pPr>
            <a:r>
              <a:rPr lang="ru-RU" sz="1600"/>
              <a:t>4.</a:t>
            </a:r>
            <a:r>
              <a:rPr lang="ru-RU" sz="2000"/>
              <a:t> отрицательный заряд всех электронов распределён по всему объёму атома.</a:t>
            </a:r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1989138"/>
            <a:ext cx="4852987" cy="372903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1800">
                <a:solidFill>
                  <a:schemeClr val="hlink"/>
                </a:solidFill>
              </a:rPr>
              <a:t> </a:t>
            </a:r>
            <a:r>
              <a:rPr lang="ru-RU" sz="1800"/>
              <a:t>                      </a:t>
            </a:r>
            <a:r>
              <a:rPr lang="ru-RU" sz="1800">
                <a:solidFill>
                  <a:schemeClr val="hlink"/>
                </a:solidFill>
              </a:rPr>
              <a:t>Ядерная модель атома:</a:t>
            </a:r>
          </a:p>
        </p:txBody>
      </p:sp>
      <p:pic>
        <p:nvPicPr>
          <p:cNvPr id="809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2349500"/>
            <a:ext cx="3995737" cy="4103688"/>
          </a:xfrm>
          <a:prstGeom prst="rect">
            <a:avLst/>
          </a:prstGeom>
          <a:noFill/>
        </p:spPr>
      </p:pic>
      <p:pic>
        <p:nvPicPr>
          <p:cNvPr id="80903" name="Picture 7" descr="атом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8763" cy="15287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808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9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  <p:bldP spid="80900" grpId="0" build="p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211</TotalTime>
  <Words>492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Пастель</vt:lpstr>
      <vt:lpstr>Модели атомов.  Опыт Резерфорда.</vt:lpstr>
      <vt:lpstr>Проверка домашнего материала:</vt:lpstr>
      <vt:lpstr>1903г. Джозеф Томсон предложил одну из первых модель строения атома.</vt:lpstr>
      <vt:lpstr>Модель Томсона нуждалась в экспериментальной проверке. Важно было проверить, действительно ли положительный заряд распределён по всему объёму атома с постоянной плотностью. </vt:lpstr>
      <vt:lpstr>Идея опыта Резерфорда:</vt:lpstr>
      <vt:lpstr>Схема экспериментальной установки Резерфорда.  Вся установка помещается в вакуум. </vt:lpstr>
      <vt:lpstr>В ходе эксперимента обнаружили:</vt:lpstr>
      <vt:lpstr>Противоречие модели Томсона с экспериментом:</vt:lpstr>
      <vt:lpstr>Выводы из опыта по рассеиванию альфа-частиц Резерфорда:</vt:lpstr>
      <vt:lpstr>Процесс прохождения  альфа-частиц сквозь атомы фольги в опыте Резерфорда с точки зрения ядерной модели.</vt:lpstr>
      <vt:lpstr>Недостаток  планетарной модели атома:</vt:lpstr>
      <vt:lpstr>Вопросы на закрепление:</vt:lpstr>
    </vt:vector>
  </TitlesOfParts>
  <Company>CRATER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Urich</dc:creator>
  <cp:lastModifiedBy>Admin</cp:lastModifiedBy>
  <cp:revision>10</cp:revision>
  <dcterms:created xsi:type="dcterms:W3CDTF">2006-04-02T09:36:37Z</dcterms:created>
  <dcterms:modified xsi:type="dcterms:W3CDTF">2012-05-04T12:01:14Z</dcterms:modified>
</cp:coreProperties>
</file>