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handoutMasterIdLst>
    <p:handoutMasterId r:id="rId13"/>
  </p:handoutMasterIdLst>
  <p:sldIdLst>
    <p:sldId id="256" r:id="rId2"/>
    <p:sldId id="259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7E72BA-7938-4BAC-9419-2ADC25DCD56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377825" y="1676400"/>
            <a:ext cx="8389938" cy="4421188"/>
            <a:chOff x="238" y="1056"/>
            <a:chExt cx="5285" cy="2785"/>
          </a:xfrm>
        </p:grpSpPr>
        <p:grpSp>
          <p:nvGrpSpPr>
            <p:cNvPr id="17411" name="Group 3"/>
            <p:cNvGrpSpPr>
              <a:grpSpLocks/>
            </p:cNvGrpSpPr>
            <p:nvPr/>
          </p:nvGrpSpPr>
          <p:grpSpPr bwMode="auto">
            <a:xfrm>
              <a:off x="238" y="1056"/>
              <a:ext cx="5285" cy="1393"/>
              <a:chOff x="238" y="1056"/>
              <a:chExt cx="5285" cy="1393"/>
            </a:xfrm>
          </p:grpSpPr>
          <p:sp>
            <p:nvSpPr>
              <p:cNvPr id="17412" name="Rectangle 4"/>
              <p:cNvSpPr>
                <a:spLocks noChangeArrowheads="1"/>
              </p:cNvSpPr>
              <p:nvPr/>
            </p:nvSpPr>
            <p:spPr bwMode="auto">
              <a:xfrm>
                <a:off x="243" y="1057"/>
                <a:ext cx="5272" cy="1391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3" name="Freeform 5"/>
              <p:cNvSpPr>
                <a:spLocks/>
              </p:cNvSpPr>
              <p:nvPr/>
            </p:nvSpPr>
            <p:spPr bwMode="auto">
              <a:xfrm>
                <a:off x="238" y="1056"/>
                <a:ext cx="5273" cy="1393"/>
              </a:xfrm>
              <a:custGeom>
                <a:avLst/>
                <a:gdLst/>
                <a:ahLst/>
                <a:cxnLst>
                  <a:cxn ang="0">
                    <a:pos x="5272" y="0"/>
                  </a:cxn>
                  <a:cxn ang="0">
                    <a:pos x="0" y="0"/>
                  </a:cxn>
                  <a:cxn ang="0">
                    <a:pos x="0" y="1392"/>
                  </a:cxn>
                </a:cxnLst>
                <a:rect l="0" t="0" r="r" b="b"/>
                <a:pathLst>
                  <a:path w="5273" h="1393">
                    <a:moveTo>
                      <a:pt x="5272" y="0"/>
                    </a:moveTo>
                    <a:lnTo>
                      <a:pt x="0" y="0"/>
                    </a:lnTo>
                    <a:lnTo>
                      <a:pt x="0" y="1392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4" name="Freeform 6"/>
              <p:cNvSpPr>
                <a:spLocks/>
              </p:cNvSpPr>
              <p:nvPr/>
            </p:nvSpPr>
            <p:spPr bwMode="auto">
              <a:xfrm>
                <a:off x="250" y="1056"/>
                <a:ext cx="5273" cy="1393"/>
              </a:xfrm>
              <a:custGeom>
                <a:avLst/>
                <a:gdLst/>
                <a:ahLst/>
                <a:cxnLst>
                  <a:cxn ang="0">
                    <a:pos x="5272" y="0"/>
                  </a:cxn>
                  <a:cxn ang="0">
                    <a:pos x="5272" y="1392"/>
                  </a:cxn>
                  <a:cxn ang="0">
                    <a:pos x="0" y="1392"/>
                  </a:cxn>
                </a:cxnLst>
                <a:rect l="0" t="0" r="r" b="b"/>
                <a:pathLst>
                  <a:path w="5273" h="1393">
                    <a:moveTo>
                      <a:pt x="5272" y="0"/>
                    </a:moveTo>
                    <a:lnTo>
                      <a:pt x="5272" y="1392"/>
                    </a:lnTo>
                    <a:lnTo>
                      <a:pt x="0" y="1392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15" name="Group 7"/>
            <p:cNvGrpSpPr>
              <a:grpSpLocks/>
            </p:cNvGrpSpPr>
            <p:nvPr/>
          </p:nvGrpSpPr>
          <p:grpSpPr bwMode="auto">
            <a:xfrm>
              <a:off x="240" y="3744"/>
              <a:ext cx="5281" cy="97"/>
              <a:chOff x="240" y="3744"/>
              <a:chExt cx="5281" cy="97"/>
            </a:xfrm>
          </p:grpSpPr>
          <p:sp>
            <p:nvSpPr>
              <p:cNvPr id="17416" name="Rectangle 8"/>
              <p:cNvSpPr>
                <a:spLocks noChangeArrowheads="1"/>
              </p:cNvSpPr>
              <p:nvPr/>
            </p:nvSpPr>
            <p:spPr bwMode="auto">
              <a:xfrm>
                <a:off x="240" y="3744"/>
                <a:ext cx="5280" cy="96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7" name="Freeform 9"/>
              <p:cNvSpPr>
                <a:spLocks/>
              </p:cNvSpPr>
              <p:nvPr/>
            </p:nvSpPr>
            <p:spPr bwMode="auto">
              <a:xfrm>
                <a:off x="240" y="3744"/>
                <a:ext cx="5281" cy="97"/>
              </a:xfrm>
              <a:custGeom>
                <a:avLst/>
                <a:gdLst/>
                <a:ahLst/>
                <a:cxnLst>
                  <a:cxn ang="0">
                    <a:pos x="5280" y="0"/>
                  </a:cxn>
                  <a:cxn ang="0">
                    <a:pos x="0" y="0"/>
                  </a:cxn>
                  <a:cxn ang="0">
                    <a:pos x="0" y="96"/>
                  </a:cxn>
                </a:cxnLst>
                <a:rect l="0" t="0" r="r" b="b"/>
                <a:pathLst>
                  <a:path w="5281" h="97">
                    <a:moveTo>
                      <a:pt x="5280" y="0"/>
                    </a:moveTo>
                    <a:lnTo>
                      <a:pt x="0" y="0"/>
                    </a:lnTo>
                    <a:lnTo>
                      <a:pt x="0" y="96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8" name="Freeform 10"/>
              <p:cNvSpPr>
                <a:spLocks/>
              </p:cNvSpPr>
              <p:nvPr/>
            </p:nvSpPr>
            <p:spPr bwMode="auto">
              <a:xfrm>
                <a:off x="240" y="3744"/>
                <a:ext cx="5281" cy="97"/>
              </a:xfrm>
              <a:custGeom>
                <a:avLst/>
                <a:gdLst/>
                <a:ahLst/>
                <a:cxnLst>
                  <a:cxn ang="0">
                    <a:pos x="5280" y="0"/>
                  </a:cxn>
                  <a:cxn ang="0">
                    <a:pos x="5280" y="96"/>
                  </a:cxn>
                  <a:cxn ang="0">
                    <a:pos x="0" y="96"/>
                  </a:cxn>
                </a:cxnLst>
                <a:rect l="0" t="0" r="r" b="b"/>
                <a:pathLst>
                  <a:path w="5281" h="97">
                    <a:moveTo>
                      <a:pt x="5280" y="0"/>
                    </a:moveTo>
                    <a:lnTo>
                      <a:pt x="5280" y="96"/>
                    </a:lnTo>
                    <a:lnTo>
                      <a:pt x="0" y="96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19" name="Group 11"/>
            <p:cNvGrpSpPr>
              <a:grpSpLocks/>
            </p:cNvGrpSpPr>
            <p:nvPr/>
          </p:nvGrpSpPr>
          <p:grpSpPr bwMode="auto">
            <a:xfrm>
              <a:off x="338" y="1200"/>
              <a:ext cx="97" cy="1104"/>
              <a:chOff x="338" y="1200"/>
              <a:chExt cx="97" cy="1104"/>
            </a:xfrm>
          </p:grpSpPr>
          <p:sp useBgFill="1">
            <p:nvSpPr>
              <p:cNvPr id="17420" name="Rectangle 12"/>
              <p:cNvSpPr>
                <a:spLocks noChangeArrowheads="1"/>
              </p:cNvSpPr>
              <p:nvPr/>
            </p:nvSpPr>
            <p:spPr bwMode="auto">
              <a:xfrm>
                <a:off x="338" y="1201"/>
                <a:ext cx="96" cy="1103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1" name="Freeform 13"/>
              <p:cNvSpPr>
                <a:spLocks/>
              </p:cNvSpPr>
              <p:nvPr/>
            </p:nvSpPr>
            <p:spPr bwMode="auto">
              <a:xfrm>
                <a:off x="338" y="1200"/>
                <a:ext cx="97" cy="1104"/>
              </a:xfrm>
              <a:custGeom>
                <a:avLst/>
                <a:gdLst/>
                <a:ahLst/>
                <a:cxnLst>
                  <a:cxn ang="0">
                    <a:pos x="0" y="1103"/>
                  </a:cxn>
                  <a:cxn ang="0">
                    <a:pos x="96" y="1103"/>
                  </a:cxn>
                  <a:cxn ang="0">
                    <a:pos x="96" y="0"/>
                  </a:cxn>
                </a:cxnLst>
                <a:rect l="0" t="0" r="r" b="b"/>
                <a:pathLst>
                  <a:path w="97" h="1104">
                    <a:moveTo>
                      <a:pt x="0" y="1103"/>
                    </a:moveTo>
                    <a:lnTo>
                      <a:pt x="96" y="1103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2" name="Freeform 14"/>
              <p:cNvSpPr>
                <a:spLocks/>
              </p:cNvSpPr>
              <p:nvPr/>
            </p:nvSpPr>
            <p:spPr bwMode="auto">
              <a:xfrm>
                <a:off x="338" y="1200"/>
                <a:ext cx="97" cy="1104"/>
              </a:xfrm>
              <a:custGeom>
                <a:avLst/>
                <a:gdLst/>
                <a:ahLst/>
                <a:cxnLst>
                  <a:cxn ang="0">
                    <a:pos x="0" y="1103"/>
                  </a:cxn>
                  <a:cxn ang="0">
                    <a:pos x="0" y="0"/>
                  </a:cxn>
                  <a:cxn ang="0">
                    <a:pos x="96" y="0"/>
                  </a:cxn>
                </a:cxnLst>
                <a:rect l="0" t="0" r="r" b="b"/>
                <a:pathLst>
                  <a:path w="97" h="1104">
                    <a:moveTo>
                      <a:pt x="0" y="1103"/>
                    </a:move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7423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836613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17424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 anchor="ctr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17425" name="Rectangle 17"/>
          <p:cNvSpPr>
            <a:spLocks noGrp="1" noChangeArrowheads="1"/>
          </p:cNvSpPr>
          <p:nvPr>
            <p:ph type="dt" sz="quarter" idx="2"/>
          </p:nvPr>
        </p:nvSpPr>
        <p:spPr>
          <a:xfrm>
            <a:off x="381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26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27" name="Rectangle 1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B293F90-47F3-4286-A27B-E270681299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1793E-7790-4397-9BAB-ED0839573B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7500" y="342900"/>
            <a:ext cx="1943100" cy="5524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42900"/>
            <a:ext cx="5676900" cy="5524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E7089-1D28-4746-B90E-2DBE03BFED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81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230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997892-95A2-4BF3-879A-7C77BA178C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7526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230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014719-A1D3-4E38-83BB-E42DA79A9A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81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230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074F75-D2B4-4C6E-B0BD-75B7030F3E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F3C56-2195-4AB0-B859-7376473461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9AA94-1AED-47C2-98BB-6419D1BC83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8D8029-D78A-4577-8955-FAAEC1E7BF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E4642-2FDE-4332-805E-3FDBBD5315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7B6FE3-EADF-4CEC-A1FB-10E07E96BE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4276B-0D38-422C-AD5F-515730F343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BFE22-D333-41F6-8044-6F09E8C0A0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E4CBA-72F4-4E05-BFF5-3F37A868D9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381000" y="304800"/>
            <a:ext cx="8383588" cy="6022975"/>
            <a:chOff x="240" y="192"/>
            <a:chExt cx="5281" cy="3794"/>
          </a:xfrm>
        </p:grpSpPr>
        <p:grpSp>
          <p:nvGrpSpPr>
            <p:cNvPr id="16387" name="Group 3"/>
            <p:cNvGrpSpPr>
              <a:grpSpLocks/>
            </p:cNvGrpSpPr>
            <p:nvPr/>
          </p:nvGrpSpPr>
          <p:grpSpPr bwMode="auto">
            <a:xfrm>
              <a:off x="240" y="1008"/>
              <a:ext cx="5281" cy="2978"/>
              <a:chOff x="240" y="1008"/>
              <a:chExt cx="5281" cy="2978"/>
            </a:xfrm>
          </p:grpSpPr>
          <p:sp>
            <p:nvSpPr>
              <p:cNvPr id="16388" name="Rectangle 4"/>
              <p:cNvSpPr>
                <a:spLocks noChangeArrowheads="1"/>
              </p:cNvSpPr>
              <p:nvPr/>
            </p:nvSpPr>
            <p:spPr bwMode="auto">
              <a:xfrm>
                <a:off x="245" y="1010"/>
                <a:ext cx="5269" cy="2976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89" name="Freeform 5"/>
              <p:cNvSpPr>
                <a:spLocks/>
              </p:cNvSpPr>
              <p:nvPr/>
            </p:nvSpPr>
            <p:spPr bwMode="auto">
              <a:xfrm>
                <a:off x="240" y="1008"/>
                <a:ext cx="5269" cy="2977"/>
              </a:xfrm>
              <a:custGeom>
                <a:avLst/>
                <a:gdLst/>
                <a:ahLst/>
                <a:cxnLst>
                  <a:cxn ang="0">
                    <a:pos x="5268" y="0"/>
                  </a:cxn>
                  <a:cxn ang="0">
                    <a:pos x="0" y="0"/>
                  </a:cxn>
                  <a:cxn ang="0">
                    <a:pos x="0" y="2976"/>
                  </a:cxn>
                </a:cxnLst>
                <a:rect l="0" t="0" r="r" b="b"/>
                <a:pathLst>
                  <a:path w="5269" h="2977">
                    <a:moveTo>
                      <a:pt x="5268" y="0"/>
                    </a:moveTo>
                    <a:lnTo>
                      <a:pt x="0" y="0"/>
                    </a:lnTo>
                    <a:lnTo>
                      <a:pt x="0" y="2976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0" name="Freeform 6"/>
              <p:cNvSpPr>
                <a:spLocks/>
              </p:cNvSpPr>
              <p:nvPr/>
            </p:nvSpPr>
            <p:spPr bwMode="auto">
              <a:xfrm>
                <a:off x="252" y="1008"/>
                <a:ext cx="5269" cy="2977"/>
              </a:xfrm>
              <a:custGeom>
                <a:avLst/>
                <a:gdLst/>
                <a:ahLst/>
                <a:cxnLst>
                  <a:cxn ang="0">
                    <a:pos x="5268" y="0"/>
                  </a:cxn>
                  <a:cxn ang="0">
                    <a:pos x="5268" y="2976"/>
                  </a:cxn>
                  <a:cxn ang="0">
                    <a:pos x="0" y="2976"/>
                  </a:cxn>
                </a:cxnLst>
                <a:rect l="0" t="0" r="r" b="b"/>
                <a:pathLst>
                  <a:path w="5269" h="2977">
                    <a:moveTo>
                      <a:pt x="5268" y="0"/>
                    </a:moveTo>
                    <a:lnTo>
                      <a:pt x="5268" y="2976"/>
                    </a:lnTo>
                    <a:lnTo>
                      <a:pt x="0" y="2976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391" name="Group 7"/>
            <p:cNvGrpSpPr>
              <a:grpSpLocks/>
            </p:cNvGrpSpPr>
            <p:nvPr/>
          </p:nvGrpSpPr>
          <p:grpSpPr bwMode="auto">
            <a:xfrm>
              <a:off x="336" y="1103"/>
              <a:ext cx="97" cy="2785"/>
              <a:chOff x="336" y="1103"/>
              <a:chExt cx="97" cy="2785"/>
            </a:xfrm>
          </p:grpSpPr>
          <p:sp useBgFill="1">
            <p:nvSpPr>
              <p:cNvPr id="16392" name="Rectangle 8"/>
              <p:cNvSpPr>
                <a:spLocks noChangeArrowheads="1"/>
              </p:cNvSpPr>
              <p:nvPr/>
            </p:nvSpPr>
            <p:spPr bwMode="auto">
              <a:xfrm>
                <a:off x="336" y="1104"/>
                <a:ext cx="96" cy="2784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3" name="Freeform 9"/>
              <p:cNvSpPr>
                <a:spLocks/>
              </p:cNvSpPr>
              <p:nvPr/>
            </p:nvSpPr>
            <p:spPr bwMode="auto">
              <a:xfrm>
                <a:off x="336" y="1103"/>
                <a:ext cx="97" cy="2785"/>
              </a:xfrm>
              <a:custGeom>
                <a:avLst/>
                <a:gdLst/>
                <a:ahLst/>
                <a:cxnLst>
                  <a:cxn ang="0">
                    <a:pos x="0" y="2784"/>
                  </a:cxn>
                  <a:cxn ang="0">
                    <a:pos x="96" y="2784"/>
                  </a:cxn>
                  <a:cxn ang="0">
                    <a:pos x="96" y="0"/>
                  </a:cxn>
                </a:cxnLst>
                <a:rect l="0" t="0" r="r" b="b"/>
                <a:pathLst>
                  <a:path w="97" h="2785">
                    <a:moveTo>
                      <a:pt x="0" y="2784"/>
                    </a:moveTo>
                    <a:lnTo>
                      <a:pt x="96" y="2784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4" name="Freeform 10"/>
              <p:cNvSpPr>
                <a:spLocks/>
              </p:cNvSpPr>
              <p:nvPr/>
            </p:nvSpPr>
            <p:spPr bwMode="auto">
              <a:xfrm>
                <a:off x="336" y="1103"/>
                <a:ext cx="97" cy="2785"/>
              </a:xfrm>
              <a:custGeom>
                <a:avLst/>
                <a:gdLst/>
                <a:ahLst/>
                <a:cxnLst>
                  <a:cxn ang="0">
                    <a:pos x="0" y="2784"/>
                  </a:cxn>
                  <a:cxn ang="0">
                    <a:pos x="0" y="0"/>
                  </a:cxn>
                  <a:cxn ang="0">
                    <a:pos x="96" y="0"/>
                  </a:cxn>
                </a:cxnLst>
                <a:rect l="0" t="0" r="r" b="b"/>
                <a:pathLst>
                  <a:path w="97" h="2785">
                    <a:moveTo>
                      <a:pt x="0" y="2784"/>
                    </a:move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395" name="Group 11"/>
            <p:cNvGrpSpPr>
              <a:grpSpLocks/>
            </p:cNvGrpSpPr>
            <p:nvPr/>
          </p:nvGrpSpPr>
          <p:grpSpPr bwMode="auto">
            <a:xfrm>
              <a:off x="240" y="192"/>
              <a:ext cx="193" cy="721"/>
              <a:chOff x="240" y="192"/>
              <a:chExt cx="193" cy="721"/>
            </a:xfrm>
          </p:grpSpPr>
          <p:sp>
            <p:nvSpPr>
              <p:cNvPr id="16396" name="Rectangle 12"/>
              <p:cNvSpPr>
                <a:spLocks noChangeArrowheads="1"/>
              </p:cNvSpPr>
              <p:nvPr/>
            </p:nvSpPr>
            <p:spPr bwMode="auto">
              <a:xfrm>
                <a:off x="240" y="192"/>
                <a:ext cx="192" cy="720"/>
              </a:xfrm>
              <a:prstGeom prst="rect">
                <a:avLst/>
              </a:prstGeom>
              <a:solidFill>
                <a:srgbClr val="EAEAEA">
                  <a:alpha val="50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7" name="Freeform 13"/>
              <p:cNvSpPr>
                <a:spLocks/>
              </p:cNvSpPr>
              <p:nvPr/>
            </p:nvSpPr>
            <p:spPr bwMode="auto">
              <a:xfrm>
                <a:off x="240" y="192"/>
                <a:ext cx="193" cy="721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0" y="0"/>
                  </a:cxn>
                  <a:cxn ang="0">
                    <a:pos x="0" y="720"/>
                  </a:cxn>
                </a:cxnLst>
                <a:rect l="0" t="0" r="r" b="b"/>
                <a:pathLst>
                  <a:path w="193" h="721">
                    <a:moveTo>
                      <a:pt x="192" y="0"/>
                    </a:moveTo>
                    <a:lnTo>
                      <a:pt x="0" y="0"/>
                    </a:lnTo>
                    <a:lnTo>
                      <a:pt x="0" y="720"/>
                    </a:lnTo>
                  </a:path>
                </a:pathLst>
              </a:custGeom>
              <a:noFill/>
              <a:ln w="12700" cap="rnd" cmpd="sng">
                <a:solidFill>
                  <a:srgbClr val="B2B2B2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8" name="Freeform 14"/>
              <p:cNvSpPr>
                <a:spLocks/>
              </p:cNvSpPr>
              <p:nvPr/>
            </p:nvSpPr>
            <p:spPr bwMode="auto">
              <a:xfrm>
                <a:off x="240" y="192"/>
                <a:ext cx="193" cy="721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192" y="720"/>
                  </a:cxn>
                  <a:cxn ang="0">
                    <a:pos x="0" y="720"/>
                  </a:cxn>
                </a:cxnLst>
                <a:rect l="0" t="0" r="r" b="b"/>
                <a:pathLst>
                  <a:path w="193" h="721">
                    <a:moveTo>
                      <a:pt x="192" y="0"/>
                    </a:moveTo>
                    <a:lnTo>
                      <a:pt x="192" y="720"/>
                    </a:lnTo>
                    <a:lnTo>
                      <a:pt x="0" y="720"/>
                    </a:lnTo>
                  </a:path>
                </a:pathLst>
              </a:custGeom>
              <a:noFill/>
              <a:ln w="127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639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29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0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30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30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640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30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6931FA1-9383-481E-A594-7BE98DCD303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slow">
    <p:dissolve/>
    <p:sndAc>
      <p:stSnd>
        <p:snd r:embed="rId16" name="LASER.WAV"/>
      </p:stSnd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Monotype Sort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МНОГОАТОМНЫЕ СПИРТЫ</a:t>
            </a:r>
            <a:endParaRPr lang="ru-RU" dirty="0"/>
          </a:p>
        </p:txBody>
      </p:sp>
      <p:sp>
        <p:nvSpPr>
          <p:cNvPr id="7" name="Рамка 6"/>
          <p:cNvSpPr/>
          <p:nvPr/>
        </p:nvSpPr>
        <p:spPr bwMode="auto">
          <a:xfrm>
            <a:off x="3286116" y="4714884"/>
            <a:ext cx="3357586" cy="642942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 </a:t>
            </a:r>
            <a:r>
              <a:rPr lang="en-US" dirty="0"/>
              <a:t>CH</a:t>
            </a:r>
            <a:r>
              <a:rPr lang="en-US" baseline="-25000" dirty="0"/>
              <a:t>3</a:t>
            </a:r>
            <a:endParaRPr lang="ru-RU" baseline="-25000" dirty="0"/>
          </a:p>
          <a:p>
            <a:pPr>
              <a:lnSpc>
                <a:spcPct val="90000"/>
              </a:lnSpc>
            </a:pPr>
            <a:r>
              <a:rPr lang="ru-RU" dirty="0"/>
              <a:t>                       </a:t>
            </a:r>
            <a:r>
              <a:rPr lang="en-US" dirty="0">
                <a:sym typeface="Symbol" pitchFamily="18" charset="2"/>
              </a:rPr>
              <a:t>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OH--- CH </a:t>
            </a:r>
            <a:r>
              <a:rPr lang="en-US" baseline="-25000" dirty="0"/>
              <a:t>2</a:t>
            </a:r>
            <a:r>
              <a:rPr lang="en-US" dirty="0"/>
              <a:t>—C--- CH</a:t>
            </a:r>
            <a:r>
              <a:rPr lang="en-US" baseline="-25000" dirty="0"/>
              <a:t>3</a:t>
            </a:r>
            <a:r>
              <a:rPr lang="ru-RU" dirty="0"/>
              <a:t>        </a:t>
            </a:r>
            <a:r>
              <a:rPr lang="en-US" dirty="0"/>
              <a:t>                        </a:t>
            </a:r>
            <a:endParaRPr lang="en-US" baseline="-25000" dirty="0"/>
          </a:p>
          <a:p>
            <a:pPr>
              <a:lnSpc>
                <a:spcPct val="90000"/>
              </a:lnSpc>
            </a:pPr>
            <a:r>
              <a:rPr lang="en-US" dirty="0"/>
              <a:t>                   </a:t>
            </a:r>
            <a:r>
              <a:rPr lang="ru-RU" dirty="0"/>
              <a:t>   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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ru-RU" dirty="0"/>
              <a:t>  </a:t>
            </a:r>
            <a:r>
              <a:rPr lang="en-US" dirty="0"/>
              <a:t>                     CH</a:t>
            </a:r>
            <a:r>
              <a:rPr lang="en-US" baseline="-25000" dirty="0"/>
              <a:t>3</a:t>
            </a:r>
            <a:r>
              <a:rPr lang="en-US" dirty="0"/>
              <a:t> </a:t>
            </a:r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4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Генетическая связь многоатомных спиртов 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>
            <p:ph type="dgm" idx="1"/>
          </p:nvPr>
        </p:nvGraphicFramePr>
        <p:xfrm>
          <a:off x="1081088" y="3181350"/>
          <a:ext cx="7742237" cy="1409700"/>
        </p:xfrm>
        <a:graphic>
          <a:graphicData uri="http://schemas.openxmlformats.org/presentationml/2006/ole">
            <p:oleObj spid="_x0000_s14339" name="MS Org Chart" r:id="rId4" imgW="7740360" imgH="1409400" progId="OrgPlusWOPX.4">
              <p:embed followColorScheme="full"/>
            </p:oleObj>
          </a:graphicData>
        </a:graphic>
      </p:graphicFrame>
    </p:spTree>
  </p:cSld>
  <p:clrMapOvr>
    <a:masterClrMapping/>
  </p:clrMapOvr>
  <p:transition spd="slow">
    <p:dissolve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Применение спиртов</a:t>
            </a: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>
            <p:ph type="chart" sz="half" idx="1"/>
          </p:nvPr>
        </p:nvGraphicFramePr>
        <p:xfrm>
          <a:off x="1403350" y="1557338"/>
          <a:ext cx="6192838" cy="4321175"/>
        </p:xfrm>
        <a:graphic>
          <a:graphicData uri="http://schemas.openxmlformats.org/presentationml/2006/ole">
            <p:oleObj spid="_x0000_s15363" name="Диаграмма" r:id="rId5" imgW="3809910" imgH="4114935" progId="MSGraph.Chart.8">
              <p:embed followColorScheme="full"/>
            </p:oleObj>
          </a:graphicData>
        </a:graphic>
      </p:graphicFrame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187450" y="1484313"/>
            <a:ext cx="7423150" cy="4383087"/>
          </a:xfrm>
        </p:spPr>
        <p:txBody>
          <a:bodyPr/>
          <a:lstStyle/>
          <a:p>
            <a:r>
              <a:rPr lang="ru-RU" sz="4400"/>
              <a:t>Использование в косметике</a:t>
            </a:r>
          </a:p>
          <a:p>
            <a:r>
              <a:rPr lang="ru-RU" sz="4400"/>
              <a:t>Использование в медицине</a:t>
            </a:r>
          </a:p>
          <a:p>
            <a:r>
              <a:rPr lang="ru-RU" sz="4400"/>
              <a:t>Использование  в текстильной промышленности</a:t>
            </a:r>
          </a:p>
          <a:p>
            <a:r>
              <a:rPr lang="ru-RU" sz="4400"/>
              <a:t>Использование в радиаторах машин</a:t>
            </a:r>
          </a:p>
        </p:txBody>
      </p:sp>
    </p:spTree>
  </p:cSld>
  <p:clrMapOvr>
    <a:masterClrMapping/>
  </p:clrMapOvr>
  <p:transition spd="slow">
    <p:dissolve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75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725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375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300"/>
                            </p:stCondLst>
                            <p:childTnLst>
                              <p:par>
                                <p:cTn id="28" presetID="2" presetClass="entr" presetSubtype="6" fill="hold" grpId="0" nodeType="after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OleChart spid="15363" grpId="0" bld="category"/>
      <p:bldP spid="15364" grpId="0" build="p" autoUpdateAnimBg="0" advAuto="7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Цель урока: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/>
              <a:t>Познакомить учащихся со строением, физическими и химическими свойствами многоатомных </a:t>
            </a:r>
            <a:r>
              <a:rPr lang="ru-RU" sz="2400" dirty="0" err="1"/>
              <a:t>спиртов,значением</a:t>
            </a:r>
            <a:r>
              <a:rPr lang="ru-RU" sz="2400" dirty="0"/>
              <a:t> и применением их в промышленности и в повседневной жизни;</a:t>
            </a:r>
          </a:p>
          <a:p>
            <a:r>
              <a:rPr lang="ru-RU" sz="2400" dirty="0"/>
              <a:t>развитие умений составлять структурные формулы спиртов, записывать уравнения реакций, уметь составлять генетическую связь с другими классами органических веществ;</a:t>
            </a:r>
          </a:p>
          <a:p>
            <a:r>
              <a:rPr lang="ru-RU" sz="2400" dirty="0"/>
              <a:t>воспитание экологического сознания, техника безо     </a:t>
            </a:r>
            <a:r>
              <a:rPr lang="ru-RU" sz="2400" dirty="0" err="1"/>
              <a:t>пасности</a:t>
            </a:r>
            <a:r>
              <a:rPr lang="ru-RU" sz="2400" dirty="0"/>
              <a:t> при работе со спиртами.</a:t>
            </a:r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6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9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7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3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2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7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3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7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 advAuto="7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урока: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7772400" cy="2514600"/>
          </a:xfrm>
        </p:spPr>
        <p:txBody>
          <a:bodyPr/>
          <a:lstStyle/>
          <a:p>
            <a:r>
              <a:rPr lang="ru-RU"/>
              <a:t>1 этап -  Организационно-мотивационный </a:t>
            </a:r>
          </a:p>
          <a:p>
            <a:r>
              <a:rPr lang="ru-RU"/>
              <a:t>Повторение предыдущей темы:</a:t>
            </a:r>
          </a:p>
          <a:p>
            <a:pPr>
              <a:spcBef>
                <a:spcPts val="1200"/>
              </a:spcBef>
            </a:pPr>
            <a:r>
              <a:rPr lang="ru-RU"/>
              <a:t>Устный опрос ; </a:t>
            </a:r>
            <a:endParaRPr lang="en-US"/>
          </a:p>
          <a:p>
            <a:pPr>
              <a:spcBef>
                <a:spcPts val="1200"/>
              </a:spcBef>
            </a:pPr>
            <a:r>
              <a:rPr lang="ru-RU"/>
              <a:t>Работа на местах.</a:t>
            </a:r>
            <a:endParaRPr lang="en-US"/>
          </a:p>
          <a:p>
            <a:endParaRPr lang="ru-RU"/>
          </a:p>
          <a:p>
            <a:endParaRPr lang="ru-RU"/>
          </a:p>
          <a:p>
            <a:pPr lvl="2"/>
            <a:endParaRPr lang="ru-RU" sz="1800"/>
          </a:p>
          <a:p>
            <a:endParaRPr lang="ru-RU" sz="2400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r>
              <a:rPr lang="ru-RU"/>
              <a:t>Содержание      1 этапа: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ru-RU"/>
              <a:t>Устный опрос : </a:t>
            </a:r>
            <a:endParaRPr lang="en-US"/>
          </a:p>
          <a:p>
            <a:pPr lvl="2">
              <a:buFont typeface="Wingdings" pitchFamily="2" charset="2"/>
              <a:buChar char="Ø"/>
            </a:pPr>
            <a:r>
              <a:rPr lang="ru-RU"/>
              <a:t>Какие вещества называются спиртами?</a:t>
            </a:r>
          </a:p>
          <a:p>
            <a:pPr lvl="2">
              <a:buFont typeface="Wingdings" pitchFamily="2" charset="2"/>
              <a:buChar char="Ø"/>
            </a:pPr>
            <a:r>
              <a:rPr lang="ru-RU"/>
              <a:t>Каковы физические свойства спиртов?</a:t>
            </a:r>
          </a:p>
          <a:p>
            <a:pPr lvl="2">
              <a:buFont typeface="Wingdings" pitchFamily="2" charset="2"/>
              <a:buChar char="Ø"/>
            </a:pPr>
            <a:r>
              <a:rPr lang="ru-RU"/>
              <a:t>Где используются спирты?</a:t>
            </a:r>
          </a:p>
          <a:p>
            <a:pPr lvl="2">
              <a:buFont typeface="Wingdings" pitchFamily="2" charset="2"/>
              <a:buChar char="Ø"/>
            </a:pPr>
            <a:r>
              <a:rPr lang="ru-RU"/>
              <a:t>Характерные химические свойства спиртов?</a:t>
            </a:r>
          </a:p>
          <a:p>
            <a:pPr lvl="2">
              <a:buFont typeface="Wingdings" pitchFamily="2" charset="2"/>
              <a:buChar char="Ø"/>
            </a:pPr>
            <a:r>
              <a:rPr lang="ru-RU"/>
              <a:t>Значение водородной связи для свойств кислот.</a:t>
            </a:r>
          </a:p>
          <a:p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75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" presetClass="entr" presetSubtype="5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75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75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75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75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" presetClass="entr" presetSubtype="5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75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 advAuto="1000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     1 этапа: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752600"/>
            <a:ext cx="7783512" cy="41148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ru-RU"/>
              <a:t>Работа на местах</a:t>
            </a:r>
            <a:endParaRPr lang="en-US"/>
          </a:p>
          <a:p>
            <a:pPr>
              <a:buFont typeface="Wingdings" pitchFamily="2" charset="2"/>
              <a:buChar char="q"/>
            </a:pPr>
            <a:r>
              <a:rPr lang="en-US"/>
              <a:t>       </a:t>
            </a:r>
            <a:r>
              <a:rPr lang="ru-RU"/>
              <a:t>написать формулу  </a:t>
            </a:r>
            <a:endParaRPr lang="en-US"/>
          </a:p>
          <a:p>
            <a:pPr lvl="2">
              <a:buFont typeface="Wingdings" pitchFamily="2" charset="2"/>
              <a:buChar char="Ø"/>
            </a:pPr>
            <a:r>
              <a:rPr lang="ru-RU"/>
              <a:t>2-метил бутанола</a:t>
            </a:r>
          </a:p>
          <a:p>
            <a:pPr lvl="2">
              <a:buFont typeface="Wingdings" pitchFamily="2" charset="2"/>
              <a:buChar char="Ø"/>
            </a:pPr>
            <a:r>
              <a:rPr lang="ru-RU"/>
              <a:t>2-метил-2-бутанола</a:t>
            </a:r>
          </a:p>
          <a:p>
            <a:pPr lvl="2">
              <a:buFont typeface="Wingdings" pitchFamily="2" charset="2"/>
              <a:buChar char="q"/>
            </a:pPr>
            <a:r>
              <a:rPr lang="ru-RU"/>
              <a:t>Осуществить превращение:</a:t>
            </a:r>
          </a:p>
          <a:p>
            <a:pPr lvl="2"/>
            <a:r>
              <a:rPr lang="en-US"/>
              <a:t>C</a:t>
            </a:r>
            <a:r>
              <a:rPr lang="en-US" baseline="-25000"/>
              <a:t>2</a:t>
            </a:r>
            <a:r>
              <a:rPr lang="en-US"/>
              <a:t> H</a:t>
            </a:r>
            <a:r>
              <a:rPr lang="en-US" baseline="-25000"/>
              <a:t>6</a:t>
            </a:r>
            <a:r>
              <a:rPr lang="en-US"/>
              <a:t> → C</a:t>
            </a:r>
            <a:r>
              <a:rPr lang="en-US" baseline="-25000"/>
              <a:t>2</a:t>
            </a:r>
            <a:r>
              <a:rPr lang="en-US"/>
              <a:t> H</a:t>
            </a:r>
            <a:r>
              <a:rPr lang="en-US" baseline="-25000"/>
              <a:t>4</a:t>
            </a:r>
            <a:r>
              <a:rPr lang="en-US"/>
              <a:t>  → C</a:t>
            </a:r>
            <a:r>
              <a:rPr lang="en-US" baseline="-25000"/>
              <a:t>2 </a:t>
            </a:r>
            <a:r>
              <a:rPr lang="en-US"/>
              <a:t>H</a:t>
            </a:r>
            <a:r>
              <a:rPr lang="en-US" baseline="-25000"/>
              <a:t>5</a:t>
            </a:r>
            <a:r>
              <a:rPr lang="en-US"/>
              <a:t> O H → C</a:t>
            </a:r>
            <a:r>
              <a:rPr lang="en-US" baseline="-25000"/>
              <a:t>2</a:t>
            </a:r>
            <a:r>
              <a:rPr lang="en-US"/>
              <a:t> H</a:t>
            </a:r>
            <a:r>
              <a:rPr lang="en-US" baseline="-25000"/>
              <a:t>5</a:t>
            </a:r>
            <a:r>
              <a:rPr lang="en-US"/>
              <a:t> CI</a:t>
            </a:r>
          </a:p>
          <a:p>
            <a:pPr lvl="2"/>
            <a:r>
              <a:rPr lang="en-US"/>
              <a:t>                                    ↓</a:t>
            </a:r>
          </a:p>
          <a:p>
            <a:pPr lvl="2"/>
            <a:r>
              <a:rPr lang="en-US"/>
              <a:t>                                   C</a:t>
            </a:r>
            <a:r>
              <a:rPr lang="en-US" baseline="-25000"/>
              <a:t>2</a:t>
            </a:r>
            <a:r>
              <a:rPr lang="en-US"/>
              <a:t> H</a:t>
            </a:r>
            <a:r>
              <a:rPr lang="en-US" baseline="-25000"/>
              <a:t>4</a:t>
            </a:r>
            <a:endParaRPr lang="ru-RU" baseline="-25000"/>
          </a:p>
          <a:p>
            <a:pPr lvl="2">
              <a:buFont typeface="Wingdings" pitchFamily="2" charset="2"/>
              <a:buChar char="q"/>
            </a:pPr>
            <a:endParaRPr lang="ru-RU"/>
          </a:p>
          <a:p>
            <a:pPr lvl="2">
              <a:buFont typeface="Wingdings" pitchFamily="2" charset="2"/>
              <a:buChar char="q"/>
            </a:pPr>
            <a:endParaRPr lang="ru-RU"/>
          </a:p>
          <a:p>
            <a:pPr lvl="2">
              <a:buFont typeface="Wingdings" pitchFamily="2" charset="2"/>
              <a:buChar char="q"/>
            </a:pPr>
            <a:endParaRPr lang="ru-RU"/>
          </a:p>
          <a:p>
            <a:pPr lvl="2">
              <a:buFont typeface="Wingdings" pitchFamily="2" charset="2"/>
              <a:buChar char="Ø"/>
            </a:pPr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     1 этапа: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dirty="0"/>
              <a:t> </a:t>
            </a:r>
            <a:r>
              <a:rPr lang="ru-RU" sz="2400" dirty="0"/>
              <a:t>Дать название следующим веществам</a:t>
            </a:r>
            <a:r>
              <a:rPr lang="en-US" sz="2400" dirty="0"/>
              <a:t>  </a:t>
            </a:r>
            <a:r>
              <a:rPr lang="ru-RU" sz="2400" dirty="0"/>
              <a:t>: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 CH</a:t>
            </a:r>
            <a:r>
              <a:rPr lang="en-US" sz="2400" baseline="-25000" dirty="0"/>
              <a:t>2</a:t>
            </a:r>
            <a:r>
              <a:rPr lang="en-US" sz="2400" dirty="0"/>
              <a:t>—CH—CH</a:t>
            </a:r>
            <a:r>
              <a:rPr lang="en-US" sz="2400" baseline="-25000" dirty="0"/>
              <a:t>2</a:t>
            </a:r>
            <a:r>
              <a:rPr lang="en-US" sz="2400" dirty="0"/>
              <a:t>—CH</a:t>
            </a:r>
            <a:r>
              <a:rPr lang="en-US" sz="2400" baseline="-25000" dirty="0"/>
              <a:t>2</a:t>
            </a:r>
            <a:r>
              <a:rPr lang="en-US" sz="2400" dirty="0"/>
              <a:t>—OH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            </a:t>
            </a:r>
            <a:r>
              <a:rPr lang="en-US" sz="2400" dirty="0">
                <a:sym typeface="Symbol" pitchFamily="18" charset="2"/>
              </a:rPr>
              <a:t>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            CH</a:t>
            </a:r>
            <a:r>
              <a:rPr lang="en-US" sz="2400" baseline="-25000" dirty="0"/>
              <a:t>3</a:t>
            </a:r>
            <a:endParaRPr lang="ru-RU" sz="2400" baseline="-25000" dirty="0"/>
          </a:p>
          <a:p>
            <a:pPr>
              <a:lnSpc>
                <a:spcPct val="90000"/>
              </a:lnSpc>
            </a:pPr>
            <a:endParaRPr lang="en-US" sz="2400" baseline="-25000" dirty="0"/>
          </a:p>
          <a:p>
            <a:pPr>
              <a:lnSpc>
                <a:spcPct val="90000"/>
              </a:lnSpc>
            </a:pPr>
            <a:r>
              <a:rPr lang="ru-RU" sz="2400" dirty="0"/>
              <a:t>                       </a:t>
            </a:r>
            <a:r>
              <a:rPr lang="en-US" sz="2400" dirty="0"/>
              <a:t>CH</a:t>
            </a:r>
            <a:r>
              <a:rPr lang="en-US" sz="2400" baseline="-25000" dirty="0"/>
              <a:t>3</a:t>
            </a:r>
            <a:endParaRPr lang="ru-RU" sz="2400" baseline="-25000" dirty="0"/>
          </a:p>
          <a:p>
            <a:pPr>
              <a:lnSpc>
                <a:spcPct val="90000"/>
              </a:lnSpc>
            </a:pPr>
            <a:r>
              <a:rPr lang="ru-RU" sz="2400" dirty="0"/>
              <a:t>                       </a:t>
            </a:r>
            <a:r>
              <a:rPr lang="en-US" sz="2400" dirty="0">
                <a:sym typeface="Symbol" pitchFamily="18" charset="2"/>
              </a:rPr>
              <a:t>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OH--- CH </a:t>
            </a:r>
            <a:r>
              <a:rPr lang="en-US" sz="2400" baseline="-25000" dirty="0"/>
              <a:t>2</a:t>
            </a:r>
            <a:r>
              <a:rPr lang="en-US" sz="2400" dirty="0"/>
              <a:t>—C--- CH</a:t>
            </a:r>
            <a:r>
              <a:rPr lang="en-US" sz="2400" baseline="-25000" dirty="0"/>
              <a:t>3</a:t>
            </a:r>
            <a:r>
              <a:rPr lang="ru-RU" sz="2400" dirty="0"/>
              <a:t>        </a:t>
            </a:r>
            <a:r>
              <a:rPr lang="en-US" sz="2400" dirty="0"/>
              <a:t>                        </a:t>
            </a:r>
            <a:endParaRPr lang="en-US" sz="2400" baseline="-25000" dirty="0"/>
          </a:p>
          <a:p>
            <a:pPr>
              <a:lnSpc>
                <a:spcPct val="90000"/>
              </a:lnSpc>
            </a:pPr>
            <a:r>
              <a:rPr lang="en-US" sz="2400" dirty="0"/>
              <a:t>                   </a:t>
            </a:r>
            <a:r>
              <a:rPr lang="ru-RU" sz="2400" dirty="0"/>
              <a:t>   </a:t>
            </a:r>
            <a:r>
              <a:rPr lang="en-US" sz="2400" dirty="0"/>
              <a:t> </a:t>
            </a:r>
            <a:r>
              <a:rPr lang="en-US" sz="2400" dirty="0">
                <a:sym typeface="Symbol" pitchFamily="18" charset="2"/>
              </a:rPr>
              <a:t>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ru-RU" sz="2400" dirty="0"/>
              <a:t>  </a:t>
            </a:r>
            <a:r>
              <a:rPr lang="en-US" sz="2400" dirty="0"/>
              <a:t>                     CH</a:t>
            </a:r>
            <a:r>
              <a:rPr lang="en-US" sz="2400" baseline="-25000" dirty="0"/>
              <a:t>3</a:t>
            </a:r>
            <a:r>
              <a:rPr lang="en-US" sz="2400" dirty="0"/>
              <a:t> </a:t>
            </a: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429000" y="25717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5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0"/>
                            </p:stCondLst>
                            <p:childTnLst>
                              <p:par>
                                <p:cTn id="29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30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3500"/>
                            </p:stCondLst>
                            <p:childTnLst>
                              <p:par>
                                <p:cTn id="39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400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4500"/>
                            </p:stCondLst>
                            <p:childTnLst>
                              <p:par>
                                <p:cTn id="49" presetID="2" presetClass="entr" presetSubtype="6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0"/>
                            </p:stCondLst>
                            <p:childTnLst>
                              <p:par>
                                <p:cTn id="54" presetID="23" presetClass="entr" presetSubtype="528" fill="hold" grpId="0" nodeType="afterEffect" nodePh="1">
                                  <p:stCondLst>
                                    <p:cond delay="100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 advAuto="10000"/>
      <p:bldP spid="92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     1 этапа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371600" y="1905000"/>
            <a:ext cx="7772400" cy="4114800"/>
          </a:xfrm>
        </p:spPr>
        <p:txBody>
          <a:bodyPr/>
          <a:lstStyle/>
          <a:p>
            <a:r>
              <a:rPr lang="ru-RU" sz="2000"/>
              <a:t>ПЛАНИРОВАНИЕ УРОКА И МОТИВАЦИЯ:</a:t>
            </a:r>
          </a:p>
          <a:p>
            <a:r>
              <a:rPr lang="ru-RU" sz="2000"/>
              <a:t>Что  мы знаем  о спиртах? Используем ли их в повседневной жизни?</a:t>
            </a:r>
          </a:p>
          <a:p>
            <a:r>
              <a:rPr lang="ru-RU" sz="2000"/>
              <a:t>Как вы думаете,что представляет собой глицерин?</a:t>
            </a:r>
          </a:p>
          <a:p>
            <a:r>
              <a:rPr lang="ru-RU" sz="2000"/>
              <a:t>Что вы знаете о незамерзающих жидкостях?</a:t>
            </a:r>
          </a:p>
          <a:p>
            <a:r>
              <a:rPr lang="ru-RU" sz="2000"/>
              <a:t>Давайте сегодня поговорим о них</a:t>
            </a:r>
          </a:p>
          <a:p>
            <a:r>
              <a:rPr lang="ru-RU" sz="2000"/>
              <a:t>План урока:</a:t>
            </a:r>
          </a:p>
          <a:p>
            <a:pPr lvl="2"/>
            <a:r>
              <a:rPr lang="ru-RU" sz="2000"/>
              <a:t>.Строение и физические свойства многоатомных спиртов</a:t>
            </a:r>
          </a:p>
          <a:p>
            <a:pPr lvl="2"/>
            <a:r>
              <a:rPr lang="ru-RU" sz="2000"/>
              <a:t>.Химические свойства многоатомных спиртов</a:t>
            </a:r>
          </a:p>
          <a:p>
            <a:pPr lvl="2"/>
            <a:r>
              <a:rPr lang="ru-RU" sz="2000"/>
              <a:t>.Применение спиртов.</a:t>
            </a:r>
            <a:r>
              <a:rPr lang="en-US" sz="2000"/>
              <a:t> </a:t>
            </a:r>
            <a:endParaRPr lang="ru-RU" sz="2000"/>
          </a:p>
          <a:p>
            <a:pPr lvl="2"/>
            <a:r>
              <a:rPr lang="ru-RU" sz="2000"/>
              <a:t>Лабораторный опыт</a:t>
            </a:r>
            <a:r>
              <a:rPr lang="en-US" sz="2000"/>
              <a:t> </a:t>
            </a:r>
          </a:p>
          <a:p>
            <a:endParaRPr lang="ru-RU" sz="2000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00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utoUpdateAnimBg="0"/>
      <p:bldP spid="11272" grpId="0" build="p" autoUpdateAnimBg="0" advAuto="1000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2 этап операционно-исполнительский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Завершаем показ слайдов;</a:t>
            </a:r>
          </a:p>
          <a:p>
            <a:pPr>
              <a:lnSpc>
                <a:spcPct val="90000"/>
              </a:lnSpc>
            </a:pPr>
            <a:r>
              <a:rPr lang="ru-RU" sz="2800"/>
              <a:t>Закрываем программу </a:t>
            </a:r>
          </a:p>
          <a:p>
            <a:pPr>
              <a:lnSpc>
                <a:spcPct val="90000"/>
              </a:lnSpc>
            </a:pPr>
            <a:r>
              <a:rPr lang="ru-RU" sz="2800"/>
              <a:t>На рабочем столе открываем программу 1С:Репетитор.Химия</a:t>
            </a:r>
          </a:p>
          <a:p>
            <a:pPr>
              <a:lnSpc>
                <a:spcPct val="90000"/>
              </a:lnSpc>
            </a:pPr>
            <a:r>
              <a:rPr lang="ru-RU" sz="2800"/>
              <a:t>Находим раздел «Органическая химия» (формула бензола)</a:t>
            </a:r>
          </a:p>
          <a:p>
            <a:pPr>
              <a:lnSpc>
                <a:spcPct val="90000"/>
              </a:lnSpc>
            </a:pPr>
            <a:r>
              <a:rPr lang="ru-RU" sz="2800"/>
              <a:t>В оглавлении находим главу  19 «Гидроксильные соединения» и тему 19.2 «Многоатомные спирты»</a:t>
            </a:r>
            <a:endParaRPr lang="en-US" sz="2800"/>
          </a:p>
        </p:txBody>
      </p:sp>
    </p:spTree>
  </p:cSld>
  <p:clrMapOvr>
    <a:masterClrMapping/>
  </p:clrMapOvr>
  <p:transition spd="slow">
    <p:dissolve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2.Химические свойства многоатомных спиртов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Взаимодействие с гидроксидом меди</a:t>
            </a:r>
          </a:p>
          <a:p>
            <a:r>
              <a:rPr lang="ru-RU" sz="2800"/>
              <a:t>Взаимодействие с металлами</a:t>
            </a:r>
          </a:p>
          <a:p>
            <a:r>
              <a:rPr lang="ru-RU" sz="2800"/>
              <a:t>Взаимодействие с азотной кислотой</a:t>
            </a: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800600" y="2057400"/>
          <a:ext cx="3789363" cy="3830638"/>
        </p:xfrm>
        <a:graphic>
          <a:graphicData uri="http://schemas.openxmlformats.org/presentationml/2006/ole">
            <p:oleObj spid="_x0000_s13316" name="Clip" r:id="rId4" imgW="5486040" imgH="5546160" progId="MS_ClipArt_Gallery.2">
              <p:embed/>
            </p:oleObj>
          </a:graphicData>
        </a:graphic>
      </p:graphicFrame>
    </p:spTree>
  </p:cSld>
  <p:clrMapOvr>
    <a:masterClrMapping/>
  </p:clrMapOvr>
  <p:transition spd="slow">
    <p:dissolve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14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925"/>
                            </p:stCondLst>
                            <p:childTnLst>
                              <p:par>
                                <p:cTn id="12" presetID="5" presetClass="entr" presetSubtype="5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425"/>
                            </p:stCondLst>
                            <p:childTnLst>
                              <p:par>
                                <p:cTn id="16" presetID="5" presetClass="entr" presetSubtype="5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925"/>
                            </p:stCondLst>
                            <p:childTnLst>
                              <p:par>
                                <p:cTn id="20" presetID="5" presetClass="entr" presetSubtype="5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425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 advAuto="10000"/>
    </p:bldLst>
  </p:timing>
</p:sld>
</file>

<file path=ppt/theme/theme1.xml><?xml version="1.0" encoding="utf-8"?>
<a:theme xmlns:a="http://schemas.openxmlformats.org/drawingml/2006/main" name="Профессиональный">
  <a:themeElements>
    <a:clrScheme name="Профессиональный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6600FF"/>
      </a:accent1>
      <a:accent2>
        <a:srgbClr val="CC00FF"/>
      </a:accent2>
      <a:accent3>
        <a:srgbClr val="FFFFFF"/>
      </a:accent3>
      <a:accent4>
        <a:srgbClr val="000000"/>
      </a:accent4>
      <a:accent5>
        <a:srgbClr val="B8AAFF"/>
      </a:accent5>
      <a:accent6>
        <a:srgbClr val="B900E7"/>
      </a:accent6>
      <a:hlink>
        <a:srgbClr val="00CC99"/>
      </a:hlink>
      <a:folHlink>
        <a:srgbClr val="0099CC"/>
      </a:folHlink>
    </a:clrScheme>
    <a:fontScheme name="Профессиональный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рофессиональный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ессиональный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Office\Шаблоны\Дизайны презентаций\Профессиональный.pot</Template>
  <TotalTime>471</TotalTime>
  <Words>327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Times New Roman</vt:lpstr>
      <vt:lpstr>Monotype Sorts</vt:lpstr>
      <vt:lpstr>Wingdings</vt:lpstr>
      <vt:lpstr>Symbol</vt:lpstr>
      <vt:lpstr>Профессиональный</vt:lpstr>
      <vt:lpstr>Microsoft Clip Gallery</vt:lpstr>
      <vt:lpstr>MS Organization Chart 2.0</vt:lpstr>
      <vt:lpstr>Диаграмма Microsoft Graph</vt:lpstr>
      <vt:lpstr>МНОГОАТОМНЫЕ СПИРТЫ</vt:lpstr>
      <vt:lpstr>Цель урока:</vt:lpstr>
      <vt:lpstr>Содержание урока:</vt:lpstr>
      <vt:lpstr>Содержание      1 этапа:</vt:lpstr>
      <vt:lpstr>Содержание      1 этапа:</vt:lpstr>
      <vt:lpstr>Содержание      1 этапа:</vt:lpstr>
      <vt:lpstr>Содержание      1 этапа</vt:lpstr>
      <vt:lpstr>2 этап операционно-исполнительский</vt:lpstr>
      <vt:lpstr>2.Химические свойства многоатомных спиртов</vt:lpstr>
      <vt:lpstr>Генетическая связь многоатомных спиртов </vt:lpstr>
      <vt:lpstr>Применение спиртов</vt:lpstr>
    </vt:vector>
  </TitlesOfParts>
  <Company>BIRO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урока </dc:title>
  <dc:creator>курсант</dc:creator>
  <cp:lastModifiedBy>Admin</cp:lastModifiedBy>
  <cp:revision>10</cp:revision>
  <dcterms:created xsi:type="dcterms:W3CDTF">2002-03-03T05:36:15Z</dcterms:created>
  <dcterms:modified xsi:type="dcterms:W3CDTF">2012-04-10T19:52:03Z</dcterms:modified>
</cp:coreProperties>
</file>