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3" r:id="rId3"/>
    <p:sldId id="257" r:id="rId4"/>
    <p:sldId id="258" r:id="rId5"/>
    <p:sldId id="259" r:id="rId6"/>
    <p:sldId id="260" r:id="rId7"/>
    <p:sldId id="261" r:id="rId8"/>
    <p:sldId id="262"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09.07.2012</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09.07.2012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09.07.2012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09.07.2012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09.07.2012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09.07.2012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09.07.2012</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09.07.2012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09.07.2012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09.07.2012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09.07.2012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dirty="0"/>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dirty="0"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09.07.2012</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dirty="0"/>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ru.wikipedia.org/wiki/960"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ru.wikipedia.org/wiki/1015" TargetMode="External"/><Relationship Id="rId4" Type="http://schemas.openxmlformats.org/officeDocument/2006/relationships/hyperlink" Target="http://ru.wikipedia.org/wiki/15_%D0%B8%D1%8E%D0%BB%D1%8F"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428992" y="4929198"/>
            <a:ext cx="5472106" cy="1714512"/>
          </a:xfrm>
        </p:spPr>
        <p:txBody>
          <a:bodyPr>
            <a:normAutofit lnSpcReduction="1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solidFill>
                  <a:srgbClr val="92D050"/>
                </a:solidFill>
                <a:effectLst>
                  <a:reflection blurRad="12700" stA="50000" endPos="50000" dist="5000" dir="5400000" sy="-100000" rotWithShape="0"/>
                </a:effectLst>
              </a:rPr>
              <a:t>Выполнила Шпакова Екатерина. </a:t>
            </a:r>
          </a:p>
          <a:p>
            <a:r>
              <a:rPr lang="ru-RU" b="1" cap="all" dirty="0" smtClean="0">
                <a:ln w="0"/>
                <a:solidFill>
                  <a:srgbClr val="92D050"/>
                </a:solidFill>
                <a:effectLst>
                  <a:reflection blurRad="12700" stA="50000" endPos="50000" dist="5000" dir="5400000" sy="-100000" rotWithShape="0"/>
                </a:effectLst>
              </a:rPr>
              <a:t>Ученица 10 «А» класса г. Калининска</a:t>
            </a:r>
            <a:endParaRPr lang="ru-RU" b="1" cap="all" dirty="0">
              <a:ln w="0"/>
              <a:solidFill>
                <a:srgbClr val="92D050"/>
              </a:solidFill>
              <a:effectLst>
                <a:reflection blurRad="12700" stA="50000" endPos="50000" dist="5000" dir="5400000" sy="-100000" rotWithShape="0"/>
              </a:effectLst>
            </a:endParaRPr>
          </a:p>
        </p:txBody>
      </p:sp>
      <p:sp>
        <p:nvSpPr>
          <p:cNvPr id="4" name="Прямоугольник 3"/>
          <p:cNvSpPr/>
          <p:nvPr/>
        </p:nvSpPr>
        <p:spPr>
          <a:xfrm>
            <a:off x="1000100" y="714356"/>
            <a:ext cx="7229928" cy="1754326"/>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ru-RU" sz="5400" b="1" dirty="0" smtClean="0">
                <a:ln>
                  <a:prstDash val="solid"/>
                </a:ln>
                <a:solidFill>
                  <a:schemeClr val="tx2">
                    <a:lumMod val="60000"/>
                    <a:lumOff val="40000"/>
                  </a:schemeClr>
                </a:solidFill>
                <a:effectLst>
                  <a:outerShdw blurRad="88000" dist="50800" dir="5040000" algn="tl">
                    <a:schemeClr val="accent4">
                      <a:tint val="80000"/>
                      <a:satMod val="250000"/>
                      <a:alpha val="45000"/>
                    </a:schemeClr>
                  </a:outerShdw>
                </a:effectLst>
              </a:rPr>
              <a:t>Князья Киевской Руси</a:t>
            </a:r>
            <a:endParaRPr lang="ru-RU" sz="5400" b="1" dirty="0">
              <a:ln>
                <a:prstDash val="solid"/>
              </a:ln>
              <a:solidFill>
                <a:schemeClr val="tx2">
                  <a:lumMod val="60000"/>
                  <a:lumOff val="40000"/>
                </a:schemeClr>
              </a:solidFill>
              <a:effectLst>
                <a:outerShdw blurRad="88000" dist="50800" dir="5040000" algn="tl">
                  <a:schemeClr val="accent4">
                    <a:tint val="80000"/>
                    <a:satMod val="250000"/>
                    <a:alpha val="45000"/>
                  </a:schemeClr>
                </a:outerShdw>
              </a:effectLst>
            </a:endParaRPr>
          </a:p>
        </p:txBody>
      </p:sp>
      <p:pic>
        <p:nvPicPr>
          <p:cNvPr id="5" name="Picture 2"/>
          <p:cNvPicPr>
            <a:picLocks noChangeAspect="1" noChangeArrowheads="1"/>
          </p:cNvPicPr>
          <p:nvPr/>
        </p:nvPicPr>
        <p:blipFill>
          <a:blip r:embed="rId2" cstate="print"/>
          <a:srcRect/>
          <a:stretch>
            <a:fillRect/>
          </a:stretch>
        </p:blipFill>
        <p:spPr bwMode="auto">
          <a:xfrm>
            <a:off x="642910" y="2071678"/>
            <a:ext cx="3000396" cy="4500595"/>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6" name="Прямоугольник 5"/>
          <p:cNvSpPr/>
          <p:nvPr/>
        </p:nvSpPr>
        <p:spPr bwMode="auto">
          <a:xfrm>
            <a:off x="3786188" y="0"/>
            <a:ext cx="2214562" cy="428625"/>
          </a:xfrm>
          <a:prstGeom prst="rect">
            <a:avLst/>
          </a:prstGeom>
          <a:solidFill>
            <a:schemeClr val="bg1">
              <a:lumMod val="75000"/>
            </a:schemeClr>
          </a:solidFill>
          <a:ln>
            <a:solidFill>
              <a:schemeClr val="accent1">
                <a:lumMod val="20000"/>
                <a:lumOff val="80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a:lstStyle/>
          <a:p>
            <a:pPr algn="ctr" eaLnBrk="0" hangingPunct="0">
              <a:defRPr/>
            </a:pPr>
            <a:r>
              <a:rPr lang="en-US" sz="2000" b="1" dirty="0">
                <a:solidFill>
                  <a:schemeClr val="bg1"/>
                </a:solidFill>
                <a:latin typeface="Times New Roman" pitchFamily="18" charset="0"/>
              </a:rPr>
              <a:t>Prezentacii.com</a:t>
            </a:r>
            <a:endParaRPr lang="ru-RU" sz="2000" b="1" dirty="0">
              <a:solidFill>
                <a:schemeClr val="bg1"/>
              </a:solidFill>
              <a:latin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План.</a:t>
            </a:r>
            <a:endParaRPr lang="ru-RU" dirty="0"/>
          </a:p>
        </p:txBody>
      </p:sp>
      <p:sp>
        <p:nvSpPr>
          <p:cNvPr id="3" name="Содержимое 2"/>
          <p:cNvSpPr>
            <a:spLocks noGrp="1"/>
          </p:cNvSpPr>
          <p:nvPr>
            <p:ph idx="1"/>
          </p:nvPr>
        </p:nvSpPr>
        <p:spPr/>
        <p:txBody>
          <a:bodyPr/>
          <a:lstStyle/>
          <a:p>
            <a:r>
              <a:rPr lang="ru-RU" dirty="0" smtClean="0"/>
              <a:t>1) Владимир Красное Солнышко.</a:t>
            </a:r>
          </a:p>
          <a:p>
            <a:r>
              <a:rPr lang="ru-RU" dirty="0" smtClean="0"/>
              <a:t>2) Ярослав Мудрый</a:t>
            </a:r>
          </a:p>
          <a:p>
            <a:r>
              <a:rPr lang="ru-RU" dirty="0" smtClean="0"/>
              <a:t>3)Владимир Мономах</a:t>
            </a:r>
          </a:p>
          <a:p>
            <a:r>
              <a:rPr lang="ru-RU" dirty="0" smtClean="0"/>
              <a:t>4)Русская правда</a:t>
            </a: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29058" y="500042"/>
            <a:ext cx="5000660" cy="5857892"/>
          </a:xfrm>
        </p:spPr>
        <p:txBody>
          <a:bodyPr>
            <a:noAutofit/>
          </a:bodyPr>
          <a:lstStyle/>
          <a:p>
            <a:r>
              <a:rPr lang="ru-RU" sz="1800" dirty="0" smtClean="0"/>
              <a:t/>
            </a:r>
            <a:br>
              <a:rPr lang="ru-RU" sz="1800" dirty="0" smtClean="0"/>
            </a:br>
            <a:r>
              <a:rPr lang="ru-RU" sz="1800" dirty="0" smtClean="0"/>
              <a:t/>
            </a:r>
            <a:br>
              <a:rPr lang="ru-RU" sz="1800" dirty="0" smtClean="0"/>
            </a:br>
            <a:r>
              <a:rPr lang="ru-RU" sz="1800" dirty="0" smtClean="0"/>
              <a:t/>
            </a:r>
            <a:br>
              <a:rPr lang="ru-RU" sz="1800" dirty="0" smtClean="0"/>
            </a:br>
            <a:r>
              <a:rPr lang="ru-RU" sz="1800" dirty="0" smtClean="0"/>
              <a:t/>
            </a:r>
            <a:br>
              <a:rPr lang="ru-RU" sz="1800" dirty="0" smtClean="0"/>
            </a:br>
            <a:r>
              <a:rPr lang="ru-RU" sz="1800" dirty="0" smtClean="0"/>
              <a:t/>
            </a:r>
            <a:br>
              <a:rPr lang="ru-RU" sz="1800" dirty="0" smtClean="0"/>
            </a:br>
            <a:r>
              <a:rPr lang="ru-RU" sz="1800" dirty="0" smtClean="0"/>
              <a:t/>
            </a:r>
            <a:br>
              <a:rPr lang="ru-RU" sz="1800" dirty="0" smtClean="0"/>
            </a:br>
            <a:r>
              <a:rPr lang="ru-RU" sz="1800" dirty="0" smtClean="0"/>
              <a:t/>
            </a:r>
            <a:br>
              <a:rPr lang="ru-RU" sz="1800" dirty="0" smtClean="0"/>
            </a:br>
            <a:r>
              <a:rPr lang="ru-RU" sz="1800" dirty="0" smtClean="0"/>
              <a:t/>
            </a:r>
            <a:br>
              <a:rPr lang="ru-RU" sz="1800" dirty="0" smtClean="0"/>
            </a:br>
            <a:r>
              <a:rPr lang="ru-RU" sz="1800" dirty="0" smtClean="0"/>
              <a:t/>
            </a:r>
            <a:br>
              <a:rPr lang="ru-RU" sz="1800" dirty="0" smtClean="0"/>
            </a:br>
            <a:r>
              <a:rPr lang="ru-RU" sz="1800" dirty="0" smtClean="0"/>
              <a:t/>
            </a:r>
            <a:br>
              <a:rPr lang="ru-RU" sz="1800" dirty="0" smtClean="0"/>
            </a:br>
            <a:r>
              <a:rPr lang="ru-RU" sz="1800" dirty="0" smtClean="0"/>
              <a:t/>
            </a:r>
            <a:br>
              <a:rPr lang="ru-RU" sz="1800" dirty="0" smtClean="0"/>
            </a:br>
            <a:r>
              <a:rPr lang="ru-RU" sz="1800" dirty="0" smtClean="0"/>
              <a:t/>
            </a:r>
            <a:br>
              <a:rPr lang="ru-RU" sz="1800" dirty="0" smtClean="0"/>
            </a:br>
            <a:r>
              <a:rPr lang="ru-RU" sz="1800" dirty="0" smtClean="0"/>
              <a:t/>
            </a:r>
            <a:br>
              <a:rPr lang="ru-RU" sz="1800" dirty="0" smtClean="0"/>
            </a:br>
            <a:r>
              <a:rPr lang="ru-RU" sz="1600" dirty="0" smtClean="0">
                <a:solidFill>
                  <a:srgbClr val="C00000"/>
                </a:solidFill>
              </a:rPr>
              <a:t>По Повести временных лет Владимир среди сыновей Святослава был третьим по старшинству после Ярополка и Олега. Все законы Владимир принимал при согласовании со своим советом, который состоял из его дружины (военных начальников) и старейшин, представителей разных городов. Согласно летописи в 987 году Владимир на совете бояр принял решение о крещении «по закону греческому».В следующем 988 году он захватил Корсунь (Херсонес в Крыму) и потребовал в жёны сестру византийских императоров Василия </a:t>
            </a:r>
            <a:r>
              <a:rPr lang="en-US" sz="1600" dirty="0" smtClean="0">
                <a:solidFill>
                  <a:srgbClr val="C00000"/>
                </a:solidFill>
              </a:rPr>
              <a:t>II</a:t>
            </a:r>
            <a:r>
              <a:rPr lang="ru-RU" sz="1600" dirty="0" smtClean="0">
                <a:solidFill>
                  <a:srgbClr val="C00000"/>
                </a:solidFill>
              </a:rPr>
              <a:t>и Константина </a:t>
            </a:r>
            <a:r>
              <a:rPr lang="en-US" sz="1600" dirty="0" smtClean="0">
                <a:solidFill>
                  <a:srgbClr val="C00000"/>
                </a:solidFill>
              </a:rPr>
              <a:t>VIII</a:t>
            </a:r>
            <a:r>
              <a:rPr lang="ru-RU" sz="1600" dirty="0" smtClean="0">
                <a:solidFill>
                  <a:srgbClr val="C00000"/>
                </a:solidFill>
              </a:rPr>
              <a:t> Анну, угрожая в противном случае пойти на Константинополь. Императоры согласились, потребовав в свою очередь крещения князя, чтобы сестра выходила за единоверца. Получив согласие Владимира, византийцы прислали в Корсунь Анну с попами. Отправившись в Константинополь, Владимир вместе со своей дружиной прошел обряд крещения, после чего совершил церемонию бракосочетания и вернулся в Киев.</a:t>
            </a:r>
            <a:r>
              <a:rPr lang="ru-RU" sz="1800" dirty="0" smtClean="0"/>
              <a:t/>
            </a:r>
            <a:br>
              <a:rPr lang="ru-RU" sz="1800" dirty="0" smtClean="0"/>
            </a:br>
            <a:endParaRPr lang="ru-RU" sz="1800"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214282" y="214290"/>
            <a:ext cx="3857652" cy="5786478"/>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7" name="Прямоугольник 6"/>
          <p:cNvSpPr/>
          <p:nvPr/>
        </p:nvSpPr>
        <p:spPr>
          <a:xfrm>
            <a:off x="3500430" y="0"/>
            <a:ext cx="4143404" cy="1200329"/>
          </a:xfrm>
          <a:prstGeom prst="rect">
            <a:avLst/>
          </a:prstGeom>
        </p:spPr>
        <p:txBody>
          <a:bodyPr wrap="square">
            <a:spAutoFit/>
          </a:bodyPr>
          <a:lstStyle/>
          <a:p>
            <a:r>
              <a:rPr lang="ru-RU" sz="3600" dirty="0" smtClean="0">
                <a:solidFill>
                  <a:schemeClr val="tx2">
                    <a:lumMod val="60000"/>
                    <a:lumOff val="40000"/>
                  </a:schemeClr>
                </a:solidFill>
              </a:rPr>
              <a:t>Владимир красное солнышко</a:t>
            </a:r>
            <a:endParaRPr lang="ru-RU" sz="3600" dirty="0">
              <a:solidFill>
                <a:schemeClr val="tx2">
                  <a:lumMod val="60000"/>
                  <a:lumOff val="40000"/>
                </a:schemeClr>
              </a:solidFill>
            </a:endParaRPr>
          </a:p>
        </p:txBody>
      </p:sp>
      <p:sp>
        <p:nvSpPr>
          <p:cNvPr id="8" name="Прямоугольник 7"/>
          <p:cNvSpPr/>
          <p:nvPr/>
        </p:nvSpPr>
        <p:spPr>
          <a:xfrm>
            <a:off x="0" y="3857628"/>
            <a:ext cx="3786182" cy="3416320"/>
          </a:xfrm>
          <a:prstGeom prst="rect">
            <a:avLst/>
          </a:prstGeom>
          <a:noFill/>
        </p:spPr>
        <p:txBody>
          <a:bodyPr wrap="square" lIns="91440" tIns="45720" rIns="91440" bIns="45720">
            <a:spAutoFit/>
            <a:scene3d>
              <a:camera prst="isometricOffAxis1Right"/>
              <a:lightRig rig="threePt" dir="t"/>
            </a:scene3d>
          </a:bodyPr>
          <a:lstStyle/>
          <a:p>
            <a:pPr algn="ctr"/>
            <a:r>
              <a:rPr lang="ru-RU"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ru-RU" sz="5400" b="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ок</a:t>
            </a:r>
            <a:r>
              <a:rPr lang="ru-RU"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ru-RU"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3" action="ppaction://hlinkfile" tooltip="960"/>
              </a:rPr>
              <a:t>960</a:t>
            </a:r>
            <a:r>
              <a:rPr lang="ru-RU"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 </a:t>
            </a:r>
            <a:r>
              <a:rPr lang="ru-RU"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4" action="ppaction://hlinkfile" tooltip="15 июля"/>
              </a:rPr>
              <a:t>15 июля</a:t>
            </a:r>
            <a:r>
              <a:rPr lang="ru-RU"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ru-RU"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5" action="ppaction://hlinkfile" tooltip="1015"/>
              </a:rPr>
              <a:t>1015</a:t>
            </a:r>
            <a:r>
              <a:rPr lang="ru-RU"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p>
          <a:p>
            <a:pPr algn="ctr"/>
            <a:endParaRPr lang="ru-RU"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42852"/>
            <a:ext cx="8229600" cy="785818"/>
          </a:xfrm>
        </p:spPr>
        <p:txBody>
          <a:bodyPr>
            <a:normAutofit fontScale="90000"/>
          </a:bodyPr>
          <a:lstStyle/>
          <a:p>
            <a:r>
              <a:rPr lang="ru-RU" dirty="0" smtClean="0"/>
              <a:t>Правление Ярослава Мудрого.</a:t>
            </a:r>
            <a:endParaRPr lang="ru-RU"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214282" y="1285860"/>
            <a:ext cx="3643306" cy="5357850"/>
          </a:xfrm>
          <a:prstGeom prst="rect">
            <a:avLst/>
          </a:prstGeom>
          <a:noFill/>
          <a:ln w="9525">
            <a:noFill/>
            <a:miter lim="800000"/>
            <a:headEnd/>
            <a:tailEnd/>
          </a:ln>
          <a:effectLst/>
          <a:scene3d>
            <a:camera prst="perspectiveRight"/>
            <a:lightRig rig="threePt" dir="t"/>
          </a:scene3d>
        </p:spPr>
      </p:pic>
      <p:sp>
        <p:nvSpPr>
          <p:cNvPr id="7" name="Прямоугольник 6"/>
          <p:cNvSpPr/>
          <p:nvPr/>
        </p:nvSpPr>
        <p:spPr>
          <a:xfrm>
            <a:off x="3857620" y="928670"/>
            <a:ext cx="4572000" cy="5909310"/>
          </a:xfrm>
          <a:prstGeom prst="rect">
            <a:avLst/>
          </a:prstGeom>
        </p:spPr>
        <p:txBody>
          <a:bodyPr wrap="square">
            <a:spAutoFit/>
          </a:bodyPr>
          <a:lstStyle/>
          <a:p>
            <a:r>
              <a:rPr lang="ru-RU" dirty="0" smtClean="0"/>
              <a:t>При Ярославе Мудром  Русь достигла значительных успехов во всех сферах жизни. Стремясь установить порядок и законность в русских землях, Ярослав в начале своего правления ввёл в действие первый на Руси писанный свод законов – Русскую Правду. С большим упорством и настойчивостью  Ярослав Мудрый продолжал внешнюю политику  деда и отца. Он утвердил власть Руси к Западу  Чудского озера, ходил походами против воинственных литовских племён.  Ярослав завершил многолетние усилия Владимира по борьбе с печенегами. В 1036 г. Он нанёс под стенами  Киева сокрушительное поражение  печенежскому  войску. Русь при Ярославе Мудром  стала поистине европейской державой. С её политикой считались все соседи. На востоке, вплоть до низовьев Волги, у неё теперь не было соперников.</a:t>
            </a:r>
            <a:endParaRPr lang="ru-RU" dirty="0"/>
          </a:p>
        </p:txBody>
      </p:sp>
      <p:sp>
        <p:nvSpPr>
          <p:cNvPr id="8" name="Прямоугольник 7"/>
          <p:cNvSpPr/>
          <p:nvPr/>
        </p:nvSpPr>
        <p:spPr>
          <a:xfrm rot="21007361">
            <a:off x="266934" y="5300954"/>
            <a:ext cx="3581237" cy="923330"/>
          </a:xfrm>
          <a:prstGeom prst="rect">
            <a:avLst/>
          </a:prstGeom>
          <a:noFill/>
        </p:spPr>
        <p:txBody>
          <a:bodyPr wrap="none" lIns="91440" tIns="45720" rIns="91440" bIns="45720">
            <a:prstTxWarp prst="textWave1">
              <a:avLst/>
            </a:prstTxWarp>
            <a:spAutoFit/>
          </a:bodyPr>
          <a:lstStyle/>
          <a:p>
            <a:pPr algn="ctr"/>
            <a:r>
              <a:rPr lang="ru-RU" sz="5400" b="1" dirty="0" smtClean="0"/>
              <a:t>(</a:t>
            </a:r>
            <a:r>
              <a:rPr lang="ru-RU"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1019-1054)</a:t>
            </a:r>
            <a:endParaRPr lang="ru-RU"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ransition>
    <p:randomBa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14290"/>
            <a:ext cx="8229600" cy="857256"/>
          </a:xfrm>
        </p:spPr>
        <p:txBody>
          <a:bodyPr/>
          <a:lstStyle/>
          <a:p>
            <a:pPr algn="ctr"/>
            <a:r>
              <a:rPr lang="ru-RU" dirty="0" smtClean="0"/>
              <a:t>         Владимир Мономах.</a:t>
            </a:r>
            <a:endParaRPr lang="ru-RU" dirty="0"/>
          </a:p>
        </p:txBody>
      </p:sp>
      <p:sp>
        <p:nvSpPr>
          <p:cNvPr id="3" name="Содержимое 2"/>
          <p:cNvSpPr>
            <a:spLocks noGrp="1"/>
          </p:cNvSpPr>
          <p:nvPr>
            <p:ph idx="1"/>
          </p:nvPr>
        </p:nvSpPr>
        <p:spPr>
          <a:xfrm>
            <a:off x="3857620" y="1285860"/>
            <a:ext cx="4829180" cy="5357850"/>
          </a:xfrm>
        </p:spPr>
        <p:txBody>
          <a:bodyPr>
            <a:normAutofit/>
          </a:bodyPr>
          <a:lstStyle/>
          <a:p>
            <a:pPr>
              <a:buNone/>
            </a:pPr>
            <a:r>
              <a:rPr lang="ru-RU" sz="2000" dirty="0" smtClean="0"/>
              <a:t>     Время Владимира Мономаха на Руси оказалось самым плодотворным за последнее десятилетие. Он прекратил внутреннюю борьбу. Сразу же после начала своего правления он дал Руси новую Русскую Правду, которая называлась «Устав Владимира Всеволодовича». Владимир Мономах воссоздал единство Руси. Одной из главных заслуг Владимира Мономаха стала организация дальнейшего наступления на половцев и предотвращение их набегов. Это уже не была оборона. Русь сама стремилась нанести удар своим врагам.</a:t>
            </a:r>
            <a:endParaRPr lang="ru-RU" sz="2000" dirty="0"/>
          </a:p>
        </p:txBody>
      </p:sp>
      <p:pic>
        <p:nvPicPr>
          <p:cNvPr id="3074" name="Picture 2"/>
          <p:cNvPicPr>
            <a:picLocks noChangeAspect="1" noChangeArrowheads="1"/>
          </p:cNvPicPr>
          <p:nvPr/>
        </p:nvPicPr>
        <p:blipFill>
          <a:blip r:embed="rId2" cstate="print"/>
          <a:srcRect/>
          <a:stretch>
            <a:fillRect/>
          </a:stretch>
        </p:blipFill>
        <p:spPr bwMode="auto">
          <a:xfrm>
            <a:off x="357158" y="1214422"/>
            <a:ext cx="3714776" cy="4572032"/>
          </a:xfrm>
          <a:prstGeom prst="rect">
            <a:avLst/>
          </a:prstGeom>
          <a:noFill/>
          <a:ln w="9525">
            <a:noFill/>
            <a:miter lim="800000"/>
            <a:headEnd/>
            <a:tailEnd/>
          </a:ln>
          <a:effectLst/>
        </p:spPr>
      </p:pic>
      <p:sp>
        <p:nvSpPr>
          <p:cNvPr id="5" name="Прямоугольник 4"/>
          <p:cNvSpPr/>
          <p:nvPr/>
        </p:nvSpPr>
        <p:spPr>
          <a:xfrm>
            <a:off x="714348" y="5103674"/>
            <a:ext cx="2870274" cy="1754326"/>
          </a:xfrm>
          <a:prstGeom prst="rect">
            <a:avLst/>
          </a:prstGeom>
          <a:noFill/>
        </p:spPr>
        <p:txBody>
          <a:bodyPr wrap="none" lIns="91440" tIns="45720" rIns="91440" bIns="45720">
            <a:prstTxWarp prst="textArchUp">
              <a:avLst/>
            </a:prstTxWarp>
            <a:spAutoFit/>
          </a:bodyPr>
          <a:lstStyle/>
          <a:p>
            <a:pPr algn="ctr"/>
            <a:r>
              <a:rPr lang="ru-RU"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1053-1125</a:t>
            </a:r>
            <a:r>
              <a:rPr lang="ru-RU" sz="5400" dirty="0" smtClean="0"/>
              <a:t/>
            </a:r>
            <a:br>
              <a:rPr lang="ru-RU" sz="5400" dirty="0" smtClean="0"/>
            </a:br>
            <a:endParaRPr lang="ru-RU"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Tree>
  </p:cSld>
  <p:clrMapOvr>
    <a:masterClrMapping/>
  </p:clrMapOvr>
  <p:transition>
    <p:wheel spokes="3"/>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t>Русская правда</a:t>
            </a:r>
            <a:endParaRPr lang="ru-RU" dirty="0"/>
          </a:p>
        </p:txBody>
      </p:sp>
      <p:sp>
        <p:nvSpPr>
          <p:cNvPr id="3" name="Содержимое 2"/>
          <p:cNvSpPr>
            <a:spLocks noGrp="1"/>
          </p:cNvSpPr>
          <p:nvPr>
            <p:ph idx="1"/>
          </p:nvPr>
        </p:nvSpPr>
        <p:spPr/>
        <p:txBody>
          <a:bodyPr>
            <a:normAutofit fontScale="85000" lnSpcReduction="20000"/>
          </a:bodyPr>
          <a:lstStyle/>
          <a:p>
            <a:r>
              <a:rPr lang="ru-RU" dirty="0" smtClean="0"/>
              <a:t>Большинство современных исследователей связывают Древнейшую Правду с именем киевского князя Ярослава Мудрого. Примерный период ее создания 1019—1054 гг. Нормы Русской Правды были постепенно кодифицированы киевским князьям на основе устного племенного права, с включением моментов скандинавского и византийского права, а также церковного влияния. Краткая Правда» состояла из 43 статей. Первая ее часть, наиболее древняя, говорила еще о сохранении обычая кровавой мести, об отсутствии достаточно четкой дифференциации размеров судебных штрафов в зависимости от социального статуса потерпевшего. Вторая часть отражала дальнейший процесс развития феодальных отношений: кровная месть отменялась, жизнь, имущество феодалов ограждались повышенными мерами наказания.</a:t>
            </a:r>
            <a:endParaRPr lang="ru-RU" dirty="0"/>
          </a:p>
        </p:txBody>
      </p:sp>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098" name="Picture 2" descr="H:\Катя\1303214804_10.jpg"/>
          <p:cNvPicPr>
            <a:picLocks noGrp="1" noChangeAspect="1" noChangeArrowheads="1"/>
          </p:cNvPicPr>
          <p:nvPr>
            <p:ph idx="1"/>
          </p:nvPr>
        </p:nvPicPr>
        <p:blipFill>
          <a:blip r:embed="rId2" cstate="print"/>
          <a:srcRect/>
          <a:stretch>
            <a:fillRect/>
          </a:stretch>
        </p:blipFill>
        <p:spPr bwMode="auto">
          <a:xfrm>
            <a:off x="857224" y="285728"/>
            <a:ext cx="7572427" cy="6357981"/>
          </a:xfrm>
          <a:prstGeom prst="rect">
            <a:avLst/>
          </a:prstGeom>
          <a:noFill/>
        </p:spPr>
      </p:pic>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Выводы:</a:t>
            </a:r>
            <a:endParaRPr lang="ru-RU" dirty="0"/>
          </a:p>
        </p:txBody>
      </p:sp>
      <p:sp>
        <p:nvSpPr>
          <p:cNvPr id="3" name="Содержимое 2"/>
          <p:cNvSpPr>
            <a:spLocks noGrp="1"/>
          </p:cNvSpPr>
          <p:nvPr>
            <p:ph idx="1"/>
          </p:nvPr>
        </p:nvSpPr>
        <p:spPr/>
        <p:txBody>
          <a:bodyPr/>
          <a:lstStyle/>
          <a:p>
            <a:r>
              <a:rPr lang="ru-RU" dirty="0" smtClean="0"/>
              <a:t>Все вышеперечисленные князья оказывали влияние на формирование Русской правды. Каждый князь принимал огромное участие в становлении Российского Государства.</a:t>
            </a:r>
            <a:endParaRPr lang="ru-RU" dirty="0"/>
          </a:p>
        </p:txBody>
      </p:sp>
    </p:spTree>
  </p:cSld>
  <p:clrMapOvr>
    <a:masterClrMapping/>
  </p:clrMapOvr>
  <p:transition>
    <p:strips dir="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270</TotalTime>
  <Words>293</Words>
  <Application>Microsoft Office PowerPoint</Application>
  <PresentationFormat>Экран (4:3)</PresentationFormat>
  <Paragraphs>22</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Поток</vt:lpstr>
      <vt:lpstr>Слайд 1</vt:lpstr>
      <vt:lpstr>План.</vt:lpstr>
      <vt:lpstr>             По Повести временных лет Владимир среди сыновей Святослава был третьим по старшинству после Ярополка и Олега. Все законы Владимир принимал при согласовании со своим советом, который состоял из его дружины (военных начальников) и старейшин, представителей разных городов. Согласно летописи в 987 году Владимир на совете бояр принял решение о крещении «по закону греческому».В следующем 988 году он захватил Корсунь (Херсонес в Крыму) и потребовал в жёны сестру византийских императоров Василия IIи Константина VIII Анну, угрожая в противном случае пойти на Константинополь. Императоры согласились, потребовав в свою очередь крещения князя, чтобы сестра выходила за единоверца. Получив согласие Владимира, византийцы прислали в Корсунь Анну с попами. Отправившись в Константинополь, Владимир вместе со своей дружиной прошел обряд крещения, после чего совершил церемонию бракосочетания и вернулся в Киев. </vt:lpstr>
      <vt:lpstr>Правление Ярослава Мудрого.</vt:lpstr>
      <vt:lpstr>         Владимир Мономах.</vt:lpstr>
      <vt:lpstr>Русская правда</vt:lpstr>
      <vt:lpstr>Слайд 7</vt:lpstr>
      <vt:lpstr>Выводы: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Admin</cp:lastModifiedBy>
  <cp:revision>34</cp:revision>
  <dcterms:modified xsi:type="dcterms:W3CDTF">2012-07-09T08:54:15Z</dcterms:modified>
</cp:coreProperties>
</file>