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59" r:id="rId5"/>
    <p:sldId id="268" r:id="rId6"/>
    <p:sldId id="262" r:id="rId7"/>
    <p:sldId id="269" r:id="rId8"/>
    <p:sldId id="257" r:id="rId9"/>
    <p:sldId id="263" r:id="rId10"/>
    <p:sldId id="270" r:id="rId11"/>
    <p:sldId id="272" r:id="rId12"/>
    <p:sldId id="271" r:id="rId13"/>
    <p:sldId id="261" r:id="rId14"/>
    <p:sldId id="258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D60093"/>
    <a:srgbClr val="006600"/>
    <a:srgbClr val="FFFF00"/>
    <a:srgbClr val="000099"/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98FE49-8DA1-4FBD-8F4E-4D3A7FFB307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5A4B24-C40D-47EE-9652-EF6ACADE8E5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997B27-758A-47A0-8835-17566027323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BBC5D84-C19F-4F02-B789-DFED5288200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D5DA0E-1373-4DAC-8352-57A172A9211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5E180B-DCB2-4FB5-B715-3D2A4BDFBF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20BAE5-4BEE-4396-B1AB-09000724C27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CC2E7A-1681-428C-8EB3-D11566B0E53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517D94-6B46-4997-BBD9-CE941C91EB0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E324E9-EE86-40E9-B64F-5F8FCDCCA17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AF5023-12DB-4F95-8CB2-7A07E13F734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E9B690-A1E0-4C37-8A15-9C6B9996818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580F42A-C064-40E9-B475-3CE18E2F83C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457200" y="152400"/>
            <a:ext cx="8229600" cy="6553200"/>
          </a:xfrm>
          <a:ln w="76200">
            <a:solidFill>
              <a:srgbClr val="CC0000"/>
            </a:solidFill>
          </a:ln>
        </p:spPr>
        <p:txBody>
          <a:bodyPr/>
          <a:lstStyle/>
          <a:p>
            <a:r>
              <a:rPr lang="ru-RU" sz="6000" b="1" dirty="0" smtClean="0">
                <a:solidFill>
                  <a:srgbClr val="CC0000"/>
                </a:solidFill>
              </a:rPr>
              <a:t>Государства Пиренейского полуострова</a:t>
            </a:r>
            <a:r>
              <a:rPr lang="ru-RU" sz="6000" b="1" dirty="0" smtClean="0">
                <a:solidFill>
                  <a:srgbClr val="CC0000"/>
                </a:solidFill>
              </a:rPr>
              <a:t>. </a:t>
            </a:r>
            <a:r>
              <a:rPr lang="ru-RU" sz="6000" b="1" smtClean="0">
                <a:solidFill>
                  <a:srgbClr val="CC0000"/>
                </a:solidFill>
              </a:rPr>
              <a:t>Реконкиста.</a:t>
            </a:r>
            <a:endParaRPr lang="ru-RU" sz="6000" b="1" dirty="0">
              <a:solidFill>
                <a:srgbClr val="CC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228600"/>
            <a:ext cx="8229600" cy="1143000"/>
          </a:xfrm>
          <a:ln w="76200">
            <a:solidFill>
              <a:srgbClr val="CC0000"/>
            </a:solidFill>
          </a:ln>
        </p:spPr>
        <p:txBody>
          <a:bodyPr/>
          <a:lstStyle/>
          <a:p>
            <a:r>
              <a:rPr lang="ru-RU" sz="3200" b="1">
                <a:solidFill>
                  <a:srgbClr val="000099"/>
                </a:solidFill>
              </a:rPr>
              <a:t>Кортесы</a:t>
            </a:r>
            <a:r>
              <a:rPr lang="ru-RU" sz="3200" b="1">
                <a:solidFill>
                  <a:srgbClr val="CC0000"/>
                </a:solidFill>
              </a:rPr>
              <a:t> – сословно-представительный орган в Испании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52400" y="1600200"/>
            <a:ext cx="8763000" cy="762000"/>
          </a:xfrm>
          <a:ln w="76200">
            <a:solidFill>
              <a:srgbClr val="000099"/>
            </a:solidFill>
          </a:ln>
        </p:spPr>
        <p:txBody>
          <a:bodyPr/>
          <a:lstStyle/>
          <a:p>
            <a:pPr>
              <a:buFontTx/>
              <a:buNone/>
            </a:pPr>
            <a:r>
              <a:rPr lang="ru-RU" sz="2800" b="1">
                <a:solidFill>
                  <a:srgbClr val="CC0000"/>
                </a:solidFill>
              </a:rPr>
              <a:t>1137 год</a:t>
            </a:r>
            <a:r>
              <a:rPr lang="ru-RU" sz="2800" b="1">
                <a:solidFill>
                  <a:srgbClr val="000099"/>
                </a:solidFill>
              </a:rPr>
              <a:t> – первое появление кортесов в Леоне</a:t>
            </a:r>
          </a:p>
        </p:txBody>
      </p:sp>
      <p:sp>
        <p:nvSpPr>
          <p:cNvPr id="20495" name="Rectangle 15"/>
          <p:cNvSpPr>
            <a:spLocks noChangeArrowheads="1"/>
          </p:cNvSpPr>
          <p:nvPr/>
        </p:nvSpPr>
        <p:spPr bwMode="auto">
          <a:xfrm>
            <a:off x="2209800" y="3124200"/>
            <a:ext cx="5262563" cy="717550"/>
          </a:xfrm>
          <a:prstGeom prst="rect">
            <a:avLst/>
          </a:prstGeom>
          <a:noFill/>
          <a:ln w="76200" cmpd="tri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600" b="1">
                <a:solidFill>
                  <a:srgbClr val="CC0000"/>
                </a:solidFill>
              </a:rPr>
              <a:t>ЕПИСКОПЫ, АББАТЫ</a:t>
            </a:r>
          </a:p>
        </p:txBody>
      </p:sp>
      <p:sp>
        <p:nvSpPr>
          <p:cNvPr id="20496" name="Rectangle 16"/>
          <p:cNvSpPr>
            <a:spLocks noChangeArrowheads="1"/>
          </p:cNvSpPr>
          <p:nvPr/>
        </p:nvSpPr>
        <p:spPr bwMode="auto">
          <a:xfrm>
            <a:off x="2209800" y="4114800"/>
            <a:ext cx="5349875" cy="717550"/>
          </a:xfrm>
          <a:prstGeom prst="rect">
            <a:avLst/>
          </a:prstGeom>
          <a:noFill/>
          <a:ln w="76200" cmpd="tri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600" b="1">
                <a:solidFill>
                  <a:srgbClr val="CC0000"/>
                </a:solidFill>
              </a:rPr>
              <a:t>СВЕТСКИЕ ФЕОДАЛЫ</a:t>
            </a:r>
          </a:p>
        </p:txBody>
      </p:sp>
      <p:sp>
        <p:nvSpPr>
          <p:cNvPr id="20497" name="Rectangle 17"/>
          <p:cNvSpPr>
            <a:spLocks noChangeArrowheads="1"/>
          </p:cNvSpPr>
          <p:nvPr/>
        </p:nvSpPr>
        <p:spPr bwMode="auto">
          <a:xfrm>
            <a:off x="1547813" y="5084763"/>
            <a:ext cx="6408737" cy="1266825"/>
          </a:xfrm>
          <a:prstGeom prst="rect">
            <a:avLst/>
          </a:prstGeom>
          <a:noFill/>
          <a:ln w="76200" cmpd="tri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CC0000"/>
                </a:solidFill>
              </a:rPr>
              <a:t>ГОРОЖАНЕ,   </a:t>
            </a:r>
          </a:p>
          <a:p>
            <a:pPr algn="ctr"/>
            <a:r>
              <a:rPr lang="ru-RU" sz="3600" b="1">
                <a:solidFill>
                  <a:srgbClr val="CC0000"/>
                </a:solidFill>
              </a:rPr>
              <a:t>СВОБОДНЫЕ</a:t>
            </a:r>
            <a:r>
              <a:rPr lang="en-US" sz="3600" b="1">
                <a:solidFill>
                  <a:srgbClr val="CC0000"/>
                </a:solidFill>
              </a:rPr>
              <a:t> </a:t>
            </a:r>
            <a:r>
              <a:rPr lang="ru-RU" sz="3600" b="1">
                <a:solidFill>
                  <a:srgbClr val="CC0000"/>
                </a:solidFill>
              </a:rPr>
              <a:t>КРЕСТЬЯНЕ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4038600"/>
            <a:ext cx="9144000" cy="2819400"/>
          </a:xfrm>
          <a:ln w="76200">
            <a:solidFill>
              <a:srgbClr val="CC0000"/>
            </a:solidFill>
          </a:ln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3600" b="1">
                <a:solidFill>
                  <a:srgbClr val="000099"/>
                </a:solidFill>
              </a:rPr>
              <a:t>В ходе Реконкисты было создано в 1095 году графство </a:t>
            </a:r>
            <a:r>
              <a:rPr lang="ru-RU" sz="3600" b="1">
                <a:solidFill>
                  <a:srgbClr val="CC0000"/>
                </a:solidFill>
              </a:rPr>
              <a:t>Португалия</a:t>
            </a:r>
            <a:r>
              <a:rPr lang="ru-RU" sz="3600" b="1">
                <a:solidFill>
                  <a:srgbClr val="000099"/>
                </a:solidFill>
              </a:rPr>
              <a:t>, в 1139 году (официально в 1143 году) ставшее независимым королевством. </a:t>
            </a:r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 cstate="print">
            <a:lum bright="-6000" contrast="6000"/>
          </a:blip>
          <a:srcRect/>
          <a:stretch>
            <a:fillRect/>
          </a:stretch>
        </p:blipFill>
        <p:spPr bwMode="auto">
          <a:xfrm>
            <a:off x="0" y="0"/>
            <a:ext cx="4648200" cy="3984625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/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3" cstate="print">
            <a:lum bright="-18000" contrast="18000"/>
          </a:blip>
          <a:srcRect/>
          <a:stretch>
            <a:fillRect/>
          </a:stretch>
        </p:blipFill>
        <p:spPr bwMode="auto">
          <a:xfrm>
            <a:off x="4572000" y="0"/>
            <a:ext cx="4572000" cy="3963988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0" y="0"/>
            <a:ext cx="4419600" cy="1981200"/>
          </a:xfrm>
          <a:ln w="76200">
            <a:solidFill>
              <a:srgbClr val="CC0000"/>
            </a:solidFill>
          </a:ln>
        </p:spPr>
        <p:txBody>
          <a:bodyPr/>
          <a:lstStyle/>
          <a:p>
            <a:r>
              <a:rPr lang="en-US" sz="2400" b="1">
                <a:solidFill>
                  <a:srgbClr val="CC0000"/>
                </a:solidFill>
              </a:rPr>
              <a:t>XIII-XV</a:t>
            </a:r>
            <a:r>
              <a:rPr lang="ru-RU" sz="2400" b="1">
                <a:solidFill>
                  <a:srgbClr val="CC0000"/>
                </a:solidFill>
              </a:rPr>
              <a:t> вв. – </a:t>
            </a:r>
            <a:r>
              <a:rPr lang="ru-RU" sz="2400" b="1">
                <a:solidFill>
                  <a:srgbClr val="000099"/>
                </a:solidFill>
              </a:rPr>
              <a:t>междоусобные войны христианских государств Пиренейского полуострова.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0" y="2133600"/>
            <a:ext cx="4419600" cy="4572000"/>
          </a:xfrm>
          <a:ln w="76200">
            <a:solidFill>
              <a:srgbClr val="000099"/>
            </a:solidFill>
          </a:ln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400" b="1">
                <a:solidFill>
                  <a:srgbClr val="CC0000"/>
                </a:solidFill>
              </a:rPr>
              <a:t>1479 год</a:t>
            </a:r>
            <a:r>
              <a:rPr lang="ru-RU" sz="2400" b="1">
                <a:solidFill>
                  <a:srgbClr val="000099"/>
                </a:solidFill>
              </a:rPr>
              <a:t> – образование </a:t>
            </a:r>
            <a:r>
              <a:rPr lang="ru-RU" sz="2400" b="1">
                <a:solidFill>
                  <a:srgbClr val="CC0000"/>
                </a:solidFill>
              </a:rPr>
              <a:t>Испанского королевства</a:t>
            </a:r>
            <a:r>
              <a:rPr lang="ru-RU" sz="2400" b="1">
                <a:solidFill>
                  <a:srgbClr val="000099"/>
                </a:solidFill>
              </a:rPr>
              <a:t> под властью супружеской пары </a:t>
            </a:r>
            <a:r>
              <a:rPr lang="ru-RU" sz="2400" b="1">
                <a:solidFill>
                  <a:srgbClr val="CC0000"/>
                </a:solidFill>
              </a:rPr>
              <a:t>Изабеллы Кастильской</a:t>
            </a:r>
            <a:r>
              <a:rPr lang="ru-RU" sz="2400" b="1">
                <a:solidFill>
                  <a:srgbClr val="000099"/>
                </a:solidFill>
              </a:rPr>
              <a:t> и </a:t>
            </a:r>
            <a:r>
              <a:rPr lang="ru-RU" sz="2400" b="1">
                <a:solidFill>
                  <a:srgbClr val="CC0000"/>
                </a:solidFill>
              </a:rPr>
              <a:t>Фердинанда Арагонского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>
                <a:solidFill>
                  <a:srgbClr val="CC0000"/>
                </a:solidFill>
              </a:rPr>
              <a:t>1492 год</a:t>
            </a:r>
            <a:r>
              <a:rPr lang="ru-RU" sz="2400" b="1">
                <a:solidFill>
                  <a:srgbClr val="000099"/>
                </a:solidFill>
              </a:rPr>
              <a:t> – завоевание Гранады. Окончательное изгнание арабов с Пиренейского полуострова. </a:t>
            </a:r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 cstate="print">
            <a:lum bright="-18000" contrast="18000"/>
          </a:blip>
          <a:srcRect/>
          <a:stretch>
            <a:fillRect/>
          </a:stretch>
        </p:blipFill>
        <p:spPr bwMode="auto">
          <a:xfrm>
            <a:off x="152400" y="76200"/>
            <a:ext cx="4267200" cy="3700463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/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6175" y="3886200"/>
            <a:ext cx="202247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3886200"/>
            <a:ext cx="213677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839200" cy="685800"/>
          </a:xfrm>
          <a:ln w="76200">
            <a:solidFill>
              <a:srgbClr val="000099"/>
            </a:solidFill>
          </a:ln>
        </p:spPr>
        <p:txBody>
          <a:bodyPr/>
          <a:lstStyle/>
          <a:p>
            <a:r>
              <a:rPr lang="en-US" sz="2800" b="1">
                <a:solidFill>
                  <a:srgbClr val="CC0000"/>
                </a:solidFill>
              </a:rPr>
              <a:t>XV </a:t>
            </a:r>
            <a:r>
              <a:rPr lang="ru-RU" sz="2800" b="1">
                <a:solidFill>
                  <a:srgbClr val="CC0000"/>
                </a:solidFill>
              </a:rPr>
              <a:t>век – образование инквизиции в Испании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5334000"/>
            <a:ext cx="3581400" cy="1295400"/>
          </a:xfrm>
          <a:ln w="76200">
            <a:solidFill>
              <a:srgbClr val="000099"/>
            </a:solidFill>
          </a:ln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400" b="1">
                <a:solidFill>
                  <a:srgbClr val="000099"/>
                </a:solidFill>
              </a:rPr>
              <a:t>Томас Торквемада – глава испанской инквизиции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4267200" y="5791200"/>
            <a:ext cx="4737100" cy="898525"/>
          </a:xfrm>
          <a:prstGeom prst="rect">
            <a:avLst/>
          </a:prstGeom>
          <a:noFill/>
          <a:ln w="76200">
            <a:solidFill>
              <a:srgbClr val="CC0000"/>
            </a:solidFill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ru-RU" sz="2400" b="1">
                <a:solidFill>
                  <a:srgbClr val="CC0000"/>
                </a:solidFill>
              </a:rPr>
              <a:t>Аутодафе («дело веры») - сожжение еретиков.</a:t>
            </a:r>
          </a:p>
        </p:txBody>
      </p:sp>
      <p:pic>
        <p:nvPicPr>
          <p:cNvPr id="9221" name="Picture 5" descr="1"/>
          <p:cNvPicPr>
            <a:picLocks noChangeAspect="1" noChangeArrowheads="1"/>
          </p:cNvPicPr>
          <p:nvPr/>
        </p:nvPicPr>
        <p:blipFill>
          <a:blip r:embed="rId2" cstate="print">
            <a:lum bright="6000" contrast="36000"/>
          </a:blip>
          <a:srcRect/>
          <a:stretch>
            <a:fillRect/>
          </a:stretch>
        </p:blipFill>
        <p:spPr bwMode="auto">
          <a:xfrm>
            <a:off x="4191000" y="1085850"/>
            <a:ext cx="4800600" cy="4554538"/>
          </a:xfrm>
          <a:prstGeom prst="rect">
            <a:avLst/>
          </a:prstGeom>
          <a:noFill/>
          <a:ln w="76200">
            <a:solidFill>
              <a:srgbClr val="CC0000"/>
            </a:solidFill>
            <a:miter lim="800000"/>
            <a:headEnd/>
            <a:tailEnd/>
          </a:ln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3" cstate="print">
            <a:lum bright="-12000" contrast="12000"/>
          </a:blip>
          <a:srcRect/>
          <a:stretch>
            <a:fillRect/>
          </a:stretch>
        </p:blipFill>
        <p:spPr bwMode="auto">
          <a:xfrm>
            <a:off x="157163" y="1066800"/>
            <a:ext cx="3832225" cy="4095750"/>
          </a:xfrm>
          <a:prstGeom prst="rect">
            <a:avLst/>
          </a:prstGeom>
          <a:noFill/>
          <a:ln w="57150">
            <a:solidFill>
              <a:srgbClr val="000099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/>
          <p:cNvSpPr>
            <a:spLocks noChangeArrowheads="1"/>
          </p:cNvSpPr>
          <p:nvPr/>
        </p:nvSpPr>
        <p:spPr bwMode="auto">
          <a:xfrm>
            <a:off x="838200" y="381000"/>
            <a:ext cx="7620000" cy="3276600"/>
          </a:xfrm>
          <a:prstGeom prst="downArrowCallout">
            <a:avLst>
              <a:gd name="adj1" fmla="val 27132"/>
              <a:gd name="adj2" fmla="val 33915"/>
              <a:gd name="adj3" fmla="val 16412"/>
              <a:gd name="adj4" fmla="val 66667"/>
            </a:avLst>
          </a:prstGeom>
          <a:noFill/>
          <a:ln w="76200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7200" b="1">
                <a:solidFill>
                  <a:srgbClr val="CC0000"/>
                </a:solidFill>
                <a:latin typeface="Monotype Corsiva" pitchFamily="66" charset="0"/>
              </a:rPr>
              <a:t>Домашнее задание</a:t>
            </a:r>
          </a:p>
        </p:txBody>
      </p:sp>
      <p:sp>
        <p:nvSpPr>
          <p:cNvPr id="6147" name="AutoShape 3"/>
          <p:cNvSpPr>
            <a:spLocks noChangeArrowheads="1"/>
          </p:cNvSpPr>
          <p:nvPr/>
        </p:nvSpPr>
        <p:spPr bwMode="auto">
          <a:xfrm>
            <a:off x="228600" y="3352800"/>
            <a:ext cx="8686800" cy="3124200"/>
          </a:xfrm>
          <a:prstGeom prst="horizontalScroll">
            <a:avLst>
              <a:gd name="adj" fmla="val 12500"/>
            </a:avLst>
          </a:prstGeom>
          <a:noFill/>
          <a:ln w="76200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762000" y="4495800"/>
            <a:ext cx="80010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4800" b="1">
                <a:solidFill>
                  <a:srgbClr val="000099"/>
                </a:solidFill>
              </a:rPr>
              <a:t>§ 22. Р/т № 1-5 стр. 71-74.</a:t>
            </a:r>
            <a:endParaRPr lang="ru-RU" sz="480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3400" y="914400"/>
            <a:ext cx="8229600" cy="4800600"/>
          </a:xfrm>
          <a:ln w="76200">
            <a:solidFill>
              <a:srgbClr val="CC0000"/>
            </a:solidFill>
          </a:ln>
        </p:spPr>
        <p:txBody>
          <a:bodyPr/>
          <a:lstStyle/>
          <a:p>
            <a:r>
              <a:rPr lang="ru-RU" sz="4000" b="1">
                <a:solidFill>
                  <a:srgbClr val="CC0000"/>
                </a:solidFill>
              </a:rPr>
              <a:t>Андалусия – </a:t>
            </a:r>
            <a:r>
              <a:rPr lang="ru-RU" sz="4000" b="1">
                <a:solidFill>
                  <a:srgbClr val="000099"/>
                </a:solidFill>
              </a:rPr>
              <a:t>мусульманские владения в Испании.</a:t>
            </a:r>
          </a:p>
          <a:p>
            <a:r>
              <a:rPr lang="ru-RU" sz="4000" b="1">
                <a:solidFill>
                  <a:srgbClr val="CC0000"/>
                </a:solidFill>
              </a:rPr>
              <a:t>Мавры – </a:t>
            </a:r>
            <a:r>
              <a:rPr lang="ru-RU" sz="4000" b="1">
                <a:solidFill>
                  <a:srgbClr val="000099"/>
                </a:solidFill>
              </a:rPr>
              <a:t>мусульманское население Испании (арабы и берберы).</a:t>
            </a:r>
          </a:p>
          <a:p>
            <a:r>
              <a:rPr lang="ru-RU" sz="4000" b="1">
                <a:solidFill>
                  <a:srgbClr val="CC0000"/>
                </a:solidFill>
              </a:rPr>
              <a:t>Мавритания – </a:t>
            </a:r>
            <a:r>
              <a:rPr lang="ru-RU" sz="4000" b="1">
                <a:solidFill>
                  <a:srgbClr val="000099"/>
                </a:solidFill>
              </a:rPr>
              <a:t>Северная Африка.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ru-RU" b="1">
                <a:solidFill>
                  <a:srgbClr val="CC0000"/>
                </a:solidFill>
              </a:rPr>
              <a:t>Мусульманская Испания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5181600"/>
          </a:xfrm>
          <a:ln w="76200">
            <a:solidFill>
              <a:srgbClr val="000099"/>
            </a:solidFill>
          </a:ln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ru-RU" sz="2800" b="1">
                <a:solidFill>
                  <a:srgbClr val="000099"/>
                </a:solidFill>
              </a:rPr>
              <a:t>Развитие земледелия и скотоводства.</a:t>
            </a:r>
          </a:p>
          <a:p>
            <a:pPr marL="609600" indent="-609600">
              <a:buFontTx/>
              <a:buAutoNum type="arabicPeriod"/>
            </a:pPr>
            <a:r>
              <a:rPr lang="ru-RU" sz="2800" b="1">
                <a:solidFill>
                  <a:srgbClr val="000099"/>
                </a:solidFill>
              </a:rPr>
              <a:t>Рост и развитие городов.</a:t>
            </a:r>
          </a:p>
          <a:p>
            <a:pPr marL="609600" indent="-609600">
              <a:buFontTx/>
              <a:buAutoNum type="arabicPeriod"/>
            </a:pPr>
            <a:r>
              <a:rPr lang="ru-RU" sz="2800" b="1">
                <a:solidFill>
                  <a:srgbClr val="000099"/>
                </a:solidFill>
              </a:rPr>
              <a:t>Развитие ремесла и торговли.</a:t>
            </a:r>
          </a:p>
          <a:p>
            <a:pPr marL="609600" indent="-609600">
              <a:buFontTx/>
              <a:buAutoNum type="arabicPeriod"/>
            </a:pPr>
            <a:r>
              <a:rPr lang="ru-RU" sz="2800" b="1">
                <a:solidFill>
                  <a:srgbClr val="000099"/>
                </a:solidFill>
              </a:rPr>
              <a:t>В мусульманской Испании проживало много разных народов:</a:t>
            </a:r>
          </a:p>
          <a:p>
            <a:pPr marL="1371600" lvl="2" indent="-457200"/>
            <a:r>
              <a:rPr lang="ru-RU" b="1">
                <a:solidFill>
                  <a:srgbClr val="000099"/>
                </a:solidFill>
              </a:rPr>
              <a:t>Арабы,</a:t>
            </a:r>
          </a:p>
          <a:p>
            <a:pPr marL="1371600" lvl="2" indent="-457200"/>
            <a:r>
              <a:rPr lang="ru-RU" b="1">
                <a:solidFill>
                  <a:srgbClr val="000099"/>
                </a:solidFill>
              </a:rPr>
              <a:t>Берберы,</a:t>
            </a:r>
          </a:p>
          <a:p>
            <a:pPr marL="1371600" lvl="2" indent="-457200"/>
            <a:r>
              <a:rPr lang="ru-RU" b="1">
                <a:solidFill>
                  <a:srgbClr val="000099"/>
                </a:solidFill>
              </a:rPr>
              <a:t>Евреи,</a:t>
            </a:r>
          </a:p>
          <a:p>
            <a:pPr marL="1371600" lvl="2" indent="-457200"/>
            <a:r>
              <a:rPr lang="ru-RU" b="1">
                <a:solidFill>
                  <a:srgbClr val="000099"/>
                </a:solidFill>
              </a:rPr>
              <a:t>Вестготы,</a:t>
            </a:r>
          </a:p>
          <a:p>
            <a:pPr marL="1371600" lvl="2" indent="-457200"/>
            <a:r>
              <a:rPr lang="ru-RU" b="1">
                <a:solidFill>
                  <a:srgbClr val="000099"/>
                </a:solidFill>
              </a:rPr>
              <a:t>Баски и др.</a:t>
            </a:r>
          </a:p>
        </p:txBody>
      </p:sp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8077200" y="6019800"/>
            <a:ext cx="533400" cy="381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76200"/>
            <a:ext cx="8534400" cy="1219200"/>
          </a:xfrm>
          <a:ln w="76200">
            <a:solidFill>
              <a:srgbClr val="CC0000"/>
            </a:solidFill>
          </a:ln>
        </p:spPr>
        <p:txBody>
          <a:bodyPr/>
          <a:lstStyle/>
          <a:p>
            <a:r>
              <a:rPr lang="ru-RU" sz="3200" b="1" u="sng">
                <a:solidFill>
                  <a:srgbClr val="CC0000"/>
                </a:solidFill>
              </a:rPr>
              <a:t>Реконкиста</a:t>
            </a:r>
            <a:r>
              <a:rPr lang="ru-RU" sz="3200" b="1">
                <a:solidFill>
                  <a:srgbClr val="CC0000"/>
                </a:solidFill>
              </a:rPr>
              <a:t>-отвоевание земель захваченных мусульманами (</a:t>
            </a:r>
            <a:r>
              <a:rPr lang="en-US" sz="3200" b="1">
                <a:solidFill>
                  <a:srgbClr val="CC0000"/>
                </a:solidFill>
              </a:rPr>
              <a:t>VIII-XV </a:t>
            </a:r>
            <a:r>
              <a:rPr lang="ru-RU" sz="3200" b="1">
                <a:solidFill>
                  <a:srgbClr val="CC0000"/>
                </a:solidFill>
              </a:rPr>
              <a:t>вв.)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>
            <a:lum bright="-6000" contrast="6000"/>
          </a:blip>
          <a:srcRect/>
          <a:stretch>
            <a:fillRect/>
          </a:stretch>
        </p:blipFill>
        <p:spPr bwMode="auto">
          <a:xfrm>
            <a:off x="609600" y="1370013"/>
            <a:ext cx="7620000" cy="548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477962"/>
          </a:xfrm>
          <a:ln w="76200">
            <a:solidFill>
              <a:srgbClr val="000099"/>
            </a:solidFill>
          </a:ln>
        </p:spPr>
        <p:txBody>
          <a:bodyPr/>
          <a:lstStyle/>
          <a:p>
            <a:r>
              <a:rPr lang="ru-RU" sz="4000" b="1">
                <a:solidFill>
                  <a:srgbClr val="CC0000"/>
                </a:solidFill>
              </a:rPr>
              <a:t>Участники Реконкисты</a:t>
            </a:r>
            <a:br>
              <a:rPr lang="ru-RU" sz="4000" b="1">
                <a:solidFill>
                  <a:srgbClr val="CC0000"/>
                </a:solidFill>
              </a:rPr>
            </a:br>
            <a:r>
              <a:rPr lang="ru-RU" sz="4000" b="1">
                <a:solidFill>
                  <a:srgbClr val="CC0000"/>
                </a:solidFill>
              </a:rPr>
              <a:t>стр. 183-184)</a:t>
            </a:r>
          </a:p>
        </p:txBody>
      </p:sp>
      <p:graphicFrame>
        <p:nvGraphicFramePr>
          <p:cNvPr id="16401" name="Group 17"/>
          <p:cNvGraphicFramePr>
            <a:graphicFrameLocks noGrp="1"/>
          </p:cNvGraphicFramePr>
          <p:nvPr>
            <p:ph idx="1"/>
          </p:nvPr>
        </p:nvGraphicFramePr>
        <p:xfrm>
          <a:off x="0" y="2133600"/>
          <a:ext cx="9144000" cy="2871788"/>
        </p:xfrm>
        <a:graphic>
          <a:graphicData uri="http://schemas.openxmlformats.org/drawingml/2006/table">
            <a:tbl>
              <a:tblPr/>
              <a:tblGrid>
                <a:gridCol w="4572000"/>
                <a:gridCol w="4572000"/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Участники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Чего хотели добиться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62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879475" y="22860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2800"/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152400" y="5334000"/>
            <a:ext cx="8839200" cy="1022350"/>
          </a:xfrm>
          <a:prstGeom prst="rect">
            <a:avLst/>
          </a:prstGeom>
          <a:noFill/>
          <a:ln w="76200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800" b="1">
                <a:solidFill>
                  <a:srgbClr val="000099"/>
                </a:solidFill>
              </a:rPr>
              <a:t>4) </a:t>
            </a:r>
            <a:r>
              <a:rPr lang="ru-RU" sz="2800" b="1">
                <a:solidFill>
                  <a:srgbClr val="CC0000"/>
                </a:solidFill>
              </a:rPr>
              <a:t>Церковь,</a:t>
            </a:r>
            <a:r>
              <a:rPr lang="ru-RU" sz="2800" b="1">
                <a:solidFill>
                  <a:srgbClr val="000099"/>
                </a:solidFill>
              </a:rPr>
              <a:t> призывая к борьбе христиан, против ислама, усиливала свое влияние.</a:t>
            </a:r>
            <a:r>
              <a:rPr lang="en-US" sz="2800" b="1">
                <a:solidFill>
                  <a:srgbClr val="000099"/>
                </a:solidFill>
              </a:rPr>
              <a:t> </a:t>
            </a:r>
            <a:endParaRPr lang="ru-RU" sz="2800" b="1">
              <a:solidFill>
                <a:srgbClr val="000099"/>
              </a:solidFill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152400" y="304800"/>
            <a:ext cx="8763000" cy="1022350"/>
          </a:xfrm>
          <a:prstGeom prst="rect">
            <a:avLst/>
          </a:prstGeom>
          <a:noFill/>
          <a:ln w="76200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arenR"/>
            </a:pPr>
            <a:r>
              <a:rPr lang="ru-RU" sz="2800" b="1">
                <a:solidFill>
                  <a:srgbClr val="CC0000"/>
                </a:solidFill>
              </a:rPr>
              <a:t>Феодалы</a:t>
            </a:r>
            <a:r>
              <a:rPr lang="ru-RU" sz="2800" b="1">
                <a:solidFill>
                  <a:srgbClr val="000099"/>
                </a:solidFill>
              </a:rPr>
              <a:t> получали новые земли и должности на отвоеванной территории.</a:t>
            </a: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152400" y="1981200"/>
            <a:ext cx="8763000" cy="1022350"/>
          </a:xfrm>
          <a:prstGeom prst="rect">
            <a:avLst/>
          </a:prstGeom>
          <a:noFill/>
          <a:ln w="76200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000099"/>
                </a:solidFill>
              </a:rPr>
              <a:t>2) </a:t>
            </a:r>
            <a:r>
              <a:rPr lang="ru-RU" sz="2800" b="1">
                <a:solidFill>
                  <a:srgbClr val="CC0000"/>
                </a:solidFill>
              </a:rPr>
              <a:t>Крестьяне</a:t>
            </a:r>
            <a:r>
              <a:rPr lang="ru-RU" sz="2800" b="1">
                <a:solidFill>
                  <a:srgbClr val="000099"/>
                </a:solidFill>
              </a:rPr>
              <a:t> приобретали землю и личную свободу.</a:t>
            </a: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152400" y="3581400"/>
            <a:ext cx="8839200" cy="1022350"/>
          </a:xfrm>
          <a:prstGeom prst="rect">
            <a:avLst/>
          </a:prstGeom>
          <a:noFill/>
          <a:ln w="76200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000099"/>
                </a:solidFill>
              </a:rPr>
              <a:t>3) </a:t>
            </a:r>
            <a:r>
              <a:rPr lang="ru-RU" sz="2800" b="1">
                <a:solidFill>
                  <a:srgbClr val="CC0000"/>
                </a:solidFill>
              </a:rPr>
              <a:t>Города</a:t>
            </a:r>
            <a:r>
              <a:rPr lang="ru-RU" sz="2800" b="1">
                <a:solidFill>
                  <a:srgbClr val="000099"/>
                </a:solidFill>
              </a:rPr>
              <a:t> добивались самоуправления и различных прав.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nimBg="1"/>
      <p:bldP spid="10244" grpId="0" animBg="1"/>
      <p:bldP spid="10245" grpId="0" animBg="1"/>
      <p:bldP spid="1024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2011362"/>
          </a:xfrm>
          <a:ln w="76200">
            <a:solidFill>
              <a:srgbClr val="CC0000"/>
            </a:solidFill>
          </a:ln>
        </p:spPr>
        <p:txBody>
          <a:bodyPr/>
          <a:lstStyle/>
          <a:p>
            <a:r>
              <a:rPr lang="ru-RU" sz="4000" b="1">
                <a:solidFill>
                  <a:srgbClr val="CC0000"/>
                </a:solidFill>
              </a:rPr>
              <a:t>1030 год </a:t>
            </a:r>
            <a:r>
              <a:rPr lang="ru-RU" sz="4000" b="1">
                <a:solidFill>
                  <a:srgbClr val="000099"/>
                </a:solidFill>
              </a:rPr>
              <a:t>– распад Кордовского халифата на десятки независимых княжеств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590800"/>
            <a:ext cx="8229600" cy="3535363"/>
          </a:xfrm>
          <a:ln w="76200">
            <a:solidFill>
              <a:srgbClr val="000099"/>
            </a:solidFill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b="1">
                <a:solidFill>
                  <a:srgbClr val="CC0000"/>
                </a:solidFill>
              </a:rPr>
              <a:t>XI-XIII </a:t>
            </a:r>
            <a:r>
              <a:rPr lang="ru-RU" sz="2800" b="1">
                <a:solidFill>
                  <a:srgbClr val="CC0000"/>
                </a:solidFill>
              </a:rPr>
              <a:t>вв.</a:t>
            </a:r>
            <a:r>
              <a:rPr lang="ru-RU" sz="2800" b="1">
                <a:solidFill>
                  <a:srgbClr val="000099"/>
                </a:solidFill>
              </a:rPr>
              <a:t> – самые крупные успехи Реконкисты.</a:t>
            </a:r>
          </a:p>
          <a:p>
            <a:pPr>
              <a:lnSpc>
                <a:spcPct val="90000"/>
              </a:lnSpc>
            </a:pPr>
            <a:r>
              <a:rPr lang="ru-RU" sz="2800" b="1">
                <a:solidFill>
                  <a:srgbClr val="CC0000"/>
                </a:solidFill>
              </a:rPr>
              <a:t>1212 год</a:t>
            </a:r>
            <a:r>
              <a:rPr lang="ru-RU" sz="2800" b="1">
                <a:solidFill>
                  <a:srgbClr val="000099"/>
                </a:solidFill>
              </a:rPr>
              <a:t> – сражение у Лас Навас де Толоса (силы мавров в Испании были окончательно подорваны).</a:t>
            </a:r>
          </a:p>
          <a:p>
            <a:pPr>
              <a:lnSpc>
                <a:spcPct val="90000"/>
              </a:lnSpc>
            </a:pPr>
            <a:r>
              <a:rPr lang="ru-RU" sz="2800" b="1">
                <a:solidFill>
                  <a:srgbClr val="CC0000"/>
                </a:solidFill>
              </a:rPr>
              <a:t>К </a:t>
            </a:r>
            <a:r>
              <a:rPr lang="en-US" sz="2800" b="1">
                <a:solidFill>
                  <a:srgbClr val="CC0000"/>
                </a:solidFill>
              </a:rPr>
              <a:t>XV</a:t>
            </a:r>
            <a:r>
              <a:rPr lang="ru-RU" sz="2800" b="1">
                <a:solidFill>
                  <a:srgbClr val="CC0000"/>
                </a:solidFill>
              </a:rPr>
              <a:t> веку</a:t>
            </a:r>
            <a:r>
              <a:rPr lang="ru-RU" sz="2800" b="1">
                <a:solidFill>
                  <a:srgbClr val="000099"/>
                </a:solidFill>
              </a:rPr>
              <a:t> – у мавров осталась лишь богатая область на юге – Гранадский эмират.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2" cstate="print">
            <a:lum bright="-6000" contrast="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print">
            <a:lum bright="-18000" contrast="18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269" name="AutoShape 5"/>
          <p:cNvSpPr>
            <a:spLocks noChangeArrowheads="1"/>
          </p:cNvSpPr>
          <p:nvPr/>
        </p:nvSpPr>
        <p:spPr bwMode="auto">
          <a:xfrm>
            <a:off x="3657600" y="3962400"/>
            <a:ext cx="457200" cy="457200"/>
          </a:xfrm>
          <a:prstGeom prst="sun">
            <a:avLst>
              <a:gd name="adj" fmla="val 25000"/>
            </a:avLst>
          </a:prstGeom>
          <a:solidFill>
            <a:srgbClr val="660066"/>
          </a:solidFill>
          <a:ln w="19050">
            <a:solidFill>
              <a:srgbClr val="D6009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1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animBg="1"/>
      <p:bldP spid="11269" grpId="1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</TotalTime>
  <Words>296</Words>
  <Application>Microsoft Office PowerPoint</Application>
  <PresentationFormat>Экран (4:3)</PresentationFormat>
  <Paragraphs>41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Оформление по умолчанию</vt:lpstr>
      <vt:lpstr>Государства Пиренейского полуострова. Реконкиста.</vt:lpstr>
      <vt:lpstr>Слайд 2</vt:lpstr>
      <vt:lpstr>Мусульманская Испания</vt:lpstr>
      <vt:lpstr>Реконкиста-отвоевание земель захваченных мусульманами (VIII-XV вв.)</vt:lpstr>
      <vt:lpstr>Участники Реконкисты стр. 183-184)</vt:lpstr>
      <vt:lpstr>Слайд 6</vt:lpstr>
      <vt:lpstr>1030 год – распад Кордовского халифата на десятки независимых княжеств</vt:lpstr>
      <vt:lpstr>Слайд 8</vt:lpstr>
      <vt:lpstr>Слайд 9</vt:lpstr>
      <vt:lpstr>Кортесы – сословно-представительный орган в Испании</vt:lpstr>
      <vt:lpstr>Слайд 11</vt:lpstr>
      <vt:lpstr>XIII-XV вв. – междоусобные войны христианских государств Пиренейского полуострова.</vt:lpstr>
      <vt:lpstr>XV век – образование инквизиции в Испании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Учитель</dc:creator>
  <cp:lastModifiedBy>u</cp:lastModifiedBy>
  <cp:revision>5</cp:revision>
  <cp:lastPrinted>1601-01-01T00:00:00Z</cp:lastPrinted>
  <dcterms:created xsi:type="dcterms:W3CDTF">1601-01-01T00:00:00Z</dcterms:created>
  <dcterms:modified xsi:type="dcterms:W3CDTF">2014-11-26T13:31:26Z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