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4"/>
  </p:notesMasterIdLst>
  <p:sldIdLst>
    <p:sldId id="256" r:id="rId3"/>
    <p:sldId id="258" r:id="rId4"/>
    <p:sldId id="257" r:id="rId5"/>
    <p:sldId id="259" r:id="rId6"/>
    <p:sldId id="260" r:id="rId7"/>
    <p:sldId id="275" r:id="rId8"/>
    <p:sldId id="262" r:id="rId9"/>
    <p:sldId id="263" r:id="rId10"/>
    <p:sldId id="268" r:id="rId11"/>
    <p:sldId id="269" r:id="rId12"/>
    <p:sldId id="270" r:id="rId13"/>
    <p:sldId id="281" r:id="rId14"/>
    <p:sldId id="278" r:id="rId15"/>
    <p:sldId id="271" r:id="rId16"/>
    <p:sldId id="273" r:id="rId17"/>
    <p:sldId id="274" r:id="rId18"/>
    <p:sldId id="280" r:id="rId19"/>
    <p:sldId id="279" r:id="rId20"/>
    <p:sldId id="264" r:id="rId21"/>
    <p:sldId id="266" r:id="rId22"/>
    <p:sldId id="26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E4D4A-D4A4-439F-9126-466D866DCCE3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8C271-C371-4502-9258-300FC72D26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107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249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859E7B-C98C-41A3-8692-57DCA81564D4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307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>
                <a:gd name="T0" fmla="*/ 1523 w 3699"/>
                <a:gd name="T1" fmla="*/ 2611 h 2613"/>
                <a:gd name="T2" fmla="*/ 3698 w 3699"/>
                <a:gd name="T3" fmla="*/ 2612 h 2613"/>
                <a:gd name="T4" fmla="*/ 3698 w 3699"/>
                <a:gd name="T5" fmla="*/ 2228 h 2613"/>
                <a:gd name="T6" fmla="*/ 0 w 3699"/>
                <a:gd name="T7" fmla="*/ 0 h 2613"/>
                <a:gd name="T8" fmla="*/ 160 w 3699"/>
                <a:gd name="T9" fmla="*/ 118 h 2613"/>
                <a:gd name="T10" fmla="*/ 292 w 3699"/>
                <a:gd name="T11" fmla="*/ 219 h 2613"/>
                <a:gd name="T12" fmla="*/ 441 w 3699"/>
                <a:gd name="T13" fmla="*/ 347 h 2613"/>
                <a:gd name="T14" fmla="*/ 585 w 3699"/>
                <a:gd name="T15" fmla="*/ 482 h 2613"/>
                <a:gd name="T16" fmla="*/ 796 w 3699"/>
                <a:gd name="T17" fmla="*/ 711 h 2613"/>
                <a:gd name="T18" fmla="*/ 983 w 3699"/>
                <a:gd name="T19" fmla="*/ 955 h 2613"/>
                <a:gd name="T20" fmla="*/ 1119 w 3699"/>
                <a:gd name="T21" fmla="*/ 1168 h 2613"/>
                <a:gd name="T22" fmla="*/ 1238 w 3699"/>
                <a:gd name="T23" fmla="*/ 1388 h 2613"/>
                <a:gd name="T24" fmla="*/ 1331 w 3699"/>
                <a:gd name="T25" fmla="*/ 1608 h 2613"/>
                <a:gd name="T26" fmla="*/ 1400 w 3699"/>
                <a:gd name="T27" fmla="*/ 1809 h 2613"/>
                <a:gd name="T28" fmla="*/ 1447 w 3699"/>
                <a:gd name="T29" fmla="*/ 1979 h 2613"/>
                <a:gd name="T30" fmla="*/ 1490 w 3699"/>
                <a:gd name="T31" fmla="*/ 2190 h 2613"/>
                <a:gd name="T32" fmla="*/ 1511 w 3699"/>
                <a:gd name="T33" fmla="*/ 2374 h 2613"/>
                <a:gd name="T34" fmla="*/ 1523 w 3699"/>
                <a:gd name="T35" fmla="*/ 2611 h 2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7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3971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8795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7369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9222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4267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27921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4055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232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40092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50603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2051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>
                <a:gd name="T0" fmla="*/ 1905 w 2359"/>
                <a:gd name="T1" fmla="*/ 3312 h 3314"/>
                <a:gd name="T2" fmla="*/ 2358 w 2359"/>
                <a:gd name="T3" fmla="*/ 3313 h 3314"/>
                <a:gd name="T4" fmla="*/ 2358 w 2359"/>
                <a:gd name="T5" fmla="*/ 1437 h 3314"/>
                <a:gd name="T6" fmla="*/ 0 w 2359"/>
                <a:gd name="T7" fmla="*/ 0 h 3314"/>
                <a:gd name="T8" fmla="*/ 201 w 2359"/>
                <a:gd name="T9" fmla="*/ 150 h 3314"/>
                <a:gd name="T10" fmla="*/ 366 w 2359"/>
                <a:gd name="T11" fmla="*/ 279 h 3314"/>
                <a:gd name="T12" fmla="*/ 552 w 2359"/>
                <a:gd name="T13" fmla="*/ 441 h 3314"/>
                <a:gd name="T14" fmla="*/ 732 w 2359"/>
                <a:gd name="T15" fmla="*/ 612 h 3314"/>
                <a:gd name="T16" fmla="*/ 996 w 2359"/>
                <a:gd name="T17" fmla="*/ 903 h 3314"/>
                <a:gd name="T18" fmla="*/ 1230 w 2359"/>
                <a:gd name="T19" fmla="*/ 1212 h 3314"/>
                <a:gd name="T20" fmla="*/ 1400 w 2359"/>
                <a:gd name="T21" fmla="*/ 1482 h 3314"/>
                <a:gd name="T22" fmla="*/ 1548 w 2359"/>
                <a:gd name="T23" fmla="*/ 1761 h 3314"/>
                <a:gd name="T24" fmla="*/ 1665 w 2359"/>
                <a:gd name="T25" fmla="*/ 2040 h 3314"/>
                <a:gd name="T26" fmla="*/ 1751 w 2359"/>
                <a:gd name="T27" fmla="*/ 2295 h 3314"/>
                <a:gd name="T28" fmla="*/ 1809 w 2359"/>
                <a:gd name="T29" fmla="*/ 2511 h 3314"/>
                <a:gd name="T30" fmla="*/ 1863 w 2359"/>
                <a:gd name="T31" fmla="*/ 2778 h 3314"/>
                <a:gd name="T32" fmla="*/ 1890 w 2359"/>
                <a:gd name="T33" fmla="*/ 3012 h 3314"/>
                <a:gd name="T34" fmla="*/ 1905 w 2359"/>
                <a:gd name="T35" fmla="*/ 3312 h 3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2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A207033-5FA8-4614-B34E-4C55247D544B}" type="datetimeFigureOut">
              <a:rPr lang="ru-RU" smtClean="0"/>
              <a:pPr/>
              <a:t>27.02.2011</a:t>
            </a:fld>
            <a:endParaRPr lang="ru-RU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BBA0788-B017-470D-A3FD-30A9E17336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1042;&#1086;&#1079;&#1085;&#1080;&#1082;&#1085;&#1086;&#1074;&#1077;&#1085;&#1080;&#1077;%20&#1089;&#1080;&#1083;&#1099;%20&#1076;&#1072;&#1074;&#1083;&#1077;&#1085;&#1080;&#1103;%20&#1087;&#1088;&#1080;%20&#1087;&#1072;&#1076;&#1077;&#1085;&#1080;&#1080;%20&#1069;&#1052;%20&#1074;&#1086;&#1083;&#1085;&#1099;%20&#1085;&#1072;%20&#1087;&#1088;&#1086;&#1074;&#1086;&#1076;&#1085;&#1080;&#1082;.swf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sdk.swf" TargetMode="Externa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Ком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109585" y="-1109585"/>
            <a:ext cx="692483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" y="2759806"/>
            <a:ext cx="9144000" cy="2591148"/>
          </a:xfrm>
        </p:spPr>
        <p:txBody>
          <a:bodyPr>
            <a:prstTxWarp prst="textCurveDown">
              <a:avLst/>
            </a:prstTxWarp>
          </a:bodyPr>
          <a:lstStyle/>
          <a:p>
            <a:pPr algn="ctr"/>
            <a:r>
              <a:rPr lang="ru-RU" dirty="0" smtClean="0"/>
              <a:t>Световое </a:t>
            </a:r>
            <a:r>
              <a:rPr lang="ru-RU" b="0" dirty="0" smtClean="0"/>
              <a:t>давление</a:t>
            </a:r>
            <a:endParaRPr lang="ru-RU" b="0" dirty="0"/>
          </a:p>
        </p:txBody>
      </p:sp>
      <p:sp>
        <p:nvSpPr>
          <p:cNvPr id="15" name="TextBox 14"/>
          <p:cNvSpPr txBox="1"/>
          <p:nvPr/>
        </p:nvSpPr>
        <p:spPr>
          <a:xfrm>
            <a:off x="1475656" y="2201283"/>
            <a:ext cx="6715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Тема урока: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143108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285728"/>
            <a:ext cx="900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БОЛЬШЕПОДБЕРЕЗИНСКАЯ  СОШ  ИМ. А.Е.КОШКИНА  КАЙБИЦКОГО РАЙОНА РТ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78172" y="5661248"/>
            <a:ext cx="49332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Выполнила:  учитель  физики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первой квалификационной </a:t>
            </a:r>
            <a:r>
              <a:rPr lang="ru-RU" sz="2000" dirty="0" smtClean="0">
                <a:solidFill>
                  <a:schemeClr val="bg1"/>
                </a:solidFill>
              </a:rPr>
              <a:t>категории: Николаева Н.С.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SIL14-P004-01a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628" y="1038657"/>
            <a:ext cx="4143372" cy="5819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928794" y="1142984"/>
            <a:ext cx="3000396" cy="510541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bg2"/>
                </a:solidFill>
              </a:rPr>
              <a:t>Макс Планк  доказал, что</a:t>
            </a:r>
            <a:r>
              <a:rPr lang="ru-RU" sz="4400" b="1" dirty="0" smtClean="0"/>
              <a:t> </a:t>
            </a:r>
            <a:r>
              <a:rPr lang="ru-RU" sz="5400" b="1" dirty="0" smtClean="0">
                <a:solidFill>
                  <a:srgbClr val="C00000"/>
                </a:solidFill>
              </a:rPr>
              <a:t>свет</a:t>
            </a:r>
            <a:r>
              <a:rPr lang="ru-RU" sz="4400" b="1" dirty="0" smtClean="0">
                <a:solidFill>
                  <a:srgbClr val="C00000"/>
                </a:solidFill>
              </a:rPr>
              <a:t> </a:t>
            </a:r>
            <a:r>
              <a:rPr lang="ru-RU" sz="4400" b="1" dirty="0" smtClean="0">
                <a:solidFill>
                  <a:schemeClr val="bg2"/>
                </a:solidFill>
              </a:rPr>
              <a:t>– это </a:t>
            </a:r>
            <a:r>
              <a:rPr lang="ru-RU" sz="5400" b="1" dirty="0" smtClean="0">
                <a:solidFill>
                  <a:srgbClr val="C00000"/>
                </a:solidFill>
              </a:rPr>
              <a:t>фотон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214290"/>
            <a:ext cx="4143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/>
                </a:solidFill>
              </a:rPr>
              <a:t>Макс Планк</a:t>
            </a:r>
            <a:endParaRPr lang="ru-RU" sz="3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Lebedev_petr_nikolaevich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41866" y="974863"/>
            <a:ext cx="4002134" cy="5883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214546" y="1357298"/>
            <a:ext cx="2857520" cy="489110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2"/>
                </a:solidFill>
              </a:rPr>
              <a:t>П. Н. Лебедев доказал, что </a:t>
            </a:r>
            <a:r>
              <a:rPr lang="ru-RU" sz="4800" b="1" dirty="0" smtClean="0">
                <a:solidFill>
                  <a:srgbClr val="C00000"/>
                </a:solidFill>
              </a:rPr>
              <a:t>свет </a:t>
            </a:r>
            <a:r>
              <a:rPr lang="ru-RU" sz="3600" b="1" dirty="0" smtClean="0">
                <a:solidFill>
                  <a:schemeClr val="bg2"/>
                </a:solidFill>
              </a:rPr>
              <a:t>оказывает на тела </a:t>
            </a:r>
            <a:r>
              <a:rPr lang="ru-RU" sz="4800" b="1" dirty="0" smtClean="0">
                <a:solidFill>
                  <a:srgbClr val="C00000"/>
                </a:solidFill>
              </a:rPr>
              <a:t>давленье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214291"/>
            <a:ext cx="4000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/>
                </a:solidFill>
              </a:rPr>
              <a:t>П. Н. Лебедев</a:t>
            </a:r>
            <a:endParaRPr lang="ru-RU" sz="3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effectLst/>
              </a:rPr>
              <a:t>В 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1873 г. Дж. Максвелл, исходя из представлений об электромагнитной магнитной природе света, пришел к </a:t>
            </a:r>
            <a:r>
              <a:rPr lang="ru-RU" sz="2400" b="1" dirty="0">
                <a:solidFill>
                  <a:schemeClr val="tx1"/>
                </a:solidFill>
                <a:effectLst/>
                <a:hlinkClick r:id="rId2" action="ppaction://hlinkfile"/>
              </a:rPr>
              <a:t>выводу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, что свет должен оказывать давление на препятствие благодаря действию силы Лоренца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76872"/>
            <a:ext cx="3408947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264166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60648"/>
            <a:ext cx="3816424" cy="115212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Monotype Corsiva" pitchFamily="66" charset="0"/>
              </a:rPr>
              <a:t>Давление света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5040560" cy="6336704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800" b="1" dirty="0"/>
              <a:t>XVII</a:t>
            </a:r>
            <a:r>
              <a:rPr lang="ru-RU" sz="2800" b="1" dirty="0"/>
              <a:t>в.  - немецкий физик  </a:t>
            </a:r>
            <a:r>
              <a:rPr lang="ru-RU" sz="2800" b="1" dirty="0" err="1"/>
              <a:t>И.Кеплер</a:t>
            </a:r>
            <a:r>
              <a:rPr lang="ru-RU" sz="2800" b="1" dirty="0"/>
              <a:t> для объяснения отклонения хвостов комет, пролетающих вблизи Солнца высказал гипотезу о механическом давлении света.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Ø"/>
            </a:pPr>
            <a:endParaRPr lang="ru-RU" sz="2800" b="1" dirty="0"/>
          </a:p>
          <a:p>
            <a:pPr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b="1" dirty="0"/>
              <a:t>1890 г – </a:t>
            </a:r>
            <a:r>
              <a:rPr lang="ru-RU" sz="2800" b="1" dirty="0" err="1"/>
              <a:t>П.Н.Лебедев</a:t>
            </a:r>
            <a:r>
              <a:rPr lang="ru-RU" sz="2800" b="1" dirty="0"/>
              <a:t> эмпирически доказал существование светового давления.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 typeface="Wingdings" pitchFamily="2" charset="2"/>
              <a:buNone/>
            </a:pPr>
            <a:endParaRPr lang="ru-RU" sz="2800" b="1" dirty="0"/>
          </a:p>
          <a:p>
            <a:pPr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b="1" dirty="0"/>
              <a:t>1907 -1910 гг. – Лебедев эмпирически доказал существование давления света на газы</a:t>
            </a:r>
          </a:p>
          <a:p>
            <a:endParaRPr lang="ru-RU" dirty="0"/>
          </a:p>
        </p:txBody>
      </p:sp>
      <p:pic>
        <p:nvPicPr>
          <p:cNvPr id="4" name="Picture 4" descr="Windows Bitmap Image (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5" t="6706" r="5635" b="3516"/>
          <a:stretch>
            <a:fillRect/>
          </a:stretch>
        </p:blipFill>
        <p:spPr bwMode="auto">
          <a:xfrm>
            <a:off x="6227763" y="1601788"/>
            <a:ext cx="2478087" cy="525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3895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572528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Установка опыта П.Н. Лебедева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how_to_hear_the_sun_1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86125" y="2133600"/>
            <a:ext cx="2571750" cy="3810000"/>
          </a:xfrm>
        </p:spPr>
      </p:pic>
      <p:pic>
        <p:nvPicPr>
          <p:cNvPr id="5" name="Рисунок 4" descr="0770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28" y="1000108"/>
            <a:ext cx="6992942" cy="5580368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3" descr="комета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66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19" y="188640"/>
            <a:ext cx="88911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1619 ГОДУ НЕМЕЦКИЙ УЧЕНЫЙ И. КЕПЛЕР ЗАМЕТИЛ, ЧТО ХВОСТ КОМЕТ ВСЕГДА НАПРАВЛЕН ОТ СОЛНЦА. ОН ВЫСКАЗАЛ ГИПОТЕЗУ О МЕХАНИЧЕСКОМ ДАВЛЕНИИ СВЕТА</a:t>
            </a:r>
            <a:r>
              <a:rPr lang="ru-RU" b="1" dirty="0" smtClean="0">
                <a:latin typeface="Arial Black" pitchFamily="34" charset="0"/>
              </a:rPr>
              <a:t>. </a:t>
            </a:r>
            <a:endParaRPr lang="ru-RU" b="1" dirty="0"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-26988"/>
            <a:ext cx="8713787" cy="253206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600" dirty="0">
                <a:latin typeface="Calibri" pitchFamily="34" charset="0"/>
              </a:rPr>
              <a:t>       </a:t>
            </a:r>
            <a:r>
              <a:rPr lang="ru-RU" sz="2000" dirty="0">
                <a:solidFill>
                  <a:schemeClr val="bg2"/>
                </a:solidFill>
                <a:latin typeface="Calibri" pitchFamily="34" charset="0"/>
              </a:rPr>
              <a:t>По мере приближения  кометы к Солнцу ядро нагревается, и его вещества начинают испаряться. Вокруг ядра образуется газовая оболочка,  а затем появляется длинный хвост.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>
                <a:solidFill>
                  <a:schemeClr val="bg2"/>
                </a:solidFill>
                <a:latin typeface="Calibri" pitchFamily="34" charset="0"/>
              </a:rPr>
              <a:t>      Хвост кометы может вытягиваться на миллионы километров! Он всегда направлен в сторону от Солнца и состоит из газов и мелкой пыли. </a:t>
            </a:r>
            <a:r>
              <a:rPr lang="ru-RU" sz="2000" dirty="0" smtClean="0">
                <a:solidFill>
                  <a:schemeClr val="bg2"/>
                </a:solidFill>
                <a:latin typeface="Calibri" pitchFamily="34" charset="0"/>
              </a:rPr>
              <a:t>Силы, отталкивающие кометный хвост от Солнца- это световое </a:t>
            </a:r>
            <a:r>
              <a:rPr lang="ru-RU" sz="2000" dirty="0" err="1" smtClean="0">
                <a:solidFill>
                  <a:schemeClr val="bg2"/>
                </a:solidFill>
                <a:latin typeface="Calibri" pitchFamily="34" charset="0"/>
              </a:rPr>
              <a:t>давление.Когда</a:t>
            </a:r>
            <a:r>
              <a:rPr lang="ru-RU" sz="2000" dirty="0" smtClean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ru-RU" sz="2000" dirty="0">
                <a:solidFill>
                  <a:schemeClr val="bg2"/>
                </a:solidFill>
                <a:latin typeface="Calibri" pitchFamily="34" charset="0"/>
              </a:rPr>
              <a:t>комета удаляется от Солнца, её хвост и газовая оболочка постепенно исчезают.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dirty="0">
                <a:solidFill>
                  <a:schemeClr val="bg2"/>
                </a:solidFill>
                <a:latin typeface="Calibri" pitchFamily="34" charset="0"/>
              </a:rPr>
              <a:t>      Со временем под действием солнечного тепла многие кометы полностью разрушаются. Их частички рассеиваются в космическом пространстве.</a:t>
            </a:r>
          </a:p>
          <a:p>
            <a:pPr>
              <a:lnSpc>
                <a:spcPct val="80000"/>
              </a:lnSpc>
            </a:pPr>
            <a:endParaRPr lang="ru-RU" sz="2000" dirty="0"/>
          </a:p>
        </p:txBody>
      </p:sp>
      <p:pic>
        <p:nvPicPr>
          <p:cNvPr id="17412" name="Picture 4" descr="Кометы орбита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563" y="2398713"/>
            <a:ext cx="7769225" cy="44148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116632"/>
            <a:ext cx="4250221" cy="6552728"/>
          </a:xfrm>
        </p:spPr>
        <p:txBody>
          <a:bodyPr/>
          <a:lstStyle/>
          <a:p>
            <a:r>
              <a:rPr lang="ru-RU" dirty="0" smtClean="0"/>
              <a:t>Световое давление играет существенную роль в космических и внутриатомных процессах (стабильность звезд). Световое давление используют для удержания с помощью лазеров в воздухе малые частицы вещества.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725" y="0"/>
            <a:ext cx="4786275" cy="69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90365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3300"/>
                </a:solidFill>
              </a:rPr>
              <a:t>Световое давление</a:t>
            </a:r>
            <a:r>
              <a:rPr lang="ru-RU" sz="3200" dirty="0" smtClean="0">
                <a:solidFill>
                  <a:srgbClr val="66FF66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– результат падения на тело световых </a:t>
            </a:r>
            <a:r>
              <a:rPr lang="ru-RU" sz="3200" dirty="0" smtClean="0">
                <a:solidFill>
                  <a:schemeClr val="tx1"/>
                </a:solidFill>
                <a:hlinkClick r:id="rId3" action="ppaction://hlinkfile"/>
              </a:rPr>
              <a:t>квантов</a:t>
            </a:r>
            <a:r>
              <a:rPr lang="ru-RU" sz="3200" dirty="0" smtClean="0">
                <a:solidFill>
                  <a:schemeClr val="tx1"/>
                </a:solidFill>
              </a:rPr>
              <a:t> и их последовательного отражения или поглощения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4" name="AutoShape 4"/>
          <p:cNvSpPr txBox="1">
            <a:spLocks noGrp="1" noChangeArrowheads="1"/>
          </p:cNvSpPr>
          <p:nvPr>
            <p:ph idx="1"/>
          </p:nvPr>
        </p:nvSpPr>
        <p:spPr bwMode="auto">
          <a:xfrm>
            <a:off x="683568" y="2492896"/>
            <a:ext cx="8278688" cy="166382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66FF66">
                  <a:alpha val="45000"/>
                </a:srgbClr>
              </a:gs>
              <a:gs pos="100000">
                <a:schemeClr val="bg1"/>
              </a:gs>
            </a:gsLst>
            <a:lin ang="5400000" scaled="1"/>
          </a:gradFill>
          <a:ln w="38100">
            <a:solidFill>
              <a:srgbClr val="FFFF00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endParaRPr lang="ru-RU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mtClean="0"/>
              <a:t>                                                                                                                                         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384347"/>
              </p:ext>
            </p:extLst>
          </p:nvPr>
        </p:nvGraphicFramePr>
        <p:xfrm>
          <a:off x="1619672" y="2708920"/>
          <a:ext cx="6048375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Формула" r:id="rId4" imgW="1117115" imgH="393529" progId="Equation.3">
                  <p:embed/>
                </p:oleObj>
              </mc:Choice>
              <mc:Fallback>
                <p:oleObj name="Формула" r:id="rId4" imgW="1117115" imgH="39352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2708920"/>
                        <a:ext cx="6048375" cy="1438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3568" y="4725144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263525">
              <a:buFontTx/>
              <a:buNone/>
            </a:pPr>
            <a:r>
              <a:rPr lang="ru-RU" sz="3600" dirty="0"/>
              <a:t>Способность света оказывать давление свидетельствует о том, что световые волны обладают импульсом.</a:t>
            </a:r>
          </a:p>
        </p:txBody>
      </p:sp>
    </p:spTree>
    <p:extLst>
      <p:ext uri="{BB962C8B-B14F-4D97-AF65-F5344CB8AC3E}">
        <p14:creationId xmlns:p14="http://schemas.microsoft.com/office/powerpoint/2010/main" val="206422742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53342"/>
          </a:xfrm>
        </p:spPr>
        <p:txBody>
          <a:bodyPr>
            <a:prstTxWarp prst="textDeflateBottom">
              <a:avLst>
                <a:gd name="adj" fmla="val 52424"/>
              </a:avLst>
            </a:prstTxWarp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Закрепим!</a:t>
            </a:r>
            <a:endParaRPr lang="ru-RU" b="1" dirty="0">
              <a:latin typeface="Arial Black" pitchFamily="34" charset="0"/>
            </a:endParaRPr>
          </a:p>
        </p:txBody>
      </p:sp>
      <p:pic>
        <p:nvPicPr>
          <p:cNvPr id="6" name="Содержимое 5" descr="60122.jpg"/>
          <p:cNvPicPr>
            <a:picLocks noGrp="1" noChangeAspect="1"/>
          </p:cNvPicPr>
          <p:nvPr>
            <p:ph idx="1"/>
          </p:nvPr>
        </p:nvPicPr>
        <p:blipFill>
          <a:blip r:embed="rId3"/>
          <a:srcRect t="14167"/>
          <a:stretch>
            <a:fillRect/>
          </a:stretch>
        </p:blipFill>
        <p:spPr>
          <a:xfrm>
            <a:off x="142844" y="3357562"/>
            <a:ext cx="4960956" cy="310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глобус с пером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70053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0166" y="4714884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800" b="1" i="1" kern="0" dirty="0" smtClean="0">
                <a:solidFill>
                  <a:schemeClr val="bg2"/>
                </a:solidFill>
              </a:rPr>
              <a:t>Задания С6  ЕГЭ</a:t>
            </a:r>
            <a:endParaRPr lang="en-US" sz="4800" b="1" i="1" kern="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000264"/>
          </a:xfrm>
        </p:spPr>
        <p:txBody>
          <a:bodyPr>
            <a:prstTxWarp prst="textDeflateBottom">
              <a:avLst/>
            </a:prstTxWarp>
          </a:bodyPr>
          <a:lstStyle/>
          <a:p>
            <a:pPr algn="ctr"/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latin typeface="Arial Black" pitchFamily="34" charset="0"/>
              </a:rPr>
              <a:t>ПОВТОРИМ!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6" name="Содержимое 5" descr="1205947523_11885263680.jpg"/>
          <p:cNvPicPr>
            <a:picLocks noGrp="1" noChangeAspect="1"/>
          </p:cNvPicPr>
          <p:nvPr>
            <p:ph idx="1"/>
          </p:nvPr>
        </p:nvPicPr>
        <p:blipFill>
          <a:blip r:embed="rId4"/>
          <a:srcRect b="8333"/>
          <a:stretch>
            <a:fillRect/>
          </a:stretch>
        </p:blipFill>
        <p:spPr>
          <a:xfrm>
            <a:off x="2857488" y="2357430"/>
            <a:ext cx="3105150" cy="3929090"/>
          </a:xfrm>
        </p:spPr>
      </p:pic>
    </p:spTree>
  </p:cSld>
  <p:clrMapOvr>
    <a:masterClrMapping/>
  </p:clrMapOvr>
  <p:transition spd="slow"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1285875" y="1000125"/>
            <a:ext cx="7558088" cy="55626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endParaRPr lang="en-US" sz="1600" b="1" i="1" kern="0" dirty="0">
              <a:cs typeface="Times New Roman" pitchFamily="18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714375" y="214313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endParaRPr lang="en-US" sz="4400" b="1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285720" y="5929330"/>
            <a:ext cx="500066" cy="500066"/>
          </a:xfrm>
          <a:prstGeom prst="actionButtonHome">
            <a:avLst/>
          </a:prstGeom>
          <a:solidFill>
            <a:srgbClr val="FFFFCC"/>
          </a:solidFill>
          <a:ln>
            <a:solidFill>
              <a:srgbClr val="FFFFCC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0663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25" y="1000125"/>
            <a:ext cx="73342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8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88" y="2643188"/>
            <a:ext cx="37528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9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88" y="3714750"/>
            <a:ext cx="5724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90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67000" y="4429125"/>
            <a:ext cx="39052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0" y="0"/>
            <a:ext cx="785786" cy="5000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С 6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0"/>
            <a:ext cx="8572528" cy="114298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</a:t>
            </a:r>
            <a:r>
              <a:rPr lang="ru-RU" sz="1800" b="1" dirty="0" smtClean="0">
                <a:solidFill>
                  <a:schemeClr val="bg2"/>
                </a:solidFill>
              </a:rPr>
              <a:t>Какова максимальная скорость электронов, выбиваемых из металлической пластины светом с длиной волны  </a:t>
            </a:r>
            <a:r>
              <a:rPr lang="el-GR" sz="1800" b="1" dirty="0" smtClean="0">
                <a:solidFill>
                  <a:schemeClr val="bg2"/>
                </a:solidFill>
              </a:rPr>
              <a:t>λ</a:t>
            </a:r>
            <a:r>
              <a:rPr lang="ru-RU" sz="1800" b="1" dirty="0" smtClean="0">
                <a:solidFill>
                  <a:schemeClr val="bg2"/>
                </a:solidFill>
              </a:rPr>
              <a:t> = 3 ·       м, если красная граница фотоэффекта               = 540 нм?</a:t>
            </a:r>
          </a:p>
          <a:p>
            <a:pPr>
              <a:buNone/>
            </a:pPr>
            <a:endParaRPr lang="ru-RU" b="1" dirty="0" smtClean="0">
              <a:solidFill>
                <a:schemeClr val="bg2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2"/>
              </a:solidFill>
            </a:endParaRPr>
          </a:p>
          <a:p>
            <a:pPr>
              <a:buNone/>
            </a:pPr>
            <a:endParaRPr lang="ru-RU" b="1" dirty="0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500042"/>
            <a:ext cx="642942" cy="267893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714356"/>
            <a:ext cx="401470" cy="42862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00166" y="1071546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Уравнение Эйнштейна для фотоэффекта:</a:t>
            </a:r>
          </a:p>
          <a:p>
            <a:r>
              <a:rPr lang="ru-RU" dirty="0" smtClean="0"/>
              <a:t>                 +                                                                                  (1)</a:t>
            </a:r>
          </a:p>
          <a:p>
            <a:endParaRPr lang="ru-RU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357298"/>
            <a:ext cx="885825" cy="490539"/>
          </a:xfrm>
          <a:prstGeom prst="rect">
            <a:avLst/>
          </a:prstGeom>
          <a:noFill/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1357298"/>
            <a:ext cx="411126" cy="623889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1570" y="1981187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Формула, связывающая частоту и длину волны фотона:</a:t>
            </a:r>
          </a:p>
          <a:p>
            <a:r>
              <a:rPr lang="el-GR" dirty="0" smtClean="0">
                <a:solidFill>
                  <a:schemeClr val="bg2"/>
                </a:solidFill>
              </a:rPr>
              <a:t>λ</a:t>
            </a:r>
            <a:r>
              <a:rPr lang="ru-RU" dirty="0" smtClean="0">
                <a:solidFill>
                  <a:schemeClr val="bg2"/>
                </a:solidFill>
              </a:rPr>
              <a:t> =                                                                                         (2)</a:t>
            </a:r>
          </a:p>
          <a:p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285992"/>
            <a:ext cx="214314" cy="387864"/>
          </a:xfrm>
          <a:prstGeom prst="rect">
            <a:avLst/>
          </a:prstGeom>
          <a:noFill/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1095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71604" y="2857496"/>
            <a:ext cx="6786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Уравнение для красной границы фотоэффекта:</a:t>
            </a:r>
          </a:p>
          <a:p>
            <a:r>
              <a:rPr lang="ru-RU" dirty="0" smtClean="0">
                <a:solidFill>
                  <a:schemeClr val="bg2"/>
                </a:solidFill>
              </a:rPr>
              <a:t>        =                                                                                          (3)   </a:t>
            </a: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3214686"/>
            <a:ext cx="219075" cy="438150"/>
          </a:xfrm>
          <a:prstGeom prst="rect">
            <a:avLst/>
          </a:prstGeom>
          <a:noFill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3214686"/>
            <a:ext cx="390525" cy="276225"/>
          </a:xfrm>
          <a:prstGeom prst="rect">
            <a:avLst/>
          </a:prstGeom>
          <a:noFill/>
        </p:spPr>
      </p:pic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93009" y="4188031"/>
            <a:ext cx="71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Подставляя (2) и (3) в уравнение (1),  получаем:</a:t>
            </a:r>
          </a:p>
          <a:p>
            <a:pPr lvl="0"/>
            <a:r>
              <a:rPr lang="ru-RU" dirty="0" smtClean="0">
                <a:solidFill>
                  <a:schemeClr val="bg2"/>
                </a:solidFill>
              </a:rPr>
              <a:t> </a:t>
            </a:r>
          </a:p>
          <a:p>
            <a:pPr lvl="0"/>
            <a:r>
              <a:rPr lang="en-US" dirty="0" smtClean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v=</a:t>
            </a:r>
            <a:endParaRPr lang="en-US" sz="2000" dirty="0" smtClean="0">
              <a:solidFill>
                <a:schemeClr val="bg2"/>
              </a:solidFill>
              <a:latin typeface="Arial" pitchFamily="34" charset="0"/>
            </a:endParaRPr>
          </a:p>
          <a:p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786322"/>
            <a:ext cx="214314" cy="428628"/>
          </a:xfrm>
          <a:prstGeom prst="rect">
            <a:avLst/>
          </a:prstGeom>
          <a:noFill/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572008"/>
            <a:ext cx="928694" cy="666751"/>
          </a:xfrm>
          <a:prstGeom prst="rect">
            <a:avLst/>
          </a:prstGeom>
          <a:noFill/>
        </p:spPr>
      </p:pic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142876" y="135729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85852" y="5715016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</a:rPr>
              <a:t>Ответ:     </a:t>
            </a:r>
            <a:r>
              <a:rPr lang="en-US" dirty="0" smtClean="0">
                <a:solidFill>
                  <a:schemeClr val="bg2"/>
                </a:solidFill>
              </a:rPr>
              <a:t>v = 8</a:t>
            </a:r>
            <a:r>
              <a:rPr lang="ru-RU" dirty="0" smtClean="0">
                <a:solidFill>
                  <a:schemeClr val="bg2"/>
                </a:solidFill>
              </a:rPr>
              <a:t>00 км/с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3" grpId="0"/>
      <p:bldP spid="19" grpId="0" build="allAtOnce"/>
      <p:bldP spid="25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Impact" pitchFamily="34" charset="0"/>
              </a:rPr>
              <a:t>Ф о т о э </a:t>
            </a: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Impact" pitchFamily="34" charset="0"/>
              </a:rPr>
              <a:t>ф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Impact" pitchFamily="34" charset="0"/>
              </a:rPr>
              <a:t> </a:t>
            </a:r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Impact" pitchFamily="34" charset="0"/>
              </a:rPr>
              <a:t>ф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latin typeface="Impact" pitchFamily="34" charset="0"/>
              </a:rPr>
              <a:t> е к т – это</a:t>
            </a:r>
            <a:r>
              <a:rPr lang="ru-RU" b="1" dirty="0" smtClean="0">
                <a:latin typeface="Arial Black" pitchFamily="34" charset="0"/>
              </a:rPr>
              <a:t/>
            </a:r>
            <a:br>
              <a:rPr lang="ru-RU" b="1" dirty="0" smtClean="0">
                <a:latin typeface="Arial Black" pitchFamily="34" charset="0"/>
              </a:rPr>
            </a:b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857364"/>
            <a:ext cx="7158030" cy="4389120"/>
          </a:xfrm>
        </p:spPr>
        <p:txBody>
          <a:bodyPr/>
          <a:lstStyle/>
          <a:p>
            <a:r>
              <a:rPr lang="ru-RU" b="1" dirty="0" smtClean="0">
                <a:solidFill>
                  <a:schemeClr val="bg2"/>
                </a:solidFill>
              </a:rPr>
              <a:t>1. свечение металлов при пропускании по ним тока</a:t>
            </a:r>
          </a:p>
          <a:p>
            <a:r>
              <a:rPr lang="ru-RU" b="1" dirty="0" smtClean="0">
                <a:solidFill>
                  <a:schemeClr val="bg2"/>
                </a:solidFill>
              </a:rPr>
              <a:t>2. нагрев вещества при его освещении</a:t>
            </a:r>
          </a:p>
          <a:p>
            <a:r>
              <a:rPr lang="ru-RU" b="1" dirty="0" smtClean="0">
                <a:solidFill>
                  <a:schemeClr val="bg2"/>
                </a:solidFill>
              </a:rPr>
              <a:t>3. синтез глюкозы в растениях под действием солнечного света</a:t>
            </a:r>
          </a:p>
          <a:p>
            <a:r>
              <a:rPr lang="ru-RU" b="1" dirty="0" smtClean="0">
                <a:solidFill>
                  <a:schemeClr val="bg2"/>
                </a:solidFill>
              </a:rPr>
              <a:t>4. выбивание электронов с поверхности       металла при освещении его светом</a:t>
            </a:r>
            <a:endParaRPr lang="ru-RU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0D8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115328" cy="603887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bg2"/>
                </a:solidFill>
              </a:rPr>
              <a:t>   </a:t>
            </a:r>
            <a:r>
              <a:rPr lang="ru-RU" b="1" dirty="0" smtClean="0">
                <a:solidFill>
                  <a:schemeClr val="bg2"/>
                </a:solidFill>
              </a:rPr>
              <a:t>Из перечисленных ниже факторов выберите те, от которых зависит кинетическая энергия электронов, вылетевших с поверхности металлической пластины при ее освещении светом лампы.</a:t>
            </a:r>
          </a:p>
          <a:p>
            <a:pPr algn="just">
              <a:buNone/>
            </a:pPr>
            <a:r>
              <a:rPr lang="ru-RU" b="1" dirty="0" smtClean="0"/>
              <a:t>        </a:t>
            </a:r>
            <a:r>
              <a:rPr lang="ru-RU" b="1" dirty="0" smtClean="0">
                <a:solidFill>
                  <a:srgbClr val="FF0000"/>
                </a:solidFill>
              </a:rPr>
              <a:t>А. Интенсивность падающего света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Б. Частота падающего света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В. Работа выхода электрона из металла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chemeClr val="bg2"/>
                </a:solidFill>
              </a:rPr>
              <a:t>       1) Только А                                            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chemeClr val="bg2"/>
                </a:solidFill>
              </a:rPr>
              <a:t>       2) Только Б 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chemeClr val="bg2"/>
                </a:solidFill>
              </a:rPr>
              <a:t>       3) Б и В</a:t>
            </a:r>
          </a:p>
          <a:p>
            <a:pPr marL="514350" indent="-514350" algn="just">
              <a:buNone/>
            </a:pPr>
            <a:r>
              <a:rPr lang="ru-RU" dirty="0" smtClean="0">
                <a:solidFill>
                  <a:schemeClr val="bg2"/>
                </a:solidFill>
              </a:rPr>
              <a:t>       4) А, Б, В  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0D8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85728"/>
            <a:ext cx="7686700" cy="603887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2"/>
                </a:solidFill>
              </a:rPr>
              <a:t>   Энергия фотона, поглощенного при фотоэффекте, равна Е. Кинетическая энергия электрона, вылетевшего с поверхности металла под действием этого фотона,</a:t>
            </a:r>
          </a:p>
          <a:p>
            <a:pPr>
              <a:buNone/>
            </a:pPr>
            <a:endParaRPr lang="ru-RU" b="1" dirty="0" smtClean="0">
              <a:solidFill>
                <a:schemeClr val="bg2"/>
              </a:solidFill>
            </a:endParaRPr>
          </a:p>
          <a:p>
            <a:pPr marL="514350" indent="-514350">
              <a:buAutoNum type="arabicParenR"/>
            </a:pPr>
            <a:r>
              <a:rPr lang="ru-RU" sz="3600" dirty="0" smtClean="0">
                <a:solidFill>
                  <a:schemeClr val="bg2"/>
                </a:solidFill>
              </a:rPr>
              <a:t>Больше Е</a:t>
            </a:r>
          </a:p>
          <a:p>
            <a:pPr marL="514350" indent="-514350">
              <a:buAutoNum type="arabicParenR"/>
            </a:pPr>
            <a:r>
              <a:rPr lang="ru-RU" sz="3600" dirty="0" smtClean="0">
                <a:solidFill>
                  <a:schemeClr val="bg2"/>
                </a:solidFill>
              </a:rPr>
              <a:t>Меньше Е</a:t>
            </a:r>
          </a:p>
          <a:p>
            <a:pPr marL="514350" indent="-514350">
              <a:buAutoNum type="arabicParenR"/>
            </a:pPr>
            <a:r>
              <a:rPr lang="ru-RU" sz="3600" dirty="0" smtClean="0">
                <a:solidFill>
                  <a:schemeClr val="bg2"/>
                </a:solidFill>
              </a:rPr>
              <a:t>Равна Е</a:t>
            </a:r>
          </a:p>
          <a:p>
            <a:pPr marL="514350" indent="-514350">
              <a:buAutoNum type="arabicParenR"/>
            </a:pPr>
            <a:r>
              <a:rPr lang="ru-RU" sz="3600" dirty="0" smtClean="0">
                <a:solidFill>
                  <a:schemeClr val="bg2"/>
                </a:solidFill>
              </a:rPr>
              <a:t>Может быть больше или меньше Е при разных условиях</a:t>
            </a:r>
            <a:endParaRPr lang="ru-RU" sz="36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0D8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901014" cy="135732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  <a:effectLst/>
              </a:rPr>
              <a:t>Чему равен импульс, переданный фотоном веществу, при его отражении в случае угла падения        и при его поглощении? </a:t>
            </a:r>
            <a:endParaRPr lang="ru-RU" sz="2400" b="1" dirty="0">
              <a:solidFill>
                <a:schemeClr val="tx2">
                  <a:lumMod val="2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935480"/>
            <a:ext cx="732951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А. в обоих случаях</a:t>
            </a:r>
          </a:p>
          <a:p>
            <a:pPr>
              <a:buNone/>
            </a:pPr>
            <a:endParaRPr lang="ru-RU" sz="2400" dirty="0" smtClean="0">
              <a:solidFill>
                <a:schemeClr val="bg2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Б. в первом случае     , во втором   </a:t>
            </a:r>
            <a:endParaRPr lang="en-US" sz="2400" u="sng" dirty="0" smtClean="0">
              <a:solidFill>
                <a:schemeClr val="bg2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bg2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В. в первом случае         ,  во втором</a:t>
            </a:r>
            <a:endParaRPr lang="en-US" sz="2400" u="sng" dirty="0" smtClean="0">
              <a:solidFill>
                <a:schemeClr val="bg2"/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bg2"/>
                </a:solidFill>
              </a:rPr>
              <a:t>      </a:t>
            </a:r>
            <a:endParaRPr lang="en-US" sz="2400" spc="-150" dirty="0" smtClean="0">
              <a:solidFill>
                <a:schemeClr val="bg2"/>
              </a:solidFill>
            </a:endParaRPr>
          </a:p>
          <a:p>
            <a:pPr>
              <a:buNone/>
            </a:pPr>
            <a:r>
              <a:rPr lang="ru-RU" sz="2400" spc="-150" dirty="0" smtClean="0">
                <a:solidFill>
                  <a:schemeClr val="bg2"/>
                </a:solidFill>
              </a:rPr>
              <a:t>Г.  в обоих случаях</a:t>
            </a:r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0788-B017-470D-A3FD-30A9E1733676}" type="slidenum">
              <a:rPr lang="ru-RU" sz="3200" smtClean="0"/>
              <a:pPr/>
              <a:t>6</a:t>
            </a:fld>
            <a:endParaRPr lang="ru-RU" sz="3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1928802"/>
            <a:ext cx="285752" cy="449089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714356"/>
            <a:ext cx="357190" cy="470841"/>
          </a:xfrm>
          <a:prstGeom prst="rect">
            <a:avLst/>
          </a:prstGeom>
          <a:noFill/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2786058"/>
            <a:ext cx="228600" cy="495300"/>
          </a:xfrm>
          <a:prstGeom prst="rect">
            <a:avLst/>
          </a:prstGeom>
          <a:noFill/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857496"/>
            <a:ext cx="285752" cy="449089"/>
          </a:xfrm>
          <a:prstGeom prst="rect">
            <a:avLst/>
          </a:prstGeom>
          <a:noFill/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3714752"/>
            <a:ext cx="214315" cy="44909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3714752"/>
            <a:ext cx="228600" cy="4953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572008"/>
            <a:ext cx="228600" cy="4953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285728"/>
            <a:ext cx="6900882" cy="6038872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sz="3600" b="1" dirty="0" smtClean="0">
                <a:solidFill>
                  <a:schemeClr val="bg2"/>
                </a:solidFill>
              </a:rPr>
              <a:t>Чему равен импульс фотона с частотой </a:t>
            </a:r>
            <a:r>
              <a:rPr lang="en-US" sz="3600" b="1" dirty="0" smtClean="0">
                <a:solidFill>
                  <a:schemeClr val="bg2"/>
                </a:solidFill>
              </a:rPr>
              <a:t>υ</a:t>
            </a:r>
            <a:r>
              <a:rPr lang="ru-RU" sz="3600" b="1" dirty="0" smtClean="0">
                <a:solidFill>
                  <a:schemeClr val="bg2"/>
                </a:solidFill>
              </a:rPr>
              <a:t>?</a:t>
            </a:r>
          </a:p>
          <a:p>
            <a:pPr>
              <a:buNone/>
            </a:pPr>
            <a:endParaRPr lang="ru-RU" sz="3600" b="1" dirty="0" smtClean="0">
              <a:solidFill>
                <a:schemeClr val="bg2"/>
              </a:solidFill>
            </a:endParaRPr>
          </a:p>
          <a:p>
            <a:pPr>
              <a:buNone/>
            </a:pPr>
            <a:r>
              <a:rPr lang="ru-RU" sz="4400" b="1" dirty="0" smtClean="0">
                <a:solidFill>
                  <a:schemeClr val="bg2"/>
                </a:solidFill>
              </a:rPr>
              <a:t>А. </a:t>
            </a:r>
            <a:r>
              <a:rPr lang="en-US" sz="4400" b="1" dirty="0" smtClean="0">
                <a:solidFill>
                  <a:schemeClr val="bg2"/>
                </a:solidFill>
              </a:rPr>
              <a:t>h · v ·     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bg2"/>
                </a:solidFill>
              </a:rPr>
              <a:t>Б. </a:t>
            </a:r>
            <a:r>
              <a:rPr lang="en-US" sz="4400" b="1" dirty="0" smtClean="0">
                <a:solidFill>
                  <a:schemeClr val="bg2"/>
                </a:solidFill>
              </a:rPr>
              <a:t>h · v · c</a:t>
            </a:r>
            <a:endParaRPr lang="ru-RU" sz="4400" b="1" dirty="0" smtClean="0">
              <a:solidFill>
                <a:schemeClr val="bg2"/>
              </a:solidFill>
            </a:endParaRPr>
          </a:p>
          <a:p>
            <a:pPr>
              <a:buNone/>
            </a:pPr>
            <a:r>
              <a:rPr lang="ru-RU" sz="4400" b="1" dirty="0" smtClean="0">
                <a:solidFill>
                  <a:schemeClr val="bg2"/>
                </a:solidFill>
              </a:rPr>
              <a:t>В. </a:t>
            </a:r>
            <a:r>
              <a:rPr lang="en-US" sz="4400" b="1" dirty="0" smtClean="0">
                <a:solidFill>
                  <a:schemeClr val="bg2"/>
                </a:solidFill>
              </a:rPr>
              <a:t>h </a:t>
            </a:r>
            <a:r>
              <a:rPr lang="ru-RU" sz="4400" b="1" dirty="0" smtClean="0">
                <a:solidFill>
                  <a:schemeClr val="bg2"/>
                </a:solidFill>
              </a:rPr>
              <a:t>·</a:t>
            </a:r>
            <a:r>
              <a:rPr lang="en-US" sz="4400" b="1" dirty="0" smtClean="0">
                <a:solidFill>
                  <a:schemeClr val="bg2"/>
                </a:solidFill>
              </a:rPr>
              <a:t> v</a:t>
            </a:r>
          </a:p>
          <a:p>
            <a:pPr>
              <a:buNone/>
            </a:pPr>
            <a:r>
              <a:rPr lang="ru-RU" sz="4400" b="1" dirty="0" smtClean="0">
                <a:solidFill>
                  <a:schemeClr val="bg2"/>
                </a:solidFill>
              </a:rPr>
              <a:t>Г. </a:t>
            </a:r>
            <a:endParaRPr lang="ru-RU" sz="4400" b="1" dirty="0">
              <a:solidFill>
                <a:schemeClr val="bg2"/>
              </a:solidFill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2143116"/>
            <a:ext cx="642942" cy="887872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500569"/>
            <a:ext cx="785818" cy="1083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D0D89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357166"/>
            <a:ext cx="7615262" cy="59674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chemeClr val="bg2"/>
                </a:solidFill>
              </a:rPr>
              <a:t>Пластина из никеля освещается светом, энергия фотонов которого равна 7 эВ. При этом, в результате фотоэффекта, из пластины вылетают электроны с энергией 2,5 эВ. Какова работа выхода электронов из никеля?</a:t>
            </a:r>
          </a:p>
          <a:p>
            <a:pPr>
              <a:buNone/>
            </a:pPr>
            <a:endParaRPr lang="ru-RU" b="1" dirty="0" smtClean="0">
              <a:solidFill>
                <a:schemeClr val="bg2"/>
              </a:solidFill>
            </a:endParaRPr>
          </a:p>
          <a:p>
            <a:pPr marL="514350" indent="-514350">
              <a:buAutoNum type="arabicParenR"/>
            </a:pPr>
            <a:r>
              <a:rPr lang="ru-RU" sz="4000" b="1" dirty="0" smtClean="0">
                <a:solidFill>
                  <a:schemeClr val="bg2"/>
                </a:solidFill>
              </a:rPr>
              <a:t>9,5 эВ</a:t>
            </a:r>
          </a:p>
          <a:p>
            <a:pPr marL="514350" indent="-514350">
              <a:buAutoNum type="arabicParenR"/>
            </a:pPr>
            <a:r>
              <a:rPr lang="ru-RU" sz="4000" b="1" dirty="0" smtClean="0">
                <a:solidFill>
                  <a:schemeClr val="bg2"/>
                </a:solidFill>
              </a:rPr>
              <a:t>7 эВ</a:t>
            </a:r>
          </a:p>
          <a:p>
            <a:pPr marL="514350" indent="-514350">
              <a:buAutoNum type="arabicParenR"/>
            </a:pPr>
            <a:r>
              <a:rPr lang="ru-RU" sz="4000" b="1" dirty="0" smtClean="0">
                <a:solidFill>
                  <a:schemeClr val="bg2"/>
                </a:solidFill>
              </a:rPr>
              <a:t>4,5 эВ</a:t>
            </a:r>
          </a:p>
          <a:p>
            <a:pPr marL="514350" indent="-514350">
              <a:buAutoNum type="arabicParenR"/>
            </a:pPr>
            <a:r>
              <a:rPr lang="ru-RU" sz="4000" b="1" dirty="0" smtClean="0">
                <a:solidFill>
                  <a:schemeClr val="bg2"/>
                </a:solidFill>
              </a:rPr>
              <a:t>2,5 эВ</a:t>
            </a:r>
            <a:endParaRPr lang="ru-RU" sz="40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0D8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youngjamesclerkmaxwel максвеллl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06862" y="756444"/>
            <a:ext cx="4048125" cy="488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43608" y="785794"/>
            <a:ext cx="3385516" cy="546260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sz="4000" b="1" dirty="0" smtClean="0">
                <a:solidFill>
                  <a:schemeClr val="bg2"/>
                </a:solidFill>
              </a:rPr>
              <a:t>Дж. Максвелл считал, что </a:t>
            </a:r>
            <a:r>
              <a:rPr lang="ru-RU" sz="4800" b="1" dirty="0" smtClean="0">
                <a:solidFill>
                  <a:srgbClr val="C00000"/>
                </a:solidFill>
              </a:rPr>
              <a:t>свет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chemeClr val="bg2"/>
                </a:solidFill>
              </a:rPr>
              <a:t>–</a:t>
            </a:r>
            <a:r>
              <a:rPr lang="ru-RU" sz="4000" b="1" dirty="0" smtClean="0"/>
              <a:t> </a:t>
            </a:r>
          </a:p>
          <a:p>
            <a:pPr algn="ctr"/>
            <a:r>
              <a:rPr lang="ru-RU" sz="4000" b="1" dirty="0" smtClean="0">
                <a:solidFill>
                  <a:schemeClr val="bg2"/>
                </a:solidFill>
              </a:rPr>
              <a:t>это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волна</a:t>
            </a:r>
            <a:r>
              <a:rPr lang="ru-RU" sz="4800" b="1" dirty="0" smtClean="0"/>
              <a:t>   </a:t>
            </a:r>
            <a:endParaRPr lang="ru-RU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29124" y="214290"/>
            <a:ext cx="4714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</a:rPr>
              <a:t>Дж. Максвелл</a:t>
            </a:r>
            <a:endParaRPr lang="ru-RU" sz="40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иний обелис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иний обелиск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иний обелиск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576</TotalTime>
  <Words>712</Words>
  <Application>Microsoft Office PowerPoint</Application>
  <PresentationFormat>Экран (4:3)</PresentationFormat>
  <Paragraphs>89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Изящная</vt:lpstr>
      <vt:lpstr>Синий обелиск</vt:lpstr>
      <vt:lpstr>Формула</vt:lpstr>
      <vt:lpstr>Световое давление</vt:lpstr>
      <vt:lpstr>ПОВТОРИМ!</vt:lpstr>
      <vt:lpstr>Ф о т о э ф ф е к т – это </vt:lpstr>
      <vt:lpstr>Презентация PowerPoint</vt:lpstr>
      <vt:lpstr>Презентация PowerPoint</vt:lpstr>
      <vt:lpstr>Чему равен импульс, переданный фотоном веществу, при его отражении в случае угла падения        и при его поглощении?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1873 г. Дж. Максвелл, исходя из представлений об электромагнитной магнитной природе света, пришел к выводу, что свет должен оказывать давление на препятствие благодаря действию силы Лоренца</vt:lpstr>
      <vt:lpstr>Давление света</vt:lpstr>
      <vt:lpstr>Установка опыта П.Н. Лебедева</vt:lpstr>
      <vt:lpstr>Презентация PowerPoint</vt:lpstr>
      <vt:lpstr>Презентация PowerPoint</vt:lpstr>
      <vt:lpstr>Презентация PowerPoint</vt:lpstr>
      <vt:lpstr>Световое давление – результат падения на тело световых квантов и их последовательного отражения или поглощения</vt:lpstr>
      <vt:lpstr>Закрепим!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Световое давление</dc:title>
  <dc:creator>Пользователь</dc:creator>
  <cp:lastModifiedBy>ННС</cp:lastModifiedBy>
  <cp:revision>57</cp:revision>
  <dcterms:created xsi:type="dcterms:W3CDTF">2011-02-01T16:39:37Z</dcterms:created>
  <dcterms:modified xsi:type="dcterms:W3CDTF">2011-02-27T19:52:41Z</dcterms:modified>
</cp:coreProperties>
</file>