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85" r:id="rId3"/>
    <p:sldId id="286" r:id="rId4"/>
    <p:sldId id="260" r:id="rId5"/>
    <p:sldId id="262" r:id="rId6"/>
    <p:sldId id="263" r:id="rId7"/>
    <p:sldId id="264" r:id="rId8"/>
    <p:sldId id="266" r:id="rId9"/>
    <p:sldId id="267" r:id="rId10"/>
    <p:sldId id="280" r:id="rId11"/>
    <p:sldId id="282" r:id="rId12"/>
    <p:sldId id="283" r:id="rId13"/>
    <p:sldId id="271" r:id="rId14"/>
    <p:sldId id="273" r:id="rId15"/>
    <p:sldId id="274" r:id="rId16"/>
    <p:sldId id="275" r:id="rId17"/>
    <p:sldId id="284" r:id="rId18"/>
    <p:sldId id="287" r:id="rId19"/>
    <p:sldId id="265" r:id="rId20"/>
    <p:sldId id="277" r:id="rId21"/>
    <p:sldId id="278" r:id="rId2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D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054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44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5DFE2C8-2ABD-46BC-A52C-DA644E3ABDB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68901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41071B-53C1-4A83-967B-76028601E7F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6161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33FD109-CA3C-4A49-B607-3CBA2EB446C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1535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183644-1B09-4DC4-B642-9B11B3D76AE1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9800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A6DA61-7211-42C5-9CE0-45947838681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8812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C5CD81-229C-4078-BDAC-D7EE37E887C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71432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B16ABD-38A7-487B-9B75-581059834550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16004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4EA66D-75B4-4BF9-9CDE-B32FB1BEDE5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52677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F72A00-1BF9-4662-BD30-7B1B5A40EAC5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223287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288EC4-3FEF-455E-A3A1-1CFC3869709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117103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D2DE31-7672-4D06-842B-C77DA287B484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00895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B0857EF-ADBB-4699-A077-7B8A6974000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317957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B35DB9-4324-4FD9-9369-46B728FFA7B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198373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5E6564-52C7-41B7-A7F5-EACE8B7B3835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72075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B920F5-3F00-4C33-B031-660C29A59F0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6119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DC51457-CEEC-482E-8204-E286B5933D10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4765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42E728A-7F88-4631-9D44-30EE93912A3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08273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ACAD0-2E73-49EA-85B3-050B7F206D4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75156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638DB20-544D-47B5-813B-6C6177E412E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85544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9E3493B-4E7D-478A-8838-C0D331D76B3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01978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8982AFC-C4C5-4A10-B719-7610F2ED098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35523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87988BE-1D48-4672-843B-A3C468FB6A3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02424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99"/>
            </a:gs>
            <a:gs pos="50000">
              <a:srgbClr val="00CC66"/>
            </a:gs>
            <a:gs pos="100000">
              <a:srgbClr val="FFFF99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11CE4D2-98BE-45BA-BF2A-BF88C36C7F7F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031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3DC47A5-2376-4901-84DB-17E8CEE160C4}" type="slidenum">
              <a:rPr lang="ru-RU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78929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 advClick="0" advTm="600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3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9.jpe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8.pn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gif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gif"/><Relationship Id="rId4" Type="http://schemas.openxmlformats.org/officeDocument/2006/relationships/image" Target="../media/image4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gif"/><Relationship Id="rId2" Type="http://schemas.openxmlformats.org/officeDocument/2006/relationships/image" Target="../media/image59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11" Type="http://schemas.openxmlformats.org/officeDocument/2006/relationships/image" Target="../media/image12.jpeg"/><Relationship Id="rId5" Type="http://schemas.openxmlformats.org/officeDocument/2006/relationships/image" Target="../media/image6.jpeg"/><Relationship Id="rId10" Type="http://schemas.openxmlformats.org/officeDocument/2006/relationships/image" Target="../media/image11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WordArt 2"/>
          <p:cNvSpPr txBox="1">
            <a:spLocks noChangeArrowheads="1" noChangeShapeType="1" noTextEdit="1"/>
          </p:cNvSpPr>
          <p:nvPr/>
        </p:nvSpPr>
        <p:spPr bwMode="auto">
          <a:xfrm>
            <a:off x="3554567" y="3643850"/>
            <a:ext cx="4832091" cy="3202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40" tIns="45720" rIns="91440" bIns="45720" numCol="1" fromWordArt="1" anchor="ctr" anchorCtr="0" compatLnSpc="1">
            <a:prstTxWarp prst="textInflateBottom">
              <a:avLst>
                <a:gd name="adj" fmla="val 68083"/>
              </a:avLst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endParaRPr lang="ru-RU" sz="3600" kern="10" dirty="0" smtClean="0">
              <a:ln w="9525">
                <a:solidFill>
                  <a:srgbClr val="FFFF7C"/>
                </a:solidFill>
                <a:round/>
                <a:headEnd/>
                <a:tailEnd/>
              </a:ln>
              <a:solidFill>
                <a:srgbClr val="C00000"/>
              </a:soli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 panose="020B0806030902050204" pitchFamily="34" charset="0"/>
            </a:endParaRPr>
          </a:p>
          <a:p>
            <a:r>
              <a:rPr lang="ru-RU" sz="3600" kern="10" dirty="0" smtClean="0">
                <a:ln w="9525">
                  <a:solidFill>
                    <a:srgbClr val="FFFF7C"/>
                  </a:solidFill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 panose="020B0806030902050204" pitchFamily="34" charset="0"/>
              </a:rPr>
              <a:t>"Бриз" </a:t>
            </a:r>
          </a:p>
          <a:p>
            <a:r>
              <a:rPr lang="ru-RU" sz="3600" kern="10" dirty="0" smtClean="0">
                <a:ln w="9525">
                  <a:solidFill>
                    <a:srgbClr val="FFFF7C"/>
                  </a:solidFill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 panose="020B0806030902050204" pitchFamily="34" charset="0"/>
              </a:rPr>
              <a:t>  </a:t>
            </a:r>
            <a:endParaRPr lang="ru-RU" sz="3600" kern="10" dirty="0">
              <a:ln w="9525">
                <a:solidFill>
                  <a:srgbClr val="FFFF7C"/>
                </a:solidFill>
                <a:round/>
                <a:headEnd/>
                <a:tailEnd/>
              </a:ln>
              <a:solidFill>
                <a:srgbClr val="C00000"/>
              </a:soli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7" name="Подзаголовок 2"/>
          <p:cNvSpPr txBox="1">
            <a:spLocks/>
          </p:cNvSpPr>
          <p:nvPr/>
        </p:nvSpPr>
        <p:spPr>
          <a:xfrm>
            <a:off x="2779268" y="2608007"/>
            <a:ext cx="7572375" cy="2071687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ru-RU" sz="4000" b="1" kern="0" dirty="0" smtClean="0">
                <a:solidFill>
                  <a:schemeClr val="accent6"/>
                </a:solidFill>
                <a:latin typeface="AnnaC" pitchFamily="82" charset="0"/>
                <a:cs typeface="Times New Roman" panose="02020603050405020304" pitchFamily="18" charset="0"/>
              </a:rPr>
              <a:t>Бережём реки и землю</a:t>
            </a:r>
            <a:r>
              <a:rPr lang="ru-RU" sz="2800" b="1" kern="0" dirty="0">
                <a:solidFill>
                  <a:schemeClr val="accent6"/>
                </a:solidFill>
                <a:latin typeface="AnnaC" pitchFamily="82" charset="0"/>
                <a:cs typeface="Times New Roman" panose="02020603050405020304" pitchFamily="18" charset="0"/>
              </a:rPr>
              <a:t>!</a:t>
            </a:r>
            <a:endParaRPr lang="ru-RU" sz="1600" b="1" kern="0" dirty="0">
              <a:solidFill>
                <a:schemeClr val="accent6"/>
              </a:solidFill>
              <a:latin typeface="AnnaC" pitchFamily="82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5229644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utoUpdateAnimBg="0" advAuto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Будь человеком, человек!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65161" y="5645061"/>
            <a:ext cx="10684475" cy="1051656"/>
          </a:xfrm>
        </p:spPr>
        <p:txBody>
          <a:bodyPr/>
          <a:lstStyle/>
          <a:p>
            <a:pPr marL="0" indent="0" algn="ctr">
              <a:buNone/>
            </a:pPr>
            <a:r>
              <a:rPr lang="ru-RU" sz="4800" b="1" dirty="0">
                <a:solidFill>
                  <a:srgbClr val="0070C0"/>
                </a:solidFill>
              </a:rPr>
              <a:t>Ты береги нас, береги!</a:t>
            </a:r>
          </a:p>
          <a:p>
            <a:pPr marL="0" indent="0" algn="ctr">
              <a:buNone/>
            </a:pPr>
            <a:endParaRPr lang="ru-RU" sz="4800" dirty="0"/>
          </a:p>
        </p:txBody>
      </p:sp>
      <p:pic>
        <p:nvPicPr>
          <p:cNvPr id="2050" name="Picture 2" descr="Необычные бизнес-иде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8709" y="2378014"/>
            <a:ext cx="3377378" cy="3267047"/>
          </a:xfrm>
          <a:prstGeom prst="rect">
            <a:avLst/>
          </a:prstGeom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Почему человек не может жить без природы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411" y="1417638"/>
            <a:ext cx="3755016" cy="3099050"/>
          </a:xfrm>
          <a:prstGeom prst="rect">
            <a:avLst/>
          </a:prstGeom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РУголок - WWF:Час Земли 2009.Выключайся!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1598" y="1346871"/>
            <a:ext cx="3675088" cy="2986924"/>
          </a:xfrm>
          <a:prstGeom prst="rect">
            <a:avLst/>
          </a:prstGeom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125"/>
          <p:cNvGrpSpPr>
            <a:grpSpLocks/>
          </p:cNvGrpSpPr>
          <p:nvPr/>
        </p:nvGrpSpPr>
        <p:grpSpPr bwMode="auto">
          <a:xfrm>
            <a:off x="9949142" y="4817179"/>
            <a:ext cx="2016125" cy="1655763"/>
            <a:chOff x="3606" y="1570"/>
            <a:chExt cx="1905" cy="1543"/>
          </a:xfrm>
        </p:grpSpPr>
        <p:sp>
          <p:nvSpPr>
            <p:cNvPr id="9" name="Freeform 126"/>
            <p:cNvSpPr>
              <a:spLocks/>
            </p:cNvSpPr>
            <p:nvPr/>
          </p:nvSpPr>
          <p:spPr bwMode="auto">
            <a:xfrm>
              <a:off x="3606" y="2659"/>
              <a:ext cx="1829" cy="454"/>
            </a:xfrm>
            <a:custGeom>
              <a:avLst/>
              <a:gdLst>
                <a:gd name="T0" fmla="*/ 340 w 1829"/>
                <a:gd name="T1" fmla="*/ 212 h 454"/>
                <a:gd name="T2" fmla="*/ 658 w 1829"/>
                <a:gd name="T3" fmla="*/ 121 h 454"/>
                <a:gd name="T4" fmla="*/ 1157 w 1829"/>
                <a:gd name="T5" fmla="*/ 167 h 454"/>
                <a:gd name="T6" fmla="*/ 1655 w 1829"/>
                <a:gd name="T7" fmla="*/ 121 h 454"/>
                <a:gd name="T8" fmla="*/ 1746 w 1829"/>
                <a:gd name="T9" fmla="*/ 121 h 454"/>
                <a:gd name="T10" fmla="*/ 1157 w 1829"/>
                <a:gd name="T11" fmla="*/ 303 h 454"/>
                <a:gd name="T12" fmla="*/ 612 w 1829"/>
                <a:gd name="T13" fmla="*/ 212 h 454"/>
                <a:gd name="T14" fmla="*/ 385 w 1829"/>
                <a:gd name="T15" fmla="*/ 303 h 454"/>
                <a:gd name="T16" fmla="*/ 295 w 1829"/>
                <a:gd name="T17" fmla="*/ 393 h 454"/>
                <a:gd name="T18" fmla="*/ 612 w 1829"/>
                <a:gd name="T19" fmla="*/ 303 h 454"/>
                <a:gd name="T20" fmla="*/ 1157 w 1829"/>
                <a:gd name="T21" fmla="*/ 121 h 454"/>
                <a:gd name="T22" fmla="*/ 1610 w 1829"/>
                <a:gd name="T23" fmla="*/ 76 h 454"/>
                <a:gd name="T24" fmla="*/ 1792 w 1829"/>
                <a:gd name="T25" fmla="*/ 30 h 454"/>
                <a:gd name="T26" fmla="*/ 1429 w 1829"/>
                <a:gd name="T27" fmla="*/ 257 h 454"/>
                <a:gd name="T28" fmla="*/ 1066 w 1829"/>
                <a:gd name="T29" fmla="*/ 439 h 454"/>
                <a:gd name="T30" fmla="*/ 794 w 1829"/>
                <a:gd name="T31" fmla="*/ 212 h 454"/>
                <a:gd name="T32" fmla="*/ 295 w 1829"/>
                <a:gd name="T33" fmla="*/ 76 h 454"/>
                <a:gd name="T34" fmla="*/ 113 w 1829"/>
                <a:gd name="T35" fmla="*/ 76 h 454"/>
                <a:gd name="T36" fmla="*/ 521 w 1829"/>
                <a:gd name="T37" fmla="*/ 303 h 454"/>
                <a:gd name="T38" fmla="*/ 748 w 1829"/>
                <a:gd name="T39" fmla="*/ 439 h 454"/>
                <a:gd name="T40" fmla="*/ 1247 w 1829"/>
                <a:gd name="T41" fmla="*/ 348 h 454"/>
                <a:gd name="T42" fmla="*/ 1519 w 1829"/>
                <a:gd name="T43" fmla="*/ 348 h 454"/>
                <a:gd name="T44" fmla="*/ 1792 w 1829"/>
                <a:gd name="T45" fmla="*/ 348 h 454"/>
                <a:gd name="T46" fmla="*/ 1429 w 1829"/>
                <a:gd name="T47" fmla="*/ 393 h 454"/>
                <a:gd name="T48" fmla="*/ 794 w 1829"/>
                <a:gd name="T49" fmla="*/ 439 h 454"/>
                <a:gd name="T50" fmla="*/ 204 w 1829"/>
                <a:gd name="T51" fmla="*/ 303 h 454"/>
                <a:gd name="T52" fmla="*/ 23 w 1829"/>
                <a:gd name="T53" fmla="*/ 257 h 454"/>
                <a:gd name="T54" fmla="*/ 340 w 1829"/>
                <a:gd name="T55" fmla="*/ 303 h 454"/>
                <a:gd name="T56" fmla="*/ 703 w 1829"/>
                <a:gd name="T57" fmla="*/ 303 h 454"/>
                <a:gd name="T58" fmla="*/ 748 w 1829"/>
                <a:gd name="T59" fmla="*/ 393 h 454"/>
                <a:gd name="T60" fmla="*/ 884 w 1829"/>
                <a:gd name="T61" fmla="*/ 393 h 45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829"/>
                <a:gd name="T94" fmla="*/ 0 h 454"/>
                <a:gd name="T95" fmla="*/ 1829 w 1829"/>
                <a:gd name="T96" fmla="*/ 454 h 454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829" h="454">
                  <a:moveTo>
                    <a:pt x="340" y="212"/>
                  </a:moveTo>
                  <a:cubicBezTo>
                    <a:pt x="431" y="170"/>
                    <a:pt x="522" y="128"/>
                    <a:pt x="658" y="121"/>
                  </a:cubicBezTo>
                  <a:cubicBezTo>
                    <a:pt x="794" y="114"/>
                    <a:pt x="991" y="167"/>
                    <a:pt x="1157" y="167"/>
                  </a:cubicBezTo>
                  <a:cubicBezTo>
                    <a:pt x="1323" y="167"/>
                    <a:pt x="1557" y="129"/>
                    <a:pt x="1655" y="121"/>
                  </a:cubicBezTo>
                  <a:cubicBezTo>
                    <a:pt x="1753" y="113"/>
                    <a:pt x="1829" y="91"/>
                    <a:pt x="1746" y="121"/>
                  </a:cubicBezTo>
                  <a:cubicBezTo>
                    <a:pt x="1663" y="151"/>
                    <a:pt x="1346" y="288"/>
                    <a:pt x="1157" y="303"/>
                  </a:cubicBezTo>
                  <a:cubicBezTo>
                    <a:pt x="968" y="318"/>
                    <a:pt x="741" y="212"/>
                    <a:pt x="612" y="212"/>
                  </a:cubicBezTo>
                  <a:cubicBezTo>
                    <a:pt x="483" y="212"/>
                    <a:pt x="438" y="273"/>
                    <a:pt x="385" y="303"/>
                  </a:cubicBezTo>
                  <a:cubicBezTo>
                    <a:pt x="332" y="333"/>
                    <a:pt x="257" y="393"/>
                    <a:pt x="295" y="393"/>
                  </a:cubicBezTo>
                  <a:cubicBezTo>
                    <a:pt x="333" y="393"/>
                    <a:pt x="468" y="348"/>
                    <a:pt x="612" y="303"/>
                  </a:cubicBezTo>
                  <a:cubicBezTo>
                    <a:pt x="756" y="258"/>
                    <a:pt x="991" y="159"/>
                    <a:pt x="1157" y="121"/>
                  </a:cubicBezTo>
                  <a:cubicBezTo>
                    <a:pt x="1323" y="83"/>
                    <a:pt x="1504" y="91"/>
                    <a:pt x="1610" y="76"/>
                  </a:cubicBezTo>
                  <a:cubicBezTo>
                    <a:pt x="1716" y="61"/>
                    <a:pt x="1822" y="0"/>
                    <a:pt x="1792" y="30"/>
                  </a:cubicBezTo>
                  <a:cubicBezTo>
                    <a:pt x="1762" y="60"/>
                    <a:pt x="1550" y="189"/>
                    <a:pt x="1429" y="257"/>
                  </a:cubicBezTo>
                  <a:cubicBezTo>
                    <a:pt x="1308" y="325"/>
                    <a:pt x="1172" y="446"/>
                    <a:pt x="1066" y="439"/>
                  </a:cubicBezTo>
                  <a:cubicBezTo>
                    <a:pt x="960" y="432"/>
                    <a:pt x="922" y="272"/>
                    <a:pt x="794" y="212"/>
                  </a:cubicBezTo>
                  <a:cubicBezTo>
                    <a:pt x="666" y="152"/>
                    <a:pt x="408" y="99"/>
                    <a:pt x="295" y="76"/>
                  </a:cubicBezTo>
                  <a:cubicBezTo>
                    <a:pt x="182" y="53"/>
                    <a:pt x="75" y="38"/>
                    <a:pt x="113" y="76"/>
                  </a:cubicBezTo>
                  <a:cubicBezTo>
                    <a:pt x="151" y="114"/>
                    <a:pt x="415" y="242"/>
                    <a:pt x="521" y="303"/>
                  </a:cubicBezTo>
                  <a:cubicBezTo>
                    <a:pt x="627" y="364"/>
                    <a:pt x="627" y="432"/>
                    <a:pt x="748" y="439"/>
                  </a:cubicBezTo>
                  <a:cubicBezTo>
                    <a:pt x="869" y="446"/>
                    <a:pt x="1119" y="363"/>
                    <a:pt x="1247" y="348"/>
                  </a:cubicBezTo>
                  <a:cubicBezTo>
                    <a:pt x="1375" y="333"/>
                    <a:pt x="1428" y="348"/>
                    <a:pt x="1519" y="348"/>
                  </a:cubicBezTo>
                  <a:cubicBezTo>
                    <a:pt x="1610" y="348"/>
                    <a:pt x="1807" y="341"/>
                    <a:pt x="1792" y="348"/>
                  </a:cubicBezTo>
                  <a:cubicBezTo>
                    <a:pt x="1777" y="355"/>
                    <a:pt x="1595" y="378"/>
                    <a:pt x="1429" y="393"/>
                  </a:cubicBezTo>
                  <a:cubicBezTo>
                    <a:pt x="1263" y="408"/>
                    <a:pt x="998" y="454"/>
                    <a:pt x="794" y="439"/>
                  </a:cubicBezTo>
                  <a:cubicBezTo>
                    <a:pt x="590" y="424"/>
                    <a:pt x="332" y="333"/>
                    <a:pt x="204" y="303"/>
                  </a:cubicBezTo>
                  <a:cubicBezTo>
                    <a:pt x="76" y="273"/>
                    <a:pt x="0" y="257"/>
                    <a:pt x="23" y="257"/>
                  </a:cubicBezTo>
                  <a:cubicBezTo>
                    <a:pt x="46" y="257"/>
                    <a:pt x="227" y="295"/>
                    <a:pt x="340" y="303"/>
                  </a:cubicBezTo>
                  <a:cubicBezTo>
                    <a:pt x="453" y="311"/>
                    <a:pt x="635" y="288"/>
                    <a:pt x="703" y="303"/>
                  </a:cubicBezTo>
                  <a:cubicBezTo>
                    <a:pt x="771" y="318"/>
                    <a:pt x="718" y="378"/>
                    <a:pt x="748" y="393"/>
                  </a:cubicBezTo>
                  <a:cubicBezTo>
                    <a:pt x="778" y="408"/>
                    <a:pt x="861" y="393"/>
                    <a:pt x="884" y="393"/>
                  </a:cubicBezTo>
                </a:path>
              </a:pathLst>
            </a:custGeom>
            <a:gradFill rotWithShape="1">
              <a:gsLst>
                <a:gs pos="0">
                  <a:srgbClr val="DDEBCF"/>
                </a:gs>
                <a:gs pos="50000">
                  <a:srgbClr val="9CB86E"/>
                </a:gs>
                <a:gs pos="100000">
                  <a:srgbClr val="156B13"/>
                </a:gs>
              </a:gsLst>
              <a:path path="rect">
                <a:fillToRect l="50000" t="50000" r="50000" b="50000"/>
              </a:path>
            </a:gradFill>
            <a:ln w="50800">
              <a:solidFill>
                <a:srgbClr val="008000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/>
            </a:p>
          </p:txBody>
        </p:sp>
        <p:pic>
          <p:nvPicPr>
            <p:cNvPr id="10" name="Picture 127" descr="Петя Светофоров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DFF"/>
                </a:clrFrom>
                <a:clrTo>
                  <a:srgbClr val="FFFD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87" y="1570"/>
              <a:ext cx="1724" cy="1419"/>
            </a:xfrm>
            <a:prstGeom prst="rect">
              <a:avLst/>
            </a:prstGeom>
            <a:ln>
              <a:noFill/>
            </a:ln>
            <a:effectLst>
              <a:glow rad="101600">
                <a:schemeClr val="accent4">
                  <a:satMod val="175000"/>
                  <a:alpha val="40000"/>
                </a:schemeClr>
              </a:glow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5017836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3600" b="1" dirty="0" smtClean="0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3600" b="1" dirty="0" smtClean="0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Дерево</a:t>
            </a:r>
            <a:r>
              <a:rPr lang="ru-RU" sz="3600" b="1" dirty="0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трава, цветок и птица</a:t>
            </a:r>
            <a:br>
              <a:rPr lang="ru-RU" sz="3600" b="1" dirty="0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3600" b="1" dirty="0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Не всегда умеют защититься!</a:t>
            </a:r>
            <a:br>
              <a:rPr lang="ru-RU" sz="3600" b="1" dirty="0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sz="3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33167" y="5305168"/>
            <a:ext cx="10725665" cy="1076369"/>
          </a:xfrm>
        </p:spPr>
        <p:txBody>
          <a:bodyPr/>
          <a:lstStyle/>
          <a:p>
            <a:pPr marL="0" lvl="0" indent="0" algn="ctr">
              <a:buNone/>
            </a:pPr>
            <a:r>
              <a:rPr lang="ru-RU" sz="4800" b="1" dirty="0">
                <a:solidFill>
                  <a:srgbClr val="0070C0"/>
                </a:solidFill>
              </a:rPr>
              <a:t>Я</a:t>
            </a:r>
            <a:r>
              <a:rPr lang="ru-RU" sz="4800" b="1" dirty="0" smtClean="0">
                <a:solidFill>
                  <a:srgbClr val="0070C0"/>
                </a:solidFill>
              </a:rPr>
              <a:t> сберегу вас</a:t>
            </a:r>
            <a:r>
              <a:rPr lang="ru-RU" sz="4800" b="1" dirty="0">
                <a:solidFill>
                  <a:srgbClr val="0070C0"/>
                </a:solidFill>
              </a:rPr>
              <a:t>, </a:t>
            </a:r>
            <a:r>
              <a:rPr lang="ru-RU" sz="4800" b="1" dirty="0" smtClean="0">
                <a:solidFill>
                  <a:srgbClr val="0070C0"/>
                </a:solidFill>
              </a:rPr>
              <a:t>сберегу!</a:t>
            </a:r>
            <a:endParaRPr lang="ru-RU" sz="4800" b="1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Picture 2" descr="Кормушка для птиц ОБИ Клуб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97" y="2208887"/>
            <a:ext cx="3682312" cy="2821217"/>
          </a:xfrm>
          <a:prstGeom prst="rect">
            <a:avLst/>
          </a:prstGeom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Девочка поливает горшочек с землей из розовой лейки; фото 3051771, фотограф Monkey Business Images. Фотобанк Лори - Продажа фото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2067" y="2208887"/>
            <a:ext cx="3704291" cy="2778219"/>
          </a:xfrm>
          <a:prstGeom prst="rect">
            <a:avLst/>
          </a:prstGeom>
          <a:noFill/>
          <a:effectLst>
            <a:glow rad="1016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ow to Grow Tree Seedlings Hydroponically Home Guides SF Gat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8816" y="2200742"/>
            <a:ext cx="4183184" cy="2786364"/>
          </a:xfrm>
          <a:prstGeom prst="rect">
            <a:avLst/>
          </a:prstGeom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 descr="Скульптору - Сборник - Поэзия - Творчество - Персональный сайт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14055">
            <a:off x="485088" y="314537"/>
            <a:ext cx="1428750" cy="1428750"/>
          </a:xfrm>
          <a:prstGeom prst="rect">
            <a:avLst/>
          </a:prstGeom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Peace Images, Stock Pictures, Royalty Free Peace Photos And Stock Photography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3481">
            <a:off x="9553184" y="189152"/>
            <a:ext cx="2431737" cy="1731219"/>
          </a:xfrm>
          <a:prstGeom prst="rect">
            <a:avLst/>
          </a:prstGeom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01678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83459"/>
          </a:xfrm>
        </p:spPr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        Без </a:t>
            </a:r>
            <a:r>
              <a:rPr lang="ru-RU" b="1" dirty="0" smtClean="0">
                <a:solidFill>
                  <a:srgbClr val="0070C0"/>
                </a:solidFill>
              </a:rPr>
              <a:t>природы нам НЕЛЬЗЯ!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3074" name="Picture 2" descr="Оформляем большой и маленький водоем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7103" y="2348960"/>
            <a:ext cx="4043618" cy="3032713"/>
          </a:xfrm>
          <a:prstGeom prst="rect">
            <a:avLst/>
          </a:prstGeom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Амурская область - Фотоальбомы - Персональный сайт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6075" y="2348960"/>
            <a:ext cx="3851065" cy="3032713"/>
          </a:xfrm>
          <a:prstGeom prst="rect">
            <a:avLst/>
          </a:prstGeom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Песенка-Чудесенка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791011" y="5662937"/>
            <a:ext cx="609600" cy="609600"/>
          </a:xfrm>
        </p:spPr>
      </p:pic>
      <p:pic>
        <p:nvPicPr>
          <p:cNvPr id="3078" name="Picture 6" descr="Черника и ее полезные свойства Все о медицине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729" y="2348960"/>
            <a:ext cx="3752983" cy="3032713"/>
          </a:xfrm>
          <a:prstGeom prst="rect">
            <a:avLst/>
          </a:prstGeom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Group 125"/>
          <p:cNvGrpSpPr>
            <a:grpSpLocks/>
          </p:cNvGrpSpPr>
          <p:nvPr/>
        </p:nvGrpSpPr>
        <p:grpSpPr bwMode="auto">
          <a:xfrm>
            <a:off x="167729" y="274637"/>
            <a:ext cx="2016125" cy="1655763"/>
            <a:chOff x="3606" y="1570"/>
            <a:chExt cx="1905" cy="1543"/>
          </a:xfrm>
        </p:grpSpPr>
        <p:sp>
          <p:nvSpPr>
            <p:cNvPr id="10" name="Freeform 126"/>
            <p:cNvSpPr>
              <a:spLocks/>
            </p:cNvSpPr>
            <p:nvPr/>
          </p:nvSpPr>
          <p:spPr bwMode="auto">
            <a:xfrm>
              <a:off x="3606" y="2659"/>
              <a:ext cx="1829" cy="454"/>
            </a:xfrm>
            <a:custGeom>
              <a:avLst/>
              <a:gdLst>
                <a:gd name="T0" fmla="*/ 340 w 1829"/>
                <a:gd name="T1" fmla="*/ 212 h 454"/>
                <a:gd name="T2" fmla="*/ 658 w 1829"/>
                <a:gd name="T3" fmla="*/ 121 h 454"/>
                <a:gd name="T4" fmla="*/ 1157 w 1829"/>
                <a:gd name="T5" fmla="*/ 167 h 454"/>
                <a:gd name="T6" fmla="*/ 1655 w 1829"/>
                <a:gd name="T7" fmla="*/ 121 h 454"/>
                <a:gd name="T8" fmla="*/ 1746 w 1829"/>
                <a:gd name="T9" fmla="*/ 121 h 454"/>
                <a:gd name="T10" fmla="*/ 1157 w 1829"/>
                <a:gd name="T11" fmla="*/ 303 h 454"/>
                <a:gd name="T12" fmla="*/ 612 w 1829"/>
                <a:gd name="T13" fmla="*/ 212 h 454"/>
                <a:gd name="T14" fmla="*/ 385 w 1829"/>
                <a:gd name="T15" fmla="*/ 303 h 454"/>
                <a:gd name="T16" fmla="*/ 295 w 1829"/>
                <a:gd name="T17" fmla="*/ 393 h 454"/>
                <a:gd name="T18" fmla="*/ 612 w 1829"/>
                <a:gd name="T19" fmla="*/ 303 h 454"/>
                <a:gd name="T20" fmla="*/ 1157 w 1829"/>
                <a:gd name="T21" fmla="*/ 121 h 454"/>
                <a:gd name="T22" fmla="*/ 1610 w 1829"/>
                <a:gd name="T23" fmla="*/ 76 h 454"/>
                <a:gd name="T24" fmla="*/ 1792 w 1829"/>
                <a:gd name="T25" fmla="*/ 30 h 454"/>
                <a:gd name="T26" fmla="*/ 1429 w 1829"/>
                <a:gd name="T27" fmla="*/ 257 h 454"/>
                <a:gd name="T28" fmla="*/ 1066 w 1829"/>
                <a:gd name="T29" fmla="*/ 439 h 454"/>
                <a:gd name="T30" fmla="*/ 794 w 1829"/>
                <a:gd name="T31" fmla="*/ 212 h 454"/>
                <a:gd name="T32" fmla="*/ 295 w 1829"/>
                <a:gd name="T33" fmla="*/ 76 h 454"/>
                <a:gd name="T34" fmla="*/ 113 w 1829"/>
                <a:gd name="T35" fmla="*/ 76 h 454"/>
                <a:gd name="T36" fmla="*/ 521 w 1829"/>
                <a:gd name="T37" fmla="*/ 303 h 454"/>
                <a:gd name="T38" fmla="*/ 748 w 1829"/>
                <a:gd name="T39" fmla="*/ 439 h 454"/>
                <a:gd name="T40" fmla="*/ 1247 w 1829"/>
                <a:gd name="T41" fmla="*/ 348 h 454"/>
                <a:gd name="T42" fmla="*/ 1519 w 1829"/>
                <a:gd name="T43" fmla="*/ 348 h 454"/>
                <a:gd name="T44" fmla="*/ 1792 w 1829"/>
                <a:gd name="T45" fmla="*/ 348 h 454"/>
                <a:gd name="T46" fmla="*/ 1429 w 1829"/>
                <a:gd name="T47" fmla="*/ 393 h 454"/>
                <a:gd name="T48" fmla="*/ 794 w 1829"/>
                <a:gd name="T49" fmla="*/ 439 h 454"/>
                <a:gd name="T50" fmla="*/ 204 w 1829"/>
                <a:gd name="T51" fmla="*/ 303 h 454"/>
                <a:gd name="T52" fmla="*/ 23 w 1829"/>
                <a:gd name="T53" fmla="*/ 257 h 454"/>
                <a:gd name="T54" fmla="*/ 340 w 1829"/>
                <a:gd name="T55" fmla="*/ 303 h 454"/>
                <a:gd name="T56" fmla="*/ 703 w 1829"/>
                <a:gd name="T57" fmla="*/ 303 h 454"/>
                <a:gd name="T58" fmla="*/ 748 w 1829"/>
                <a:gd name="T59" fmla="*/ 393 h 454"/>
                <a:gd name="T60" fmla="*/ 884 w 1829"/>
                <a:gd name="T61" fmla="*/ 393 h 45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829"/>
                <a:gd name="T94" fmla="*/ 0 h 454"/>
                <a:gd name="T95" fmla="*/ 1829 w 1829"/>
                <a:gd name="T96" fmla="*/ 454 h 454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829" h="454">
                  <a:moveTo>
                    <a:pt x="340" y="212"/>
                  </a:moveTo>
                  <a:cubicBezTo>
                    <a:pt x="431" y="170"/>
                    <a:pt x="522" y="128"/>
                    <a:pt x="658" y="121"/>
                  </a:cubicBezTo>
                  <a:cubicBezTo>
                    <a:pt x="794" y="114"/>
                    <a:pt x="991" y="167"/>
                    <a:pt x="1157" y="167"/>
                  </a:cubicBezTo>
                  <a:cubicBezTo>
                    <a:pt x="1323" y="167"/>
                    <a:pt x="1557" y="129"/>
                    <a:pt x="1655" y="121"/>
                  </a:cubicBezTo>
                  <a:cubicBezTo>
                    <a:pt x="1753" y="113"/>
                    <a:pt x="1829" y="91"/>
                    <a:pt x="1746" y="121"/>
                  </a:cubicBezTo>
                  <a:cubicBezTo>
                    <a:pt x="1663" y="151"/>
                    <a:pt x="1346" y="288"/>
                    <a:pt x="1157" y="303"/>
                  </a:cubicBezTo>
                  <a:cubicBezTo>
                    <a:pt x="968" y="318"/>
                    <a:pt x="741" y="212"/>
                    <a:pt x="612" y="212"/>
                  </a:cubicBezTo>
                  <a:cubicBezTo>
                    <a:pt x="483" y="212"/>
                    <a:pt x="438" y="273"/>
                    <a:pt x="385" y="303"/>
                  </a:cubicBezTo>
                  <a:cubicBezTo>
                    <a:pt x="332" y="333"/>
                    <a:pt x="257" y="393"/>
                    <a:pt x="295" y="393"/>
                  </a:cubicBezTo>
                  <a:cubicBezTo>
                    <a:pt x="333" y="393"/>
                    <a:pt x="468" y="348"/>
                    <a:pt x="612" y="303"/>
                  </a:cubicBezTo>
                  <a:cubicBezTo>
                    <a:pt x="756" y="258"/>
                    <a:pt x="991" y="159"/>
                    <a:pt x="1157" y="121"/>
                  </a:cubicBezTo>
                  <a:cubicBezTo>
                    <a:pt x="1323" y="83"/>
                    <a:pt x="1504" y="91"/>
                    <a:pt x="1610" y="76"/>
                  </a:cubicBezTo>
                  <a:cubicBezTo>
                    <a:pt x="1716" y="61"/>
                    <a:pt x="1822" y="0"/>
                    <a:pt x="1792" y="30"/>
                  </a:cubicBezTo>
                  <a:cubicBezTo>
                    <a:pt x="1762" y="60"/>
                    <a:pt x="1550" y="189"/>
                    <a:pt x="1429" y="257"/>
                  </a:cubicBezTo>
                  <a:cubicBezTo>
                    <a:pt x="1308" y="325"/>
                    <a:pt x="1172" y="446"/>
                    <a:pt x="1066" y="439"/>
                  </a:cubicBezTo>
                  <a:cubicBezTo>
                    <a:pt x="960" y="432"/>
                    <a:pt x="922" y="272"/>
                    <a:pt x="794" y="212"/>
                  </a:cubicBezTo>
                  <a:cubicBezTo>
                    <a:pt x="666" y="152"/>
                    <a:pt x="408" y="99"/>
                    <a:pt x="295" y="76"/>
                  </a:cubicBezTo>
                  <a:cubicBezTo>
                    <a:pt x="182" y="53"/>
                    <a:pt x="75" y="38"/>
                    <a:pt x="113" y="76"/>
                  </a:cubicBezTo>
                  <a:cubicBezTo>
                    <a:pt x="151" y="114"/>
                    <a:pt x="415" y="242"/>
                    <a:pt x="521" y="303"/>
                  </a:cubicBezTo>
                  <a:cubicBezTo>
                    <a:pt x="627" y="364"/>
                    <a:pt x="627" y="432"/>
                    <a:pt x="748" y="439"/>
                  </a:cubicBezTo>
                  <a:cubicBezTo>
                    <a:pt x="869" y="446"/>
                    <a:pt x="1119" y="363"/>
                    <a:pt x="1247" y="348"/>
                  </a:cubicBezTo>
                  <a:cubicBezTo>
                    <a:pt x="1375" y="333"/>
                    <a:pt x="1428" y="348"/>
                    <a:pt x="1519" y="348"/>
                  </a:cubicBezTo>
                  <a:cubicBezTo>
                    <a:pt x="1610" y="348"/>
                    <a:pt x="1807" y="341"/>
                    <a:pt x="1792" y="348"/>
                  </a:cubicBezTo>
                  <a:cubicBezTo>
                    <a:pt x="1777" y="355"/>
                    <a:pt x="1595" y="378"/>
                    <a:pt x="1429" y="393"/>
                  </a:cubicBezTo>
                  <a:cubicBezTo>
                    <a:pt x="1263" y="408"/>
                    <a:pt x="998" y="454"/>
                    <a:pt x="794" y="439"/>
                  </a:cubicBezTo>
                  <a:cubicBezTo>
                    <a:pt x="590" y="424"/>
                    <a:pt x="332" y="333"/>
                    <a:pt x="204" y="303"/>
                  </a:cubicBezTo>
                  <a:cubicBezTo>
                    <a:pt x="76" y="273"/>
                    <a:pt x="0" y="257"/>
                    <a:pt x="23" y="257"/>
                  </a:cubicBezTo>
                  <a:cubicBezTo>
                    <a:pt x="46" y="257"/>
                    <a:pt x="227" y="295"/>
                    <a:pt x="340" y="303"/>
                  </a:cubicBezTo>
                  <a:cubicBezTo>
                    <a:pt x="453" y="311"/>
                    <a:pt x="635" y="288"/>
                    <a:pt x="703" y="303"/>
                  </a:cubicBezTo>
                  <a:cubicBezTo>
                    <a:pt x="771" y="318"/>
                    <a:pt x="718" y="378"/>
                    <a:pt x="748" y="393"/>
                  </a:cubicBezTo>
                  <a:cubicBezTo>
                    <a:pt x="778" y="408"/>
                    <a:pt x="861" y="393"/>
                    <a:pt x="884" y="393"/>
                  </a:cubicBezTo>
                </a:path>
              </a:pathLst>
            </a:custGeom>
            <a:gradFill rotWithShape="1">
              <a:gsLst>
                <a:gs pos="0">
                  <a:srgbClr val="DDEBCF"/>
                </a:gs>
                <a:gs pos="50000">
                  <a:srgbClr val="9CB86E"/>
                </a:gs>
                <a:gs pos="100000">
                  <a:srgbClr val="156B13"/>
                </a:gs>
              </a:gsLst>
              <a:path path="rect">
                <a:fillToRect l="50000" t="50000" r="50000" b="50000"/>
              </a:path>
            </a:gradFill>
            <a:ln w="50800">
              <a:solidFill>
                <a:srgbClr val="008000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/>
            </a:p>
          </p:txBody>
        </p:sp>
        <p:pic>
          <p:nvPicPr>
            <p:cNvPr id="11" name="Picture 127" descr="Петя Светофоров"/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FFDFF"/>
                </a:clrFrom>
                <a:clrTo>
                  <a:srgbClr val="FFFD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87" y="1570"/>
              <a:ext cx="1724" cy="1419"/>
            </a:xfrm>
            <a:prstGeom prst="rect">
              <a:avLst/>
            </a:prstGeom>
            <a:ln>
              <a:noFill/>
            </a:ln>
            <a:effectLst>
              <a:glow rad="101600">
                <a:schemeClr val="accent4">
                  <a:satMod val="175000"/>
                  <a:alpha val="40000"/>
                </a:schemeClr>
              </a:glow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1693297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184022"/>
            <a:ext cx="109728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Нам природа – дом родной!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30722" name="Picture 2" descr="концептуальных экологических изображение земного шара с иконой травы на Клипарты, векторы, и Набор Иллюстраций Без Оплаты Отчисл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6281" y="1441905"/>
            <a:ext cx="5595500" cy="5063928"/>
          </a:xfrm>
          <a:prstGeom prst="rect">
            <a:avLst/>
          </a:prstGeom>
          <a:noFill/>
          <a:effectLst>
            <a:glow rad="1397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78" name="Picture 2" descr="http://animo2.ucoz.ru/_ph/56/2/728716571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11338" y="300810"/>
            <a:ext cx="1467623" cy="2668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04191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9027" y="274639"/>
            <a:ext cx="109728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Природе будем помогать!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31746" name="Picture 2" descr="Ответы@Mail.Ru: О чем щебечет птичка в ясный Зимний Денек?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54" y="1417639"/>
            <a:ext cx="4256661" cy="2725994"/>
          </a:xfrm>
          <a:prstGeom prst="rect">
            <a:avLst/>
          </a:prstGeom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48" name="Picture 4" descr="Как посадить клумбу вместе с детьм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8023" y="3367151"/>
            <a:ext cx="4209455" cy="3157091"/>
          </a:xfrm>
          <a:prstGeom prst="rect">
            <a:avLst/>
          </a:prstGeom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50" name="Picture 6" descr="Дом и быт / Наши зелёные помощники - комнатные растения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225" y="1515422"/>
            <a:ext cx="4205138" cy="2628211"/>
          </a:xfrm>
          <a:prstGeom prst="rect">
            <a:avLst/>
          </a:prstGeom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2" name="Picture 2" descr="http://animo2.ucoz.ru/_ph/1/2/259529481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2877" y="1693789"/>
            <a:ext cx="1194486" cy="1274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47745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Правила поведения в лесу Весенние приметы и пословицы Угадай-ка Мы пишем а знаете ли вы, что. - edu.convdocs.or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239" y="586417"/>
            <a:ext cx="3955131" cy="2633003"/>
          </a:xfrm>
          <a:prstGeom prst="rect">
            <a:avLst/>
          </a:prstGeom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Не шумите в лесу - Фото 28 - Правила поведения в лесу - Человек - Фото сайт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5811" y="586417"/>
            <a:ext cx="3952617" cy="2633003"/>
          </a:xfrm>
          <a:prstGeom prst="rect">
            <a:avLst/>
          </a:prstGeom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Презентация правила поведения в лесу - Все учебники на одном сайте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0709" y="3425245"/>
            <a:ext cx="4002568" cy="2666418"/>
          </a:xfrm>
          <a:prstGeom prst="rect">
            <a:avLst/>
          </a:prstGeom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Правила поведения в лесу Весенние приметы и пословицы Угадай-ка Мы пишем а знаете ли вы, что. - edu.convdocs.or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610" y="3425245"/>
            <a:ext cx="4002387" cy="2666418"/>
          </a:xfrm>
          <a:prstGeom prst="rect">
            <a:avLst/>
          </a:prstGeom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Задачи урока: Формирование активной жизненной позиции детей по отношению к экологическим проблемам Формирование бережного отноше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8126" y="586417"/>
            <a:ext cx="3361982" cy="5505246"/>
          </a:xfrm>
          <a:prstGeom prst="rect">
            <a:avLst/>
          </a:prstGeom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28445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2"/>
          <p:cNvSpPr txBox="1">
            <a:spLocks noChangeArrowheads="1"/>
          </p:cNvSpPr>
          <p:nvPr/>
        </p:nvSpPr>
        <p:spPr bwMode="auto">
          <a:xfrm>
            <a:off x="1276865" y="2605067"/>
            <a:ext cx="9877167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sz="3200" b="1" dirty="0">
                <a:latin typeface="Times New Roman" panose="02020603050405020304" pitchFamily="18" charset="0"/>
              </a:rPr>
              <a:t>За 50 лет исчезло около 17 тыс. видов растений и животных. Некоторые виды растений и животных находятся на грани исчезновения. </a:t>
            </a:r>
            <a:endParaRPr lang="ru-RU" sz="3200" dirty="0">
              <a:latin typeface="Times New Roman" panose="02020603050405020304" pitchFamily="18" charset="0"/>
            </a:endParaRPr>
          </a:p>
        </p:txBody>
      </p:sp>
      <p:pic>
        <p:nvPicPr>
          <p:cNvPr id="6147" name="Picture 12" descr="E:\Суббота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0050" y="92075"/>
            <a:ext cx="3631857" cy="2422708"/>
          </a:xfrm>
          <a:prstGeom prst="rect">
            <a:avLst/>
          </a:prstGeom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16" descr="E:\Суббота\0_56580_d8d5b591_X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9038" y="92075"/>
            <a:ext cx="3573163" cy="2394209"/>
          </a:xfrm>
          <a:prstGeom prst="rect">
            <a:avLst/>
          </a:prstGeom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17" descr="E:\Суббота\п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2415" y="4265012"/>
            <a:ext cx="3789492" cy="2586639"/>
          </a:xfrm>
          <a:prstGeom prst="rect">
            <a:avLst/>
          </a:prstGeom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19" descr="E:\Суббота\3р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3178" y="4247633"/>
            <a:ext cx="3367216" cy="2604018"/>
          </a:xfrm>
          <a:prstGeom prst="rect">
            <a:avLst/>
          </a:prstGeom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2349526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г. Белогорск Амурской области Беседка - Страница 24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0431" y="230243"/>
            <a:ext cx="4431959" cy="2956749"/>
          </a:xfrm>
          <a:prstGeom prst="rect">
            <a:avLst/>
          </a:prstGeom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28" name="Picture 4" descr="Конкурсы : Природа глазами охотника : Амурская область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6790" y="230243"/>
            <a:ext cx="4102442" cy="3076833"/>
          </a:xfrm>
          <a:prstGeom prst="rect">
            <a:avLst/>
          </a:prstGeom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30" name="Picture 6" descr="Амурский фотограф покажет медвежий угол / ИА &quot;Амур.инфо&quot;, 9 апреля 20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0055" y="3550507"/>
            <a:ext cx="4572709" cy="2977977"/>
          </a:xfrm>
          <a:prstGeom prst="rect">
            <a:avLst/>
          </a:prstGeom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32" name="Picture 8" descr="Записи участника (МЕГА-НЕО-ДАР) - Форум портала &quot;Осознание и Пробуждение&quot;.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6790" y="3550507"/>
            <a:ext cx="4102442" cy="3076832"/>
          </a:xfrm>
          <a:prstGeom prst="rect">
            <a:avLst/>
          </a:prstGeom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6266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Бережно храните!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5" name="Picture 4" descr="Лучшие анимации - анимация пруд, озеро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9078" y="1371848"/>
            <a:ext cx="3590847" cy="5113752"/>
          </a:xfrm>
          <a:prstGeom prst="rect">
            <a:avLst/>
          </a:prstGeom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Анимационные картинки вода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5878" y="1343497"/>
            <a:ext cx="3856576" cy="5142103"/>
          </a:xfrm>
          <a:prstGeom prst="rect">
            <a:avLst/>
          </a:prstGeom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63115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12299092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Чтобы продолжалась жизнь </a:t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вечно на земле!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33794" name="Picture 2" descr="Ученые заявили, что люди произошли не на Земле - Mega Obzor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2587" y="1837038"/>
            <a:ext cx="6395640" cy="4391673"/>
          </a:xfrm>
          <a:prstGeom prst="rect">
            <a:avLst/>
          </a:prstGeom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178724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2125" y="1293426"/>
            <a:ext cx="7160495" cy="4441759"/>
          </a:xfrm>
        </p:spPr>
        <p:txBody>
          <a:bodyPr/>
          <a:lstStyle/>
          <a:p>
            <a:r>
              <a:rPr lang="ru-RU" sz="3200" b="1" dirty="0" smtClean="0">
                <a:solidFill>
                  <a:srgbClr val="008000"/>
                </a:solidFill>
                <a:latin typeface="GranitC" pitchFamily="2" charset="0"/>
                <a:ea typeface="Ariac" pitchFamily="34" charset="0"/>
                <a:cs typeface="Ariac" pitchFamily="34" charset="0"/>
              </a:rPr>
              <a:t>Воздух, земля и вода – </a:t>
            </a:r>
            <a:br>
              <a:rPr lang="ru-RU" sz="3200" b="1" dirty="0" smtClean="0">
                <a:solidFill>
                  <a:srgbClr val="008000"/>
                </a:solidFill>
                <a:latin typeface="GranitC" pitchFamily="2" charset="0"/>
                <a:ea typeface="Ariac" pitchFamily="34" charset="0"/>
                <a:cs typeface="Ariac" pitchFamily="34" charset="0"/>
              </a:rPr>
            </a:br>
            <a:r>
              <a:rPr lang="ru-RU" sz="3200" b="1" dirty="0" smtClean="0">
                <a:solidFill>
                  <a:srgbClr val="008000"/>
                </a:solidFill>
                <a:latin typeface="GranitC" pitchFamily="2" charset="0"/>
                <a:ea typeface="Ariac" pitchFamily="34" charset="0"/>
                <a:cs typeface="Ariac" pitchFamily="34" charset="0"/>
              </a:rPr>
              <a:t>Сохраниться должны навсегда,</a:t>
            </a:r>
            <a:br>
              <a:rPr lang="ru-RU" sz="3200" b="1" dirty="0" smtClean="0">
                <a:solidFill>
                  <a:srgbClr val="008000"/>
                </a:solidFill>
                <a:latin typeface="GranitC" pitchFamily="2" charset="0"/>
                <a:ea typeface="Ariac" pitchFamily="34" charset="0"/>
                <a:cs typeface="Ariac" pitchFamily="34" charset="0"/>
              </a:rPr>
            </a:br>
            <a:r>
              <a:rPr lang="ru-RU" sz="3200" b="1" dirty="0" smtClean="0">
                <a:solidFill>
                  <a:srgbClr val="008000"/>
                </a:solidFill>
                <a:latin typeface="GranitC" pitchFamily="2" charset="0"/>
                <a:ea typeface="Ariac" pitchFamily="34" charset="0"/>
                <a:cs typeface="Ariac" pitchFamily="34" charset="0"/>
              </a:rPr>
              <a:t>Сохраниться должны в чистоте,</a:t>
            </a:r>
            <a:br>
              <a:rPr lang="ru-RU" sz="3200" b="1" dirty="0" smtClean="0">
                <a:solidFill>
                  <a:srgbClr val="008000"/>
                </a:solidFill>
                <a:latin typeface="GranitC" pitchFamily="2" charset="0"/>
                <a:ea typeface="Ariac" pitchFamily="34" charset="0"/>
                <a:cs typeface="Ariac" pitchFamily="34" charset="0"/>
              </a:rPr>
            </a:br>
            <a:r>
              <a:rPr lang="ru-RU" sz="3200" b="1" dirty="0" smtClean="0">
                <a:solidFill>
                  <a:srgbClr val="008000"/>
                </a:solidFill>
                <a:latin typeface="GranitC" pitchFamily="2" charset="0"/>
                <a:ea typeface="Ariac" pitchFamily="34" charset="0"/>
                <a:cs typeface="Ariac" pitchFamily="34" charset="0"/>
              </a:rPr>
              <a:t>В первозданной своей красоте.</a:t>
            </a:r>
            <a:br>
              <a:rPr lang="ru-RU" sz="3200" b="1" dirty="0" smtClean="0">
                <a:solidFill>
                  <a:srgbClr val="008000"/>
                </a:solidFill>
                <a:latin typeface="GranitC" pitchFamily="2" charset="0"/>
                <a:ea typeface="Ariac" pitchFamily="34" charset="0"/>
                <a:cs typeface="Ariac" pitchFamily="34" charset="0"/>
              </a:rPr>
            </a:br>
            <a:endParaRPr lang="ru-RU" sz="3200" b="1" dirty="0" smtClean="0">
              <a:solidFill>
                <a:srgbClr val="008000"/>
              </a:solidFill>
              <a:latin typeface="GranitC" pitchFamily="2" charset="0"/>
              <a:ea typeface="Ariac" pitchFamily="34" charset="0"/>
              <a:cs typeface="Ariac" pitchFamily="34" charset="0"/>
            </a:endParaRPr>
          </a:p>
        </p:txBody>
      </p:sp>
      <p:pic>
        <p:nvPicPr>
          <p:cNvPr id="2055" name="Рисунок 10" descr="9256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0844" y="436389"/>
            <a:ext cx="1849735" cy="1375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03265" y="1700490"/>
            <a:ext cx="2552463" cy="2795555"/>
          </a:xfrm>
          <a:prstGeom prst="rect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12" name="Рисунок 11" descr="D:\03. Рисунки - Admin\проирода\413296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55100" y="526036"/>
            <a:ext cx="1769028" cy="1236334"/>
          </a:xfrm>
          <a:prstGeom prst="rect">
            <a:avLst/>
          </a:prstGeom>
          <a:ln>
            <a:noFill/>
          </a:ln>
          <a:effectLst>
            <a:glow rad="139700">
              <a:schemeClr val="accent3">
                <a:satMod val="175000"/>
                <a:alpha val="40000"/>
              </a:schemeClr>
            </a:glow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050" name="Picture 2" descr="Фотопутешествия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1909" y="4772124"/>
            <a:ext cx="2763477" cy="1789883"/>
          </a:xfrm>
          <a:prstGeom prst="rect">
            <a:avLst/>
          </a:prstGeom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190500" algn="tl" rotWithShape="0">
              <a:srgbClr val="000000">
                <a:alpha val="70000"/>
              </a:srgbClr>
            </a:outerShdw>
          </a:effectLst>
          <a:extLst/>
        </p:spPr>
      </p:pic>
      <p:pic>
        <p:nvPicPr>
          <p:cNvPr id="5" name="Picture 6" descr="dandorfman: Новое путешествие. Пенсильвания.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6832" y="4735030"/>
            <a:ext cx="2785788" cy="1857192"/>
          </a:xfrm>
          <a:prstGeom prst="rect">
            <a:avLst/>
          </a:prstGeom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190500" algn="tl" rotWithShape="0">
              <a:srgbClr val="000000">
                <a:alpha val="70000"/>
              </a:srgbClr>
            </a:outerShdw>
          </a:effectLst>
          <a:extLst/>
        </p:spPr>
      </p:pic>
      <p:sp>
        <p:nvSpPr>
          <p:cNvPr id="16" name="AutoShape 3"/>
          <p:cNvSpPr>
            <a:spLocks noChangeArrowheads="1"/>
          </p:cNvSpPr>
          <p:nvPr/>
        </p:nvSpPr>
        <p:spPr bwMode="auto">
          <a:xfrm>
            <a:off x="129017" y="2360322"/>
            <a:ext cx="2555532" cy="3407503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C2D69B"/>
              </a:gs>
              <a:gs pos="50000">
                <a:srgbClr val="EAF1DD"/>
              </a:gs>
              <a:gs pos="100000">
                <a:srgbClr val="C2D69B"/>
              </a:gs>
            </a:gsLst>
            <a:lin ang="18900000" scaled="1"/>
          </a:gradFill>
          <a:ln w="12700">
            <a:solidFill>
              <a:srgbClr val="C2D69B"/>
            </a:solidFill>
            <a:round/>
            <a:headEnd/>
            <a:tailEnd/>
          </a:ln>
          <a:effectLst>
            <a:outerShdw dist="107763" dir="13500000" algn="ctr" rotWithShape="0">
              <a:srgbClr val="4E6128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17" name="WordArt 4"/>
          <p:cNvSpPr>
            <a:spLocks noChangeArrowheads="1" noChangeShapeType="1" noTextEdit="1"/>
          </p:cNvSpPr>
          <p:nvPr/>
        </p:nvSpPr>
        <p:spPr bwMode="auto">
          <a:xfrm>
            <a:off x="431128" y="2687216"/>
            <a:ext cx="225425" cy="511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kern="10" dirty="0" smtClean="0">
                <a:ln w="19050">
                  <a:solidFill>
                    <a:srgbClr val="C00000"/>
                  </a:solidFill>
                  <a:round/>
                  <a:headEnd/>
                  <a:tailEnd/>
                </a:ln>
                <a:solidFill>
                  <a:srgbClr val="00B05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Б</a:t>
            </a:r>
            <a:endParaRPr lang="ru-RU" sz="3200" kern="10" dirty="0">
              <a:ln w="19050">
                <a:solidFill>
                  <a:srgbClr val="C00000"/>
                </a:solidFill>
                <a:round/>
                <a:headEnd/>
                <a:tailEnd/>
              </a:ln>
              <a:solidFill>
                <a:srgbClr val="00B05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18" name="WordArt 5"/>
          <p:cNvSpPr>
            <a:spLocks noChangeArrowheads="1" noChangeShapeType="1" noTextEdit="1"/>
          </p:cNvSpPr>
          <p:nvPr/>
        </p:nvSpPr>
        <p:spPr bwMode="auto">
          <a:xfrm>
            <a:off x="753260" y="2904806"/>
            <a:ext cx="1241505" cy="37992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kern="10" dirty="0" err="1" smtClean="0">
                <a:ln w="19050">
                  <a:solidFill>
                    <a:srgbClr val="FFFF7C"/>
                  </a:solidFill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ережем</a:t>
            </a:r>
            <a:endParaRPr lang="ru-RU" sz="2400" kern="10" dirty="0">
              <a:ln w="19050">
                <a:solidFill>
                  <a:srgbClr val="FFFF7C"/>
                </a:solidFill>
                <a:round/>
                <a:headEnd/>
                <a:tailEnd/>
              </a:ln>
              <a:solidFill>
                <a:srgbClr val="C0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19" name="WordArt 6"/>
          <p:cNvSpPr>
            <a:spLocks noChangeArrowheads="1" noChangeShapeType="1" noTextEdit="1"/>
          </p:cNvSpPr>
          <p:nvPr/>
        </p:nvSpPr>
        <p:spPr bwMode="auto">
          <a:xfrm>
            <a:off x="423868" y="3556938"/>
            <a:ext cx="225425" cy="5095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kern="10" dirty="0" smtClean="0">
                <a:ln w="19050">
                  <a:solidFill>
                    <a:srgbClr val="C00000"/>
                  </a:solidFill>
                  <a:round/>
                  <a:headEnd/>
                  <a:tailEnd/>
                </a:ln>
                <a:solidFill>
                  <a:srgbClr val="00B05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Р</a:t>
            </a:r>
            <a:endParaRPr lang="ru-RU" sz="3200" kern="10" dirty="0">
              <a:ln w="19050">
                <a:solidFill>
                  <a:srgbClr val="C00000"/>
                </a:solidFill>
                <a:round/>
                <a:headEnd/>
                <a:tailEnd/>
              </a:ln>
              <a:solidFill>
                <a:srgbClr val="00B05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20" name="WordArt 7"/>
          <p:cNvSpPr>
            <a:spLocks noChangeArrowheads="1" noChangeShapeType="1" noTextEdit="1"/>
          </p:cNvSpPr>
          <p:nvPr/>
        </p:nvSpPr>
        <p:spPr bwMode="auto">
          <a:xfrm>
            <a:off x="725473" y="3747251"/>
            <a:ext cx="628650" cy="3714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kern="10" dirty="0" err="1" smtClean="0">
                <a:ln w="19050">
                  <a:solidFill>
                    <a:srgbClr val="FFFF7C"/>
                  </a:solidFill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еки</a:t>
            </a:r>
            <a:endParaRPr lang="ru-RU" sz="2400" kern="10" dirty="0">
              <a:ln w="19050">
                <a:solidFill>
                  <a:srgbClr val="FFFF7C"/>
                </a:solidFill>
                <a:round/>
                <a:headEnd/>
                <a:tailEnd/>
              </a:ln>
              <a:solidFill>
                <a:srgbClr val="C0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 panose="020B0806030902050204" pitchFamily="34" charset="0"/>
            </a:endParaRP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9728" y="4265287"/>
            <a:ext cx="285714" cy="580952"/>
          </a:xfrm>
          <a:prstGeom prst="rect">
            <a:avLst/>
          </a:prstGeom>
        </p:spPr>
      </p:pic>
      <p:sp>
        <p:nvSpPr>
          <p:cNvPr id="22" name="WordArt 8"/>
          <p:cNvSpPr>
            <a:spLocks noChangeArrowheads="1" noChangeShapeType="1" noTextEdit="1"/>
          </p:cNvSpPr>
          <p:nvPr/>
        </p:nvSpPr>
        <p:spPr bwMode="auto">
          <a:xfrm>
            <a:off x="392790" y="5067128"/>
            <a:ext cx="225425" cy="5095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kern="10" dirty="0" smtClean="0">
                <a:ln w="19050">
                  <a:solidFill>
                    <a:srgbClr val="C00000"/>
                  </a:solidFill>
                  <a:round/>
                  <a:headEnd/>
                  <a:tailEnd/>
                </a:ln>
                <a:solidFill>
                  <a:srgbClr val="00B05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З</a:t>
            </a:r>
            <a:endParaRPr lang="ru-RU" sz="3200" kern="10" dirty="0">
              <a:ln w="19050">
                <a:solidFill>
                  <a:srgbClr val="C00000"/>
                </a:solidFill>
                <a:round/>
                <a:headEnd/>
                <a:tailEnd/>
              </a:ln>
              <a:solidFill>
                <a:srgbClr val="00B05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23" name="WordArt 10"/>
          <p:cNvSpPr>
            <a:spLocks noChangeArrowheads="1" noChangeShapeType="1" noTextEdit="1"/>
          </p:cNvSpPr>
          <p:nvPr/>
        </p:nvSpPr>
        <p:spPr bwMode="auto">
          <a:xfrm>
            <a:off x="726016" y="5277028"/>
            <a:ext cx="933450" cy="3714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kern="10" dirty="0" err="1" smtClean="0">
                <a:ln w="19050">
                  <a:solidFill>
                    <a:srgbClr val="FFFF7C"/>
                  </a:solidFill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емлю</a:t>
            </a:r>
            <a:endParaRPr lang="ru-RU" sz="2400" kern="10" dirty="0">
              <a:ln w="19050">
                <a:solidFill>
                  <a:srgbClr val="FFFF7C"/>
                </a:solidFill>
                <a:round/>
                <a:headEnd/>
                <a:tailEnd/>
              </a:ln>
              <a:solidFill>
                <a:srgbClr val="C0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 panose="020B0806030902050204" pitchFamily="34" charset="0"/>
            </a:endParaRPr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34153" y="3829218"/>
            <a:ext cx="1249788" cy="1255885"/>
          </a:xfrm>
          <a:prstGeom prst="rect">
            <a:avLst/>
          </a:prstGeom>
        </p:spPr>
      </p:pic>
      <p:pic>
        <p:nvPicPr>
          <p:cNvPr id="25" name="Рисунок 24" descr="4d6ff8f387d5.jpg"/>
          <p:cNvPicPr/>
          <p:nvPr/>
        </p:nvPicPr>
        <p:blipFill>
          <a:blip r:embed="rId9" cstate="print"/>
          <a:srcRect/>
          <a:stretch>
            <a:fillRect/>
          </a:stretch>
        </p:blipFill>
        <p:spPr>
          <a:xfrm rot="164862">
            <a:off x="10599385" y="153552"/>
            <a:ext cx="1172771" cy="9460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" name="Рисунок 25" descr="4d6ff8f387d5.jpg"/>
          <p:cNvPicPr/>
          <p:nvPr/>
        </p:nvPicPr>
        <p:blipFill>
          <a:blip r:embed="rId10" cstate="print"/>
          <a:srcRect/>
          <a:stretch>
            <a:fillRect/>
          </a:stretch>
        </p:blipFill>
        <p:spPr>
          <a:xfrm rot="20789453">
            <a:off x="275410" y="250808"/>
            <a:ext cx="1069798" cy="8882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" name="Рисунок 26" descr="4d6ff8f387d5.jpg"/>
          <p:cNvPicPr/>
          <p:nvPr/>
        </p:nvPicPr>
        <p:blipFill>
          <a:blip r:embed="rId11" cstate="print"/>
          <a:srcRect/>
          <a:stretch>
            <a:fillRect/>
          </a:stretch>
        </p:blipFill>
        <p:spPr>
          <a:xfrm rot="21262370">
            <a:off x="10794043" y="5697486"/>
            <a:ext cx="1045186" cy="9376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" name="Рисунок 27" descr="4d6ff8f387d5.jpg"/>
          <p:cNvPicPr/>
          <p:nvPr/>
        </p:nvPicPr>
        <p:blipFill>
          <a:blip r:embed="rId11" cstate="print"/>
          <a:srcRect/>
          <a:stretch>
            <a:fillRect/>
          </a:stretch>
        </p:blipFill>
        <p:spPr>
          <a:xfrm rot="21262370">
            <a:off x="230114" y="5884166"/>
            <a:ext cx="1164865" cy="8562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9998061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5842" name="Picture 2" descr="NOSMOKING.RU - НЕ КУРИМ! :: Просмотр темы - Я бросила!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718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4228" y="257795"/>
            <a:ext cx="109728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Смотрю</a:t>
            </a:r>
            <a:r>
              <a:rPr lang="ru-RU" b="1" dirty="0" smtClean="0">
                <a:solidFill>
                  <a:srgbClr val="0070C0"/>
                </a:solidFill>
              </a:rPr>
              <a:t> </a:t>
            </a:r>
            <a:r>
              <a:rPr lang="ru-RU" b="1" dirty="0" smtClean="0">
                <a:solidFill>
                  <a:srgbClr val="0070C0"/>
                </a:solidFill>
              </a:rPr>
              <a:t>на глобус - шар земной!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7" name="Рисунок 6" descr="http://img-fotki.yandex.ru/get/4001/marya-foygl.7/0_198b9_e6354133_L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82056">
            <a:off x="10190205" y="965923"/>
            <a:ext cx="1759344" cy="1622596"/>
          </a:xfrm>
          <a:prstGeom prst="rect">
            <a:avLst/>
          </a:prstGeom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194" name="Picture 2" descr="Музыкальный праздник Осеннее путешествие по земному шару Детский сад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8174" y="1680881"/>
            <a:ext cx="6034617" cy="4525963"/>
          </a:xfrm>
          <a:prstGeom prst="rect">
            <a:avLst/>
          </a:prstGeom>
          <a:ln w="19050">
            <a:solidFill>
              <a:schemeClr val="tx1"/>
            </a:solidFill>
          </a:ln>
          <a:effectLst>
            <a:glow rad="139700">
              <a:schemeClr val="accent2">
                <a:satMod val="175000"/>
                <a:alpha val="40000"/>
              </a:schemeClr>
            </a:glow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2163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И вдруг вздохнул он</a:t>
            </a:r>
            <a:r>
              <a:rPr lang="ru-RU" b="1" dirty="0" smtClean="0">
                <a:solidFill>
                  <a:srgbClr val="FF0000"/>
                </a:solidFill>
              </a:rPr>
              <a:t>, </a:t>
            </a:r>
            <a:r>
              <a:rPr lang="ru-RU" b="1" dirty="0" smtClean="0">
                <a:solidFill>
                  <a:srgbClr val="FF0000"/>
                </a:solidFill>
              </a:rPr>
              <a:t>как живой…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9460" name="Picture 4" descr="Замечательные заставки - Материки , яйцо , арт , скорлупа , земля , желток - с размерами x px скачать бесплатно.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9172" y="2242754"/>
            <a:ext cx="4848679" cy="3030424"/>
          </a:xfrm>
          <a:prstGeom prst="rect">
            <a:avLst/>
          </a:prstGeom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the mother earth The Wastetime Post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7049" y="1417638"/>
            <a:ext cx="3395119" cy="5092680"/>
          </a:xfrm>
          <a:prstGeom prst="rect">
            <a:avLst/>
          </a:prstGeom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http://animo2.ucoz.ru/_ph/40/2/880765125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853" y="2620556"/>
            <a:ext cx="1714414" cy="171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20118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0070C0"/>
                </a:solidFill>
              </a:rPr>
              <a:t>Т</a:t>
            </a:r>
            <a:r>
              <a:rPr lang="ru-RU" b="1" dirty="0" smtClean="0">
                <a:solidFill>
                  <a:srgbClr val="0070C0"/>
                </a:solidFill>
              </a:rPr>
              <a:t>ы береги нас, береги!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482" name="Picture 2" descr="Словарь - Словарь терминов - Части света - 5ballov.Qip.r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0759" y="1600201"/>
            <a:ext cx="8521802" cy="4615978"/>
          </a:xfrm>
          <a:prstGeom prst="rect">
            <a:avLst/>
          </a:prstGeom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Group 125"/>
          <p:cNvGrpSpPr>
            <a:grpSpLocks/>
          </p:cNvGrpSpPr>
          <p:nvPr/>
        </p:nvGrpSpPr>
        <p:grpSpPr bwMode="auto">
          <a:xfrm>
            <a:off x="10102561" y="99253"/>
            <a:ext cx="2016125" cy="1655763"/>
            <a:chOff x="3606" y="1570"/>
            <a:chExt cx="1905" cy="1543"/>
          </a:xfrm>
        </p:grpSpPr>
        <p:sp>
          <p:nvSpPr>
            <p:cNvPr id="6" name="Freeform 126"/>
            <p:cNvSpPr>
              <a:spLocks/>
            </p:cNvSpPr>
            <p:nvPr/>
          </p:nvSpPr>
          <p:spPr bwMode="auto">
            <a:xfrm>
              <a:off x="3606" y="2659"/>
              <a:ext cx="1829" cy="454"/>
            </a:xfrm>
            <a:custGeom>
              <a:avLst/>
              <a:gdLst>
                <a:gd name="T0" fmla="*/ 340 w 1829"/>
                <a:gd name="T1" fmla="*/ 212 h 454"/>
                <a:gd name="T2" fmla="*/ 658 w 1829"/>
                <a:gd name="T3" fmla="*/ 121 h 454"/>
                <a:gd name="T4" fmla="*/ 1157 w 1829"/>
                <a:gd name="T5" fmla="*/ 167 h 454"/>
                <a:gd name="T6" fmla="*/ 1655 w 1829"/>
                <a:gd name="T7" fmla="*/ 121 h 454"/>
                <a:gd name="T8" fmla="*/ 1746 w 1829"/>
                <a:gd name="T9" fmla="*/ 121 h 454"/>
                <a:gd name="T10" fmla="*/ 1157 w 1829"/>
                <a:gd name="T11" fmla="*/ 303 h 454"/>
                <a:gd name="T12" fmla="*/ 612 w 1829"/>
                <a:gd name="T13" fmla="*/ 212 h 454"/>
                <a:gd name="T14" fmla="*/ 385 w 1829"/>
                <a:gd name="T15" fmla="*/ 303 h 454"/>
                <a:gd name="T16" fmla="*/ 295 w 1829"/>
                <a:gd name="T17" fmla="*/ 393 h 454"/>
                <a:gd name="T18" fmla="*/ 612 w 1829"/>
                <a:gd name="T19" fmla="*/ 303 h 454"/>
                <a:gd name="T20" fmla="*/ 1157 w 1829"/>
                <a:gd name="T21" fmla="*/ 121 h 454"/>
                <a:gd name="T22" fmla="*/ 1610 w 1829"/>
                <a:gd name="T23" fmla="*/ 76 h 454"/>
                <a:gd name="T24" fmla="*/ 1792 w 1829"/>
                <a:gd name="T25" fmla="*/ 30 h 454"/>
                <a:gd name="T26" fmla="*/ 1429 w 1829"/>
                <a:gd name="T27" fmla="*/ 257 h 454"/>
                <a:gd name="T28" fmla="*/ 1066 w 1829"/>
                <a:gd name="T29" fmla="*/ 439 h 454"/>
                <a:gd name="T30" fmla="*/ 794 w 1829"/>
                <a:gd name="T31" fmla="*/ 212 h 454"/>
                <a:gd name="T32" fmla="*/ 295 w 1829"/>
                <a:gd name="T33" fmla="*/ 76 h 454"/>
                <a:gd name="T34" fmla="*/ 113 w 1829"/>
                <a:gd name="T35" fmla="*/ 76 h 454"/>
                <a:gd name="T36" fmla="*/ 521 w 1829"/>
                <a:gd name="T37" fmla="*/ 303 h 454"/>
                <a:gd name="T38" fmla="*/ 748 w 1829"/>
                <a:gd name="T39" fmla="*/ 439 h 454"/>
                <a:gd name="T40" fmla="*/ 1247 w 1829"/>
                <a:gd name="T41" fmla="*/ 348 h 454"/>
                <a:gd name="T42" fmla="*/ 1519 w 1829"/>
                <a:gd name="T43" fmla="*/ 348 h 454"/>
                <a:gd name="T44" fmla="*/ 1792 w 1829"/>
                <a:gd name="T45" fmla="*/ 348 h 454"/>
                <a:gd name="T46" fmla="*/ 1429 w 1829"/>
                <a:gd name="T47" fmla="*/ 393 h 454"/>
                <a:gd name="T48" fmla="*/ 794 w 1829"/>
                <a:gd name="T49" fmla="*/ 439 h 454"/>
                <a:gd name="T50" fmla="*/ 204 w 1829"/>
                <a:gd name="T51" fmla="*/ 303 h 454"/>
                <a:gd name="T52" fmla="*/ 23 w 1829"/>
                <a:gd name="T53" fmla="*/ 257 h 454"/>
                <a:gd name="T54" fmla="*/ 340 w 1829"/>
                <a:gd name="T55" fmla="*/ 303 h 454"/>
                <a:gd name="T56" fmla="*/ 703 w 1829"/>
                <a:gd name="T57" fmla="*/ 303 h 454"/>
                <a:gd name="T58" fmla="*/ 748 w 1829"/>
                <a:gd name="T59" fmla="*/ 393 h 454"/>
                <a:gd name="T60" fmla="*/ 884 w 1829"/>
                <a:gd name="T61" fmla="*/ 393 h 45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829"/>
                <a:gd name="T94" fmla="*/ 0 h 454"/>
                <a:gd name="T95" fmla="*/ 1829 w 1829"/>
                <a:gd name="T96" fmla="*/ 454 h 454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829" h="454">
                  <a:moveTo>
                    <a:pt x="340" y="212"/>
                  </a:moveTo>
                  <a:cubicBezTo>
                    <a:pt x="431" y="170"/>
                    <a:pt x="522" y="128"/>
                    <a:pt x="658" y="121"/>
                  </a:cubicBezTo>
                  <a:cubicBezTo>
                    <a:pt x="794" y="114"/>
                    <a:pt x="991" y="167"/>
                    <a:pt x="1157" y="167"/>
                  </a:cubicBezTo>
                  <a:cubicBezTo>
                    <a:pt x="1323" y="167"/>
                    <a:pt x="1557" y="129"/>
                    <a:pt x="1655" y="121"/>
                  </a:cubicBezTo>
                  <a:cubicBezTo>
                    <a:pt x="1753" y="113"/>
                    <a:pt x="1829" y="91"/>
                    <a:pt x="1746" y="121"/>
                  </a:cubicBezTo>
                  <a:cubicBezTo>
                    <a:pt x="1663" y="151"/>
                    <a:pt x="1346" y="288"/>
                    <a:pt x="1157" y="303"/>
                  </a:cubicBezTo>
                  <a:cubicBezTo>
                    <a:pt x="968" y="318"/>
                    <a:pt x="741" y="212"/>
                    <a:pt x="612" y="212"/>
                  </a:cubicBezTo>
                  <a:cubicBezTo>
                    <a:pt x="483" y="212"/>
                    <a:pt x="438" y="273"/>
                    <a:pt x="385" y="303"/>
                  </a:cubicBezTo>
                  <a:cubicBezTo>
                    <a:pt x="332" y="333"/>
                    <a:pt x="257" y="393"/>
                    <a:pt x="295" y="393"/>
                  </a:cubicBezTo>
                  <a:cubicBezTo>
                    <a:pt x="333" y="393"/>
                    <a:pt x="468" y="348"/>
                    <a:pt x="612" y="303"/>
                  </a:cubicBezTo>
                  <a:cubicBezTo>
                    <a:pt x="756" y="258"/>
                    <a:pt x="991" y="159"/>
                    <a:pt x="1157" y="121"/>
                  </a:cubicBezTo>
                  <a:cubicBezTo>
                    <a:pt x="1323" y="83"/>
                    <a:pt x="1504" y="91"/>
                    <a:pt x="1610" y="76"/>
                  </a:cubicBezTo>
                  <a:cubicBezTo>
                    <a:pt x="1716" y="61"/>
                    <a:pt x="1822" y="0"/>
                    <a:pt x="1792" y="30"/>
                  </a:cubicBezTo>
                  <a:cubicBezTo>
                    <a:pt x="1762" y="60"/>
                    <a:pt x="1550" y="189"/>
                    <a:pt x="1429" y="257"/>
                  </a:cubicBezTo>
                  <a:cubicBezTo>
                    <a:pt x="1308" y="325"/>
                    <a:pt x="1172" y="446"/>
                    <a:pt x="1066" y="439"/>
                  </a:cubicBezTo>
                  <a:cubicBezTo>
                    <a:pt x="960" y="432"/>
                    <a:pt x="922" y="272"/>
                    <a:pt x="794" y="212"/>
                  </a:cubicBezTo>
                  <a:cubicBezTo>
                    <a:pt x="666" y="152"/>
                    <a:pt x="408" y="99"/>
                    <a:pt x="295" y="76"/>
                  </a:cubicBezTo>
                  <a:cubicBezTo>
                    <a:pt x="182" y="53"/>
                    <a:pt x="75" y="38"/>
                    <a:pt x="113" y="76"/>
                  </a:cubicBezTo>
                  <a:cubicBezTo>
                    <a:pt x="151" y="114"/>
                    <a:pt x="415" y="242"/>
                    <a:pt x="521" y="303"/>
                  </a:cubicBezTo>
                  <a:cubicBezTo>
                    <a:pt x="627" y="364"/>
                    <a:pt x="627" y="432"/>
                    <a:pt x="748" y="439"/>
                  </a:cubicBezTo>
                  <a:cubicBezTo>
                    <a:pt x="869" y="446"/>
                    <a:pt x="1119" y="363"/>
                    <a:pt x="1247" y="348"/>
                  </a:cubicBezTo>
                  <a:cubicBezTo>
                    <a:pt x="1375" y="333"/>
                    <a:pt x="1428" y="348"/>
                    <a:pt x="1519" y="348"/>
                  </a:cubicBezTo>
                  <a:cubicBezTo>
                    <a:pt x="1610" y="348"/>
                    <a:pt x="1807" y="341"/>
                    <a:pt x="1792" y="348"/>
                  </a:cubicBezTo>
                  <a:cubicBezTo>
                    <a:pt x="1777" y="355"/>
                    <a:pt x="1595" y="378"/>
                    <a:pt x="1429" y="393"/>
                  </a:cubicBezTo>
                  <a:cubicBezTo>
                    <a:pt x="1263" y="408"/>
                    <a:pt x="998" y="454"/>
                    <a:pt x="794" y="439"/>
                  </a:cubicBezTo>
                  <a:cubicBezTo>
                    <a:pt x="590" y="424"/>
                    <a:pt x="332" y="333"/>
                    <a:pt x="204" y="303"/>
                  </a:cubicBezTo>
                  <a:cubicBezTo>
                    <a:pt x="76" y="273"/>
                    <a:pt x="0" y="257"/>
                    <a:pt x="23" y="257"/>
                  </a:cubicBezTo>
                  <a:cubicBezTo>
                    <a:pt x="46" y="257"/>
                    <a:pt x="227" y="295"/>
                    <a:pt x="340" y="303"/>
                  </a:cubicBezTo>
                  <a:cubicBezTo>
                    <a:pt x="453" y="311"/>
                    <a:pt x="635" y="288"/>
                    <a:pt x="703" y="303"/>
                  </a:cubicBezTo>
                  <a:cubicBezTo>
                    <a:pt x="771" y="318"/>
                    <a:pt x="718" y="378"/>
                    <a:pt x="748" y="393"/>
                  </a:cubicBezTo>
                  <a:cubicBezTo>
                    <a:pt x="778" y="408"/>
                    <a:pt x="861" y="393"/>
                    <a:pt x="884" y="393"/>
                  </a:cubicBezTo>
                </a:path>
              </a:pathLst>
            </a:custGeom>
            <a:gradFill rotWithShape="1">
              <a:gsLst>
                <a:gs pos="0">
                  <a:srgbClr val="DDEBCF"/>
                </a:gs>
                <a:gs pos="50000">
                  <a:srgbClr val="9CB86E"/>
                </a:gs>
                <a:gs pos="100000">
                  <a:srgbClr val="156B13"/>
                </a:gs>
              </a:gsLst>
              <a:path path="rect">
                <a:fillToRect l="50000" t="50000" r="50000" b="50000"/>
              </a:path>
            </a:gradFill>
            <a:ln w="50800">
              <a:solidFill>
                <a:srgbClr val="008000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/>
            </a:p>
          </p:txBody>
        </p:sp>
        <p:pic>
          <p:nvPicPr>
            <p:cNvPr id="7" name="Picture 127" descr="Петя Светофоров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DFF"/>
                </a:clrFrom>
                <a:clrTo>
                  <a:srgbClr val="FFFD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87" y="1570"/>
              <a:ext cx="1724" cy="1419"/>
            </a:xfrm>
            <a:prstGeom prst="rect">
              <a:avLst/>
            </a:prstGeom>
            <a:ln>
              <a:noFill/>
            </a:ln>
            <a:effectLst>
              <a:glow rad="101600">
                <a:schemeClr val="accent4">
                  <a:satMod val="175000"/>
                  <a:alpha val="40000"/>
                </a:schemeClr>
              </a:glow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26826993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В тревогах рощи и леса…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21506" name="Picture 2" descr="Раб. Андреевой Марии Сохраним жизнь на Земл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4223" y="1508918"/>
            <a:ext cx="5318178" cy="4782001"/>
          </a:xfrm>
          <a:prstGeom prst="rect">
            <a:avLst/>
          </a:prstGeom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8" name="Picture 4" descr="Как человек проживет без воды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508919"/>
            <a:ext cx="5127789" cy="4782001"/>
          </a:xfrm>
          <a:prstGeom prst="rect">
            <a:avLst/>
          </a:prstGeom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73598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Роса на травах, как слеза…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23554" name="Picture 2" descr="drops 5526 wallpaper - Drops, dew - Nature - Wallpaper Collecti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97" y="1888803"/>
            <a:ext cx="5270415" cy="3948758"/>
          </a:xfrm>
          <a:prstGeom prst="rect">
            <a:avLst/>
          </a:prstGeom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6" name="Picture 4" descr="Обои Капли на жёлтой траве, обои для рабочего стола Капли на жёлтой траве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888803"/>
            <a:ext cx="5362832" cy="3948758"/>
          </a:xfrm>
          <a:prstGeom prst="rect">
            <a:avLst/>
          </a:prstGeom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173504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 </a:t>
            </a:r>
            <a:r>
              <a:rPr lang="ru-RU" b="1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тихо просят родники: 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67480" y="5387546"/>
            <a:ext cx="8946292" cy="738618"/>
          </a:xfrm>
        </p:spPr>
        <p:txBody>
          <a:bodyPr/>
          <a:lstStyle/>
          <a:p>
            <a:pPr marL="0" indent="0" algn="ctr">
              <a:buNone/>
            </a:pPr>
            <a:r>
              <a:rPr lang="ru-RU" sz="4800" b="1" dirty="0">
                <a:solidFill>
                  <a:srgbClr val="0070C0"/>
                </a:solidFill>
              </a:rPr>
              <a:t>Ты береги нас, береги!</a:t>
            </a:r>
            <a:endParaRPr lang="ru-RU" sz="4800" b="1" dirty="0"/>
          </a:p>
        </p:txBody>
      </p:sp>
      <p:pic>
        <p:nvPicPr>
          <p:cNvPr id="24580" name="Picture 4" descr="Материалы за Июнь 2013 года &quot; Страница 3 &quot; Орел-регион.рф - информационно-аналитическое Интернет-издание Орловской област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3221" y="1508409"/>
            <a:ext cx="4753233" cy="3564925"/>
          </a:xfrm>
          <a:prstGeom prst="rect">
            <a:avLst/>
          </a:prstGeom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2" name="Picture 6" descr="Обсуждения Ироническая магия Группы Мой Мир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276" y="1508409"/>
            <a:ext cx="5314350" cy="3516328"/>
          </a:xfrm>
          <a:prstGeom prst="rect">
            <a:avLst/>
          </a:prstGeom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30663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Грустит глубокая река.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43914" y="5346357"/>
            <a:ext cx="10338486" cy="779807"/>
          </a:xfrm>
        </p:spPr>
        <p:txBody>
          <a:bodyPr/>
          <a:lstStyle/>
          <a:p>
            <a:pPr marL="0" indent="0" algn="ctr">
              <a:buNone/>
            </a:pPr>
            <a:r>
              <a:rPr lang="ru-RU" sz="4800" b="1" dirty="0" smtClean="0">
                <a:solidFill>
                  <a:srgbClr val="0070C0"/>
                </a:solidFill>
              </a:rPr>
              <a:t>Ты береги нас, береги!</a:t>
            </a:r>
            <a:endParaRPr lang="ru-RU" sz="4800" b="1" dirty="0">
              <a:solidFill>
                <a:srgbClr val="0070C0"/>
              </a:solidFill>
            </a:endParaRPr>
          </a:p>
        </p:txBody>
      </p:sp>
      <p:pic>
        <p:nvPicPr>
          <p:cNvPr id="1026" name="Picture 2" descr="В Горном Алтае золотодобывающую компанию оштрафовали за загрязнение рек - Рамблер-Новост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6881" y="1772710"/>
            <a:ext cx="4569510" cy="3465212"/>
          </a:xfrm>
          <a:prstGeom prst="rect">
            <a:avLst/>
          </a:prstGeom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Россия реки/озера достопримечательности и города дамба Решетникова АМУРСКАЯ ОБЛАСТЬ ЗАВИТИНСКИЙ РАЙОН КУПРИЯНОВКА OutdoorsPHOT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6745" y="1772710"/>
            <a:ext cx="4620283" cy="3465212"/>
          </a:xfrm>
          <a:prstGeom prst="rect">
            <a:avLst/>
          </a:prstGeom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Group 125"/>
          <p:cNvGrpSpPr>
            <a:grpSpLocks/>
          </p:cNvGrpSpPr>
          <p:nvPr/>
        </p:nvGrpSpPr>
        <p:grpSpPr bwMode="auto">
          <a:xfrm>
            <a:off x="45867" y="18256"/>
            <a:ext cx="2016125" cy="1655763"/>
            <a:chOff x="3606" y="1570"/>
            <a:chExt cx="1905" cy="1543"/>
          </a:xfrm>
        </p:grpSpPr>
        <p:sp>
          <p:nvSpPr>
            <p:cNvPr id="7" name="Freeform 126"/>
            <p:cNvSpPr>
              <a:spLocks/>
            </p:cNvSpPr>
            <p:nvPr/>
          </p:nvSpPr>
          <p:spPr bwMode="auto">
            <a:xfrm>
              <a:off x="3606" y="2659"/>
              <a:ext cx="1829" cy="454"/>
            </a:xfrm>
            <a:custGeom>
              <a:avLst/>
              <a:gdLst>
                <a:gd name="T0" fmla="*/ 340 w 1829"/>
                <a:gd name="T1" fmla="*/ 212 h 454"/>
                <a:gd name="T2" fmla="*/ 658 w 1829"/>
                <a:gd name="T3" fmla="*/ 121 h 454"/>
                <a:gd name="T4" fmla="*/ 1157 w 1829"/>
                <a:gd name="T5" fmla="*/ 167 h 454"/>
                <a:gd name="T6" fmla="*/ 1655 w 1829"/>
                <a:gd name="T7" fmla="*/ 121 h 454"/>
                <a:gd name="T8" fmla="*/ 1746 w 1829"/>
                <a:gd name="T9" fmla="*/ 121 h 454"/>
                <a:gd name="T10" fmla="*/ 1157 w 1829"/>
                <a:gd name="T11" fmla="*/ 303 h 454"/>
                <a:gd name="T12" fmla="*/ 612 w 1829"/>
                <a:gd name="T13" fmla="*/ 212 h 454"/>
                <a:gd name="T14" fmla="*/ 385 w 1829"/>
                <a:gd name="T15" fmla="*/ 303 h 454"/>
                <a:gd name="T16" fmla="*/ 295 w 1829"/>
                <a:gd name="T17" fmla="*/ 393 h 454"/>
                <a:gd name="T18" fmla="*/ 612 w 1829"/>
                <a:gd name="T19" fmla="*/ 303 h 454"/>
                <a:gd name="T20" fmla="*/ 1157 w 1829"/>
                <a:gd name="T21" fmla="*/ 121 h 454"/>
                <a:gd name="T22" fmla="*/ 1610 w 1829"/>
                <a:gd name="T23" fmla="*/ 76 h 454"/>
                <a:gd name="T24" fmla="*/ 1792 w 1829"/>
                <a:gd name="T25" fmla="*/ 30 h 454"/>
                <a:gd name="T26" fmla="*/ 1429 w 1829"/>
                <a:gd name="T27" fmla="*/ 257 h 454"/>
                <a:gd name="T28" fmla="*/ 1066 w 1829"/>
                <a:gd name="T29" fmla="*/ 439 h 454"/>
                <a:gd name="T30" fmla="*/ 794 w 1829"/>
                <a:gd name="T31" fmla="*/ 212 h 454"/>
                <a:gd name="T32" fmla="*/ 295 w 1829"/>
                <a:gd name="T33" fmla="*/ 76 h 454"/>
                <a:gd name="T34" fmla="*/ 113 w 1829"/>
                <a:gd name="T35" fmla="*/ 76 h 454"/>
                <a:gd name="T36" fmla="*/ 521 w 1829"/>
                <a:gd name="T37" fmla="*/ 303 h 454"/>
                <a:gd name="T38" fmla="*/ 748 w 1829"/>
                <a:gd name="T39" fmla="*/ 439 h 454"/>
                <a:gd name="T40" fmla="*/ 1247 w 1829"/>
                <a:gd name="T41" fmla="*/ 348 h 454"/>
                <a:gd name="T42" fmla="*/ 1519 w 1829"/>
                <a:gd name="T43" fmla="*/ 348 h 454"/>
                <a:gd name="T44" fmla="*/ 1792 w 1829"/>
                <a:gd name="T45" fmla="*/ 348 h 454"/>
                <a:gd name="T46" fmla="*/ 1429 w 1829"/>
                <a:gd name="T47" fmla="*/ 393 h 454"/>
                <a:gd name="T48" fmla="*/ 794 w 1829"/>
                <a:gd name="T49" fmla="*/ 439 h 454"/>
                <a:gd name="T50" fmla="*/ 204 w 1829"/>
                <a:gd name="T51" fmla="*/ 303 h 454"/>
                <a:gd name="T52" fmla="*/ 23 w 1829"/>
                <a:gd name="T53" fmla="*/ 257 h 454"/>
                <a:gd name="T54" fmla="*/ 340 w 1829"/>
                <a:gd name="T55" fmla="*/ 303 h 454"/>
                <a:gd name="T56" fmla="*/ 703 w 1829"/>
                <a:gd name="T57" fmla="*/ 303 h 454"/>
                <a:gd name="T58" fmla="*/ 748 w 1829"/>
                <a:gd name="T59" fmla="*/ 393 h 454"/>
                <a:gd name="T60" fmla="*/ 884 w 1829"/>
                <a:gd name="T61" fmla="*/ 393 h 45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829"/>
                <a:gd name="T94" fmla="*/ 0 h 454"/>
                <a:gd name="T95" fmla="*/ 1829 w 1829"/>
                <a:gd name="T96" fmla="*/ 454 h 454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829" h="454">
                  <a:moveTo>
                    <a:pt x="340" y="212"/>
                  </a:moveTo>
                  <a:cubicBezTo>
                    <a:pt x="431" y="170"/>
                    <a:pt x="522" y="128"/>
                    <a:pt x="658" y="121"/>
                  </a:cubicBezTo>
                  <a:cubicBezTo>
                    <a:pt x="794" y="114"/>
                    <a:pt x="991" y="167"/>
                    <a:pt x="1157" y="167"/>
                  </a:cubicBezTo>
                  <a:cubicBezTo>
                    <a:pt x="1323" y="167"/>
                    <a:pt x="1557" y="129"/>
                    <a:pt x="1655" y="121"/>
                  </a:cubicBezTo>
                  <a:cubicBezTo>
                    <a:pt x="1753" y="113"/>
                    <a:pt x="1829" y="91"/>
                    <a:pt x="1746" y="121"/>
                  </a:cubicBezTo>
                  <a:cubicBezTo>
                    <a:pt x="1663" y="151"/>
                    <a:pt x="1346" y="288"/>
                    <a:pt x="1157" y="303"/>
                  </a:cubicBezTo>
                  <a:cubicBezTo>
                    <a:pt x="968" y="318"/>
                    <a:pt x="741" y="212"/>
                    <a:pt x="612" y="212"/>
                  </a:cubicBezTo>
                  <a:cubicBezTo>
                    <a:pt x="483" y="212"/>
                    <a:pt x="438" y="273"/>
                    <a:pt x="385" y="303"/>
                  </a:cubicBezTo>
                  <a:cubicBezTo>
                    <a:pt x="332" y="333"/>
                    <a:pt x="257" y="393"/>
                    <a:pt x="295" y="393"/>
                  </a:cubicBezTo>
                  <a:cubicBezTo>
                    <a:pt x="333" y="393"/>
                    <a:pt x="468" y="348"/>
                    <a:pt x="612" y="303"/>
                  </a:cubicBezTo>
                  <a:cubicBezTo>
                    <a:pt x="756" y="258"/>
                    <a:pt x="991" y="159"/>
                    <a:pt x="1157" y="121"/>
                  </a:cubicBezTo>
                  <a:cubicBezTo>
                    <a:pt x="1323" y="83"/>
                    <a:pt x="1504" y="91"/>
                    <a:pt x="1610" y="76"/>
                  </a:cubicBezTo>
                  <a:cubicBezTo>
                    <a:pt x="1716" y="61"/>
                    <a:pt x="1822" y="0"/>
                    <a:pt x="1792" y="30"/>
                  </a:cubicBezTo>
                  <a:cubicBezTo>
                    <a:pt x="1762" y="60"/>
                    <a:pt x="1550" y="189"/>
                    <a:pt x="1429" y="257"/>
                  </a:cubicBezTo>
                  <a:cubicBezTo>
                    <a:pt x="1308" y="325"/>
                    <a:pt x="1172" y="446"/>
                    <a:pt x="1066" y="439"/>
                  </a:cubicBezTo>
                  <a:cubicBezTo>
                    <a:pt x="960" y="432"/>
                    <a:pt x="922" y="272"/>
                    <a:pt x="794" y="212"/>
                  </a:cubicBezTo>
                  <a:cubicBezTo>
                    <a:pt x="666" y="152"/>
                    <a:pt x="408" y="99"/>
                    <a:pt x="295" y="76"/>
                  </a:cubicBezTo>
                  <a:cubicBezTo>
                    <a:pt x="182" y="53"/>
                    <a:pt x="75" y="38"/>
                    <a:pt x="113" y="76"/>
                  </a:cubicBezTo>
                  <a:cubicBezTo>
                    <a:pt x="151" y="114"/>
                    <a:pt x="415" y="242"/>
                    <a:pt x="521" y="303"/>
                  </a:cubicBezTo>
                  <a:cubicBezTo>
                    <a:pt x="627" y="364"/>
                    <a:pt x="627" y="432"/>
                    <a:pt x="748" y="439"/>
                  </a:cubicBezTo>
                  <a:cubicBezTo>
                    <a:pt x="869" y="446"/>
                    <a:pt x="1119" y="363"/>
                    <a:pt x="1247" y="348"/>
                  </a:cubicBezTo>
                  <a:cubicBezTo>
                    <a:pt x="1375" y="333"/>
                    <a:pt x="1428" y="348"/>
                    <a:pt x="1519" y="348"/>
                  </a:cubicBezTo>
                  <a:cubicBezTo>
                    <a:pt x="1610" y="348"/>
                    <a:pt x="1807" y="341"/>
                    <a:pt x="1792" y="348"/>
                  </a:cubicBezTo>
                  <a:cubicBezTo>
                    <a:pt x="1777" y="355"/>
                    <a:pt x="1595" y="378"/>
                    <a:pt x="1429" y="393"/>
                  </a:cubicBezTo>
                  <a:cubicBezTo>
                    <a:pt x="1263" y="408"/>
                    <a:pt x="998" y="454"/>
                    <a:pt x="794" y="439"/>
                  </a:cubicBezTo>
                  <a:cubicBezTo>
                    <a:pt x="590" y="424"/>
                    <a:pt x="332" y="333"/>
                    <a:pt x="204" y="303"/>
                  </a:cubicBezTo>
                  <a:cubicBezTo>
                    <a:pt x="76" y="273"/>
                    <a:pt x="0" y="257"/>
                    <a:pt x="23" y="257"/>
                  </a:cubicBezTo>
                  <a:cubicBezTo>
                    <a:pt x="46" y="257"/>
                    <a:pt x="227" y="295"/>
                    <a:pt x="340" y="303"/>
                  </a:cubicBezTo>
                  <a:cubicBezTo>
                    <a:pt x="453" y="311"/>
                    <a:pt x="635" y="288"/>
                    <a:pt x="703" y="303"/>
                  </a:cubicBezTo>
                  <a:cubicBezTo>
                    <a:pt x="771" y="318"/>
                    <a:pt x="718" y="378"/>
                    <a:pt x="748" y="393"/>
                  </a:cubicBezTo>
                  <a:cubicBezTo>
                    <a:pt x="778" y="408"/>
                    <a:pt x="861" y="393"/>
                    <a:pt x="884" y="393"/>
                  </a:cubicBezTo>
                </a:path>
              </a:pathLst>
            </a:custGeom>
            <a:gradFill rotWithShape="1">
              <a:gsLst>
                <a:gs pos="0">
                  <a:srgbClr val="DDEBCF"/>
                </a:gs>
                <a:gs pos="50000">
                  <a:srgbClr val="9CB86E"/>
                </a:gs>
                <a:gs pos="100000">
                  <a:srgbClr val="156B13"/>
                </a:gs>
              </a:gsLst>
              <a:path path="rect">
                <a:fillToRect l="50000" t="50000" r="50000" b="50000"/>
              </a:path>
            </a:gradFill>
            <a:ln w="50800">
              <a:solidFill>
                <a:srgbClr val="008000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/>
            </a:p>
          </p:txBody>
        </p:sp>
        <p:pic>
          <p:nvPicPr>
            <p:cNvPr id="8" name="Picture 127" descr="Петя Светофоров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DFF"/>
                </a:clrFrom>
                <a:clrTo>
                  <a:srgbClr val="FFFD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87" y="1570"/>
              <a:ext cx="1724" cy="1419"/>
            </a:xfrm>
            <a:prstGeom prst="rect">
              <a:avLst/>
            </a:prstGeom>
            <a:ln>
              <a:noFill/>
            </a:ln>
            <a:effectLst>
              <a:glow rad="101600">
                <a:schemeClr val="accent4">
                  <a:satMod val="175000"/>
                  <a:alpha val="40000"/>
                </a:schemeClr>
              </a:glow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2888928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Оформление по умолчанию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348</TotalTime>
  <Words>138</Words>
  <Application>Microsoft Office PowerPoint</Application>
  <PresentationFormat>Широкоэкранный</PresentationFormat>
  <Paragraphs>30</Paragraphs>
  <Slides>20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20</vt:i4>
      </vt:variant>
    </vt:vector>
  </HeadingPairs>
  <TitlesOfParts>
    <vt:vector size="29" baseType="lpstr">
      <vt:lpstr>AnnaC</vt:lpstr>
      <vt:lpstr>Ariac</vt:lpstr>
      <vt:lpstr>Arial</vt:lpstr>
      <vt:lpstr>Calibri</vt:lpstr>
      <vt:lpstr>GranitC</vt:lpstr>
      <vt:lpstr>Impact</vt:lpstr>
      <vt:lpstr>Times New Roman</vt:lpstr>
      <vt:lpstr>Оформление по умолчанию</vt:lpstr>
      <vt:lpstr>1_Оформление по умолчанию</vt:lpstr>
      <vt:lpstr>Презентация PowerPoint</vt:lpstr>
      <vt:lpstr>Воздух, земля и вода –  Сохраниться должны навсегда, Сохраниться должны в чистоте, В первозданной своей красоте. </vt:lpstr>
      <vt:lpstr>Смотрю на глобус - шар земной!</vt:lpstr>
      <vt:lpstr>И вдруг вздохнул он, как живой…</vt:lpstr>
      <vt:lpstr>Ты береги нас, береги!</vt:lpstr>
      <vt:lpstr>В тревогах рощи и леса…</vt:lpstr>
      <vt:lpstr>Роса на травах, как слеза…</vt:lpstr>
      <vt:lpstr>И тихо просят родники: </vt:lpstr>
      <vt:lpstr>Грустит глубокая река.</vt:lpstr>
      <vt:lpstr>Будь человеком, человек!</vt:lpstr>
      <vt:lpstr> Дерево, трава, цветок и птица Не всегда умеют защититься! </vt:lpstr>
      <vt:lpstr>        Без природы нам НЕЛЬЗЯ!</vt:lpstr>
      <vt:lpstr>Нам природа – дом родной!</vt:lpstr>
      <vt:lpstr>Природе будем помогать!</vt:lpstr>
      <vt:lpstr>Презентация PowerPoint</vt:lpstr>
      <vt:lpstr>Презентация PowerPoint</vt:lpstr>
      <vt:lpstr>Презентация PowerPoint</vt:lpstr>
      <vt:lpstr>Бережно храните!</vt:lpstr>
      <vt:lpstr>Чтобы продолжалась жизнь  вечно на земле!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Владимир</dc:creator>
  <cp:lastModifiedBy>Владимир</cp:lastModifiedBy>
  <cp:revision>36</cp:revision>
  <dcterms:created xsi:type="dcterms:W3CDTF">2015-03-15T10:37:24Z</dcterms:created>
  <dcterms:modified xsi:type="dcterms:W3CDTF">2015-03-16T17:42:46Z</dcterms:modified>
</cp:coreProperties>
</file>