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000000"/>
    <a:srgbClr val="3DD6F5"/>
    <a:srgbClr val="0033CC"/>
    <a:srgbClr val="0000FF"/>
    <a:srgbClr val="61C4D1"/>
    <a:srgbClr val="0E34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F8BA879-7687-4B44-AEF8-714C47CAF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43A73A-056F-4460-B211-AEDE33EC7A64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404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04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A01BC-2102-4772-A8EF-7AC4408D0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D2854-CB78-46DD-8566-FAC7FD19B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5C207-0C36-4DC7-9AD7-6BEBFEC4D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46EAC-25D8-4AF0-9E61-1C0AC25EC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1FA41-9438-4C34-AB06-2C1418900E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F2DE2-06F6-4B8C-B886-B4EB49B5B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AA75-ECF1-4B7B-89F0-2C45284E5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0DF2B-69F6-40EB-B156-9DCD07A35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291D2-6A7F-426E-B3AE-0A58D97D7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0F11A-5321-4C0D-8F0E-8DBC424AC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B36B5-158D-4C80-8541-8257676A4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15A31-298E-43B0-9898-D01E86444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5A78B-8FA1-4CA7-8A57-2C2843686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C4738AF-B5CC-41F1-98E8-15AF163FF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3014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15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16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17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018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3019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020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3021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2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1" grpId="0"/>
      <p:bldP spid="4302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430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://polyhedron.boom.ru/pages/tetra.htm" TargetMode="External"/><Relationship Id="rId4" Type="http://schemas.openxmlformats.org/officeDocument/2006/relationships/hyperlink" Target="http://dr-klm.livejournal.com/117917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1CFCC5E-F798-4A3A-8579-A2723D01B369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3075" name="Picture 16" descr="572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350520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8" descr="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066800"/>
            <a:ext cx="35052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WordArt 20"/>
          <p:cNvSpPr>
            <a:spLocks noChangeArrowheads="1" noChangeShapeType="1" noTextEdit="1"/>
          </p:cNvSpPr>
          <p:nvPr/>
        </p:nvSpPr>
        <p:spPr bwMode="auto">
          <a:xfrm>
            <a:off x="2057400" y="4648200"/>
            <a:ext cx="5410200" cy="1123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Б</a:t>
            </a:r>
            <a:r>
              <a:rPr lang="en-US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</a:t>
            </a:r>
            <a:r>
              <a:rPr lang="en-US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6600" kern="10" spc="-660" dirty="0" err="1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й</a:t>
            </a:r>
            <a:r>
              <a:rPr lang="en-US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к</a:t>
            </a:r>
            <a:r>
              <a:rPr lang="en-US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а</a:t>
            </a:r>
            <a:r>
              <a:rPr lang="en-US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6600" kern="10" spc="-6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33CCFF"/>
                    </a:gs>
                    <a:gs pos="100000">
                      <a:srgbClr val="0000FF"/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л</a:t>
            </a:r>
            <a:endParaRPr lang="ru-RU" sz="6600" kern="10" spc="-660" dirty="0">
              <a:ln w="12700">
                <a:solidFill>
                  <a:srgbClr val="000099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33CCFF"/>
                  </a:gs>
                  <a:gs pos="100000">
                    <a:srgbClr val="0000FF"/>
                  </a:gs>
                </a:gsLst>
                <a:lin ang="2700000" scaled="1"/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6" name="Рамка 5"/>
          <p:cNvSpPr/>
          <p:nvPr/>
        </p:nvSpPr>
        <p:spPr bwMode="auto">
          <a:xfrm>
            <a:off x="4267200" y="0"/>
            <a:ext cx="1752600" cy="490776"/>
          </a:xfrm>
          <a:prstGeom prst="fram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aramond" pitchFamily="18" charset="0"/>
              </a:rPr>
              <a:t>Prezentacii.com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C8A3BA9-7A3B-4F96-8B49-C1A7BA9E1846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2355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Как ещё называют Байкал?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800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000" smtClean="0"/>
              <a:t>     "Океан-морем большим" называли бескрайнее озеро впервые увидевшие его русские казаки-землепроходцы XVII века. </a:t>
            </a:r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457200" y="5670550"/>
            <a:ext cx="3581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Arial" charset="0"/>
              </a:rPr>
              <a:t>. </a:t>
            </a:r>
            <a:endParaRPr lang="ru-RU" sz="800">
              <a:latin typeface="Arial" charset="0"/>
            </a:endParaRPr>
          </a:p>
        </p:txBody>
      </p:sp>
      <p:sp>
        <p:nvSpPr>
          <p:cNvPr id="12294" name="Rectangle 9"/>
          <p:cNvSpPr>
            <a:spLocks noChangeArrowheads="1"/>
          </p:cNvSpPr>
          <p:nvPr/>
        </p:nvSpPr>
        <p:spPr bwMode="auto">
          <a:xfrm>
            <a:off x="533400" y="2895600"/>
            <a:ext cx="396240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" charset="0"/>
              </a:rPr>
              <a:t>    До прихода русских здесь уже много веков жили разные народы. И все они давали огромному водоему величественные имена. Китайцы в древних хрониках именовали его "Тенгис", "Тенгис-далай", бурят-монголы - "Байгаал-далай" - "большой водоем". Монголы, называли его Далайнор - "Великое озеро", а эвенки - Лама, что значит "Море". </a:t>
            </a:r>
          </a:p>
        </p:txBody>
      </p:sp>
      <p:pic>
        <p:nvPicPr>
          <p:cNvPr id="12295" name="Picture 13" descr="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600200"/>
            <a:ext cx="3581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0BF16BA-82A6-47F4-80F9-384EB1D99E98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2560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Возраст Байкала.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8768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smtClean="0"/>
              <a:t>    Байкал - одно из древнейших озер планеты, его возраст ученые определяют в 25 - 30 млн. лет. Большинство озер, особенно ледникового и старичного происхождения, живут 10-15 тыс. лет, а затем заполняются осадками и исчезают с лица Земли. На Байкале нет никаких признаков старения, как у многих озер мира. Наоборот, исследования последних лет позволили геофизикам высказать гипотезу о том, что Байкал является зарождающимся океаном. </a:t>
            </a:r>
          </a:p>
        </p:txBody>
      </p:sp>
      <p:pic>
        <p:nvPicPr>
          <p:cNvPr id="13317" name="Picture 9" descr="69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371600"/>
            <a:ext cx="3429000" cy="49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C09B26A-238D-4FA9-9AB2-F1A4C43B851B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276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Глубина Байкала.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43000"/>
            <a:ext cx="40386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smtClean="0"/>
              <a:t>     Среди озер земного шара озеро Байкал занимает первое место по глубине (1637 м). На Земле только 6 озер имеют глубину более 500 м. Впадина озера Байкал в морфологическом отношении представляет три самостоятельных котловины - Южную с наибольшей отметкой глубины 1430 м, Среднюю (1637 м) и Северную (920 м). Впадина Байкала асимметрична. Западная ее сторона отличается крутым подводным склоном (40-50( крутизны), восточная - более полога. </a:t>
            </a:r>
          </a:p>
        </p:txBody>
      </p:sp>
      <p:pic>
        <p:nvPicPr>
          <p:cNvPr id="14341" name="Picture 7" descr="ng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05400" y="1447800"/>
            <a:ext cx="3733800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0024090-C887-4F97-A3B0-6BDDEF15F3EE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2970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Объём Байкала.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4038600" cy="51355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smtClean="0"/>
              <a:t>         </a:t>
            </a:r>
            <a:r>
              <a:rPr lang="ru-RU" sz="2000" smtClean="0"/>
              <a:t>Байкал - самое крупное хранилище пресной воды на планете (23 тыс. км3), что превышает объем воды, содержащийся в пяти Великих озерах Северной Америки - Верхнее, Мичиган, Гурон, Эри, Онтарио вместе взятых, или в 2 раза больше, чем в озере Танганьика. В котловине Байкала сосредоточено около 20% мировых запасов пресных озерных вод планеты (исключая ледники, снежники и льды, где вода находится в твердом состоянии).</a:t>
            </a:r>
            <a:r>
              <a:rPr lang="ru-RU" sz="1400" smtClean="0"/>
              <a:t> </a:t>
            </a:r>
          </a:p>
        </p:txBody>
      </p:sp>
      <p:pic>
        <p:nvPicPr>
          <p:cNvPr id="15365" name="Picture 7" descr="ng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295400"/>
            <a:ext cx="3581400" cy="4830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4B0EF31-2AFA-4FA3-8883-AC55B4A3CC8A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174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Флора и фауна Байкала.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     В озере насчитывается 58 видов рыб. Наиболее известные - омуль, сиг, хариус, таймень, байкальский осетр, голомянка, ленок. Знаменитый омуль - уникальная и чисто байкальская рыба. Трудно найти в рыбной гастрономии блюдо вкуснее, чем свежезасоленный, тающий во рту байкальский омуль. </a:t>
            </a:r>
          </a:p>
        </p:txBody>
      </p:sp>
      <p:pic>
        <p:nvPicPr>
          <p:cNvPr id="16389" name="Picture 9" descr="9554104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905000"/>
            <a:ext cx="3314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87007CD1-19AD-4B1B-B10A-541E5CC2678C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3796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Флора и фауна Байкала.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66800"/>
            <a:ext cx="40386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900" smtClean="0"/>
              <a:t>             </a:t>
            </a:r>
            <a:r>
              <a:rPr lang="ru-RU" sz="2000" smtClean="0"/>
              <a:t>В Байкале встречается уникальное, типично морское млекопитающее - байкальская нерпа. Нерпа - это символ Байкала, единственный в мире тюлень, который живет в пресной воде. Распространена нерпа по всему Байкалу, но особенно широко в северной и центральной его частях. Нерпа любопытна и иногда подплывает к дрейфующим судам с заглушенным двигателем и длительное время находится рядом, постоянно выныривая из воды. </a:t>
            </a:r>
          </a:p>
        </p:txBody>
      </p:sp>
      <p:pic>
        <p:nvPicPr>
          <p:cNvPr id="33802" name="Picture 10" descr="007-d182d18ed0bbd0b5d0bdd18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133600"/>
            <a:ext cx="33528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3501843-1E47-48AC-BBBB-F89A85BF39DD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843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i="1" smtClean="0">
                <a:solidFill>
                  <a:srgbClr val="FFFF00"/>
                </a:solidFill>
                <a:effectLst/>
              </a:rPr>
              <a:t>Благодарим за внимание!</a:t>
            </a:r>
            <a:br>
              <a:rPr lang="ru-RU" sz="4000" i="1" smtClean="0">
                <a:solidFill>
                  <a:srgbClr val="FFFF00"/>
                </a:solidFill>
                <a:effectLst/>
              </a:rPr>
            </a:br>
            <a:endParaRPr lang="ru-RU" sz="4000" i="1" smtClean="0">
              <a:solidFill>
                <a:srgbClr val="FFFF00"/>
              </a:solidFill>
              <a:effectLst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905000"/>
            <a:ext cx="8229600" cy="4525963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Font typeface="Wingdings" pitchFamily="2" charset="2"/>
              <a:buBlip>
                <a:blip r:embed="rId2"/>
              </a:buBlip>
              <a:defRPr/>
            </a:pPr>
            <a:r>
              <a:rPr lang="ru-RU" sz="2400" smtClean="0"/>
              <a:t>Литература: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286000" y="5638800"/>
            <a:ext cx="4572000" cy="1373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  <a:defRPr/>
            </a:pPr>
            <a:r>
              <a:rPr lang="ru-RU"/>
              <a:t>   </a:t>
            </a:r>
            <a:r>
              <a:rPr lang="ru-RU">
                <a:hlinkClick r:id="rId4"/>
              </a:rPr>
              <a:t>http://dr-klm.livejournal.com/117917.html</a:t>
            </a:r>
            <a:r>
              <a:rPr lang="ru-RU"/>
              <a:t> </a:t>
            </a:r>
          </a:p>
          <a:p>
            <a:pPr>
              <a:buFontTx/>
              <a:buBlip>
                <a:blip r:embed="rId3"/>
              </a:buBlip>
              <a:defRPr/>
            </a:pPr>
            <a:r>
              <a:rPr lang="ru-RU"/>
              <a:t>  </a:t>
            </a:r>
            <a:r>
              <a:rPr lang="ru-RU">
                <a:hlinkClick r:id="rId5"/>
              </a:rPr>
              <a:t>http://polyhedron.boom.ru/pages/tetra.htm</a:t>
            </a:r>
            <a:endParaRPr lang="ru-RU"/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8" name="Rectangle 5"/>
          <p:cNvSpPr>
            <a:spLocks noChangeArrowheads="1"/>
          </p:cNvSpPr>
          <p:nvPr/>
        </p:nvSpPr>
        <p:spPr bwMode="auto">
          <a:xfrm>
            <a:off x="3200400" y="5029200"/>
            <a:ext cx="4572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Blip>
                <a:blip r:embed="rId6"/>
              </a:buBlip>
            </a:pPr>
            <a:r>
              <a:rPr lang="ru-RU" b="1"/>
              <a:t>   </a:t>
            </a:r>
            <a:r>
              <a:rPr lang="en-US" b="1"/>
              <a:t>Web - </a:t>
            </a:r>
            <a:r>
              <a:rPr lang="ru-RU" b="1"/>
              <a:t>ресурсы: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ru-RU" sz="1200" b="1"/>
          </a:p>
        </p:txBody>
      </p:sp>
      <p:sp>
        <p:nvSpPr>
          <p:cNvPr id="18439" name="Rectangle 6"/>
          <p:cNvSpPr>
            <a:spLocks noChangeArrowheads="1"/>
          </p:cNvSpPr>
          <p:nvPr/>
        </p:nvSpPr>
        <p:spPr bwMode="auto">
          <a:xfrm>
            <a:off x="914400" y="3124200"/>
            <a:ext cx="7724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" pitchFamily="2" charset="2"/>
              <a:buChar char=""/>
              <a:tabLst>
                <a:tab pos="457200" algn="l"/>
              </a:tabLst>
            </a:pPr>
            <a:r>
              <a:rPr lang="ru-RU" i="1"/>
              <a:t> </a:t>
            </a:r>
            <a:r>
              <a:rPr lang="ru-RU" i="1" u="sng">
                <a:solidFill>
                  <a:srgbClr val="000000"/>
                </a:solidFill>
              </a:rPr>
              <a:t>Издательство</a:t>
            </a:r>
            <a:r>
              <a:rPr lang="ru-RU">
                <a:solidFill>
                  <a:srgbClr val="000000"/>
                </a:solidFill>
              </a:rPr>
              <a:t> - </a:t>
            </a:r>
            <a:r>
              <a:rPr lang="ru-RU" b="1">
                <a:solidFill>
                  <a:srgbClr val="000000"/>
                </a:solidFill>
              </a:rPr>
              <a:t>«</a:t>
            </a:r>
            <a:r>
              <a:rPr lang="ru-RU" b="1" u="sng">
                <a:solidFill>
                  <a:srgbClr val="000000"/>
                </a:solidFill>
              </a:rPr>
              <a:t>Байкал и вся Сибирь</a:t>
            </a:r>
            <a:r>
              <a:rPr lang="ru-RU" b="1">
                <a:solidFill>
                  <a:srgbClr val="000000"/>
                </a:solidFill>
              </a:rPr>
              <a:t>»</a:t>
            </a:r>
            <a:r>
              <a:rPr lang="ru-RU">
                <a:solidFill>
                  <a:srgbClr val="000000"/>
                </a:solidFill>
              </a:rPr>
              <a:t> 2008г А.Ф Быков О.В Глазкова и т.д.</a:t>
            </a:r>
            <a:r>
              <a:rPr lang="ru-RU"/>
              <a:t> </a:t>
            </a:r>
          </a:p>
        </p:txBody>
      </p:sp>
      <p:sp>
        <p:nvSpPr>
          <p:cNvPr id="18440" name="Rectangle 7"/>
          <p:cNvSpPr>
            <a:spLocks noChangeArrowheads="1"/>
          </p:cNvSpPr>
          <p:nvPr/>
        </p:nvSpPr>
        <p:spPr bwMode="auto">
          <a:xfrm>
            <a:off x="914400" y="3581400"/>
            <a:ext cx="59356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" pitchFamily="2" charset="2"/>
              <a:buChar char=""/>
              <a:tabLst>
                <a:tab pos="457200" algn="l"/>
              </a:tabLst>
            </a:pPr>
            <a:r>
              <a:rPr lang="ru-RU"/>
              <a:t> </a:t>
            </a:r>
            <a:r>
              <a:rPr lang="ru-RU" i="1" u="sng">
                <a:solidFill>
                  <a:srgbClr val="000000"/>
                </a:solidFill>
              </a:rPr>
              <a:t>Приложение</a:t>
            </a:r>
            <a:r>
              <a:rPr lang="ru-RU">
                <a:solidFill>
                  <a:srgbClr val="000000"/>
                </a:solidFill>
              </a:rPr>
              <a:t> -  </a:t>
            </a:r>
            <a:r>
              <a:rPr lang="ru-RU" b="1">
                <a:solidFill>
                  <a:srgbClr val="000000"/>
                </a:solidFill>
              </a:rPr>
              <a:t>«</a:t>
            </a:r>
            <a:r>
              <a:rPr lang="ru-RU" b="1" u="sng">
                <a:solidFill>
                  <a:srgbClr val="000000"/>
                </a:solidFill>
              </a:rPr>
              <a:t>Энциклопедия Кирилла Мефодия</a:t>
            </a:r>
            <a:r>
              <a:rPr lang="ru-RU" b="1">
                <a:solidFill>
                  <a:srgbClr val="000000"/>
                </a:solidFill>
              </a:rPr>
              <a:t>»</a:t>
            </a:r>
            <a:r>
              <a:rPr lang="ru-RU">
                <a:solidFill>
                  <a:srgbClr val="000000"/>
                </a:solidFill>
              </a:rPr>
              <a:t> 2007г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7115186-E1D5-442F-AE80-4F3149835A24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819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Что такое Байкал?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Нет в мире другого столь прославленного озера, как озеро Байкал. Он неповторим и сказочен. Громадная величина и глубина этого озера, удивительная чистота и прозрачность его изумрудно-зеленоватых вод, суровая красота берегов производят неизгладимое впечатление. </a:t>
            </a:r>
          </a:p>
        </p:txBody>
      </p:sp>
      <p:pic>
        <p:nvPicPr>
          <p:cNvPr id="8201" name="Picture 9" descr="0_21f28_d7a9aa93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447800"/>
            <a:ext cx="39592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231BCC9-3B0B-4EA3-AA45-ABFC24E99B64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762000"/>
            <a:ext cx="4038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 Байкалу нет равных в мире по возрасту, глубине, запасам и свойствам пресной воды, многообразию и эндемизму органической жизни. С древних времен его называют священным морем, славным, седым и грозным. </a:t>
            </a:r>
          </a:p>
        </p:txBody>
      </p:sp>
      <p:pic>
        <p:nvPicPr>
          <p:cNvPr id="16393" name="Picture 9" descr="60728064-5d53-49cd-9197-5815ea22c7c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762000"/>
            <a:ext cx="34004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2CFAFF6-A325-46B4-9C33-450737BB6434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1024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Местоположения Байкала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Озеро Байкал находится на юге Восточной Сибири на границе Иркутской области и Бурятии, оно расположено среди бескрайних снежных просторов, где сохранилась первозданная природа, уникальная вода и животный мир. </a:t>
            </a:r>
          </a:p>
        </p:txBody>
      </p:sp>
      <p:pic>
        <p:nvPicPr>
          <p:cNvPr id="6149" name="Picture 9" descr="olkh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00200"/>
            <a:ext cx="40386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B009347-5AEF-4DC0-B48D-771231B11EAD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1434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Местоположение Байкала.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Со всех сторон Байкал окружен горами, большая часть которых в первой половине лета покрыта снегом. Окружающие Байкал горы расчленены глубоко врезанными долинами. Горы то круто обрываются к водной поверхности, то отступают от нее на небольшое расстояние. </a:t>
            </a:r>
          </a:p>
        </p:txBody>
      </p:sp>
      <p:pic>
        <p:nvPicPr>
          <p:cNvPr id="7173" name="Picture 7" descr="Байкал4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3000" y="1600200"/>
            <a:ext cx="3252788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3B08421B-F094-4340-9FDB-30BC8E3E2754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229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Сколько в Байкале воды?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Байкал вмещает в себя в 4 раза больше воды, чем Балтийское море, и хранит 20% мировых запасов пресной воды. Это самое глубокое в мире озеро, обладающее уникальными особенностями, и самое крупное водохранилище пресной воды на планете. </a:t>
            </a:r>
          </a:p>
        </p:txBody>
      </p:sp>
      <p:pic>
        <p:nvPicPr>
          <p:cNvPr id="8197" name="Picture 9" descr="0_c96_cf240f7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828800"/>
            <a:ext cx="3733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9846343-561E-4C92-8176-FB7F3DD614CF}" type="slidenum">
              <a:rPr lang="ru-RU" smtClean="0"/>
              <a:pPr/>
              <a:t>7</a:t>
            </a:fld>
            <a:endParaRPr lang="ru-RU" smtClean="0"/>
          </a:p>
        </p:txBody>
      </p:sp>
      <p:pic>
        <p:nvPicPr>
          <p:cNvPr id="9219" name="Picture 14" descr="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WordArt 17"/>
          <p:cNvSpPr>
            <a:spLocks noChangeArrowheads="1" noChangeShapeType="1" noTextEdit="1"/>
          </p:cNvSpPr>
          <p:nvPr/>
        </p:nvSpPr>
        <p:spPr bwMode="auto">
          <a:xfrm>
            <a:off x="0" y="457200"/>
            <a:ext cx="8077200" cy="7223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333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История происхождения имени - Байкала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50A7084-0004-4475-A60B-A7A9CBDFDA61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5848" name="Rectangle 8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Первая карта Байкала.</a:t>
            </a:r>
          </a:p>
        </p:txBody>
      </p:sp>
      <p:pic>
        <p:nvPicPr>
          <p:cNvPr id="10244" name="img_2" descr="6493390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0750" y="2100263"/>
            <a:ext cx="4762500" cy="35242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4C33CD58-A7E3-42DF-A8A4-E9B62350945C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150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Что значит Байкал в переводе?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Происхождение названия "Байкал" точно не установлено. Наиболее распространена версия, что "Байкал" - слово тюркоязычное, происходит от "бай" - богатый, "куль" - озеро, что значит "богатое озеро". </a:t>
            </a:r>
          </a:p>
        </p:txBody>
      </p:sp>
      <p:pic>
        <p:nvPicPr>
          <p:cNvPr id="11269" name="Picture 7" descr="147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524000"/>
            <a:ext cx="3733800" cy="43100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7">
      <a:dk1>
        <a:srgbClr val="7F6737"/>
      </a:dk1>
      <a:lt1>
        <a:srgbClr val="FFFFFF"/>
      </a:lt1>
      <a:dk2>
        <a:srgbClr val="BFA673"/>
      </a:dk2>
      <a:lt2>
        <a:srgbClr val="E6E3AA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318</TotalTime>
  <Words>794</Words>
  <Application>Microsoft Office PowerPoint</Application>
  <PresentationFormat>Экран (4:3)</PresentationFormat>
  <Paragraphs>53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Garamond</vt:lpstr>
      <vt:lpstr>Arial</vt:lpstr>
      <vt:lpstr>Wingdings</vt:lpstr>
      <vt:lpstr>Течение</vt:lpstr>
      <vt:lpstr>Слайд 1</vt:lpstr>
      <vt:lpstr>Что такое Байкал?</vt:lpstr>
      <vt:lpstr>Слайд 3</vt:lpstr>
      <vt:lpstr>Местоположения Байкала</vt:lpstr>
      <vt:lpstr>Местоположение Байкала.</vt:lpstr>
      <vt:lpstr>Сколько в Байкале воды?</vt:lpstr>
      <vt:lpstr>Слайд 7</vt:lpstr>
      <vt:lpstr>Первая карта Байкала.</vt:lpstr>
      <vt:lpstr>Что значит Байкал в переводе?</vt:lpstr>
      <vt:lpstr>Как ещё называют Байкал?</vt:lpstr>
      <vt:lpstr>Возраст Байкала.</vt:lpstr>
      <vt:lpstr>Глубина Байкала.</vt:lpstr>
      <vt:lpstr>Объём Байкала.</vt:lpstr>
      <vt:lpstr>Флора и фауна Байкала.</vt:lpstr>
      <vt:lpstr>Флора и фауна Байкала.</vt:lpstr>
      <vt:lpstr>Благодарим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Максим</dc:creator>
  <cp:lastModifiedBy>Admin</cp:lastModifiedBy>
  <cp:revision>9</cp:revision>
  <cp:lastPrinted>1601-01-01T00:00:00Z</cp:lastPrinted>
  <dcterms:created xsi:type="dcterms:W3CDTF">1601-01-01T00:00:00Z</dcterms:created>
  <dcterms:modified xsi:type="dcterms:W3CDTF">2012-02-22T21:12:02Z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