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7" r:id="rId4"/>
    <p:sldId id="266" r:id="rId5"/>
    <p:sldId id="265" r:id="rId6"/>
    <p:sldId id="292" r:id="rId7"/>
    <p:sldId id="268" r:id="rId8"/>
    <p:sldId id="300" r:id="rId9"/>
    <p:sldId id="297" r:id="rId10"/>
    <p:sldId id="264" r:id="rId11"/>
    <p:sldId id="285" r:id="rId12"/>
    <p:sldId id="271" r:id="rId13"/>
    <p:sldId id="276" r:id="rId14"/>
    <p:sldId id="275" r:id="rId15"/>
    <p:sldId id="286" r:id="rId16"/>
    <p:sldId id="287" r:id="rId17"/>
    <p:sldId id="277" r:id="rId18"/>
    <p:sldId id="278" r:id="rId19"/>
    <p:sldId id="288" r:id="rId20"/>
    <p:sldId id="289" r:id="rId21"/>
    <p:sldId id="290" r:id="rId22"/>
    <p:sldId id="291" r:id="rId23"/>
    <p:sldId id="279" r:id="rId24"/>
    <p:sldId id="280" r:id="rId25"/>
    <p:sldId id="281" r:id="rId26"/>
    <p:sldId id="294" r:id="rId27"/>
    <p:sldId id="295" r:id="rId28"/>
    <p:sldId id="299" r:id="rId29"/>
    <p:sldId id="262" r:id="rId30"/>
    <p:sldId id="263" r:id="rId31"/>
    <p:sldId id="29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3" autoAdjust="0"/>
    <p:restoredTop sz="94660"/>
  </p:normalViewPr>
  <p:slideViewPr>
    <p:cSldViewPr>
      <p:cViewPr varScale="1">
        <p:scale>
          <a:sx n="100" d="100"/>
          <a:sy n="100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76862B9-3E2C-4396-835E-E338576942BC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12F8DCA-E609-42C8-A8DE-AEF69AEFC1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BD75F-E8FD-44FE-AC9D-916B1279EA2C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46135-34C9-4CAB-83C1-99E71AC987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197D6D-310F-4A3F-8B14-F8DDEE72D431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496807A-C1F2-419F-B96B-90511F66C5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E2F19-8F3F-4754-89E6-71C0F62965AA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2FDFF-95CC-49ED-A573-06DEFCC4E2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4BE95F7-907F-4080-B083-B44A97341A69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 dirty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5EDB86-EAD8-40C7-967A-193169A927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E2D92-ABF5-411A-9D13-52D9C375B896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080C8-D802-4D62-A166-0A7D4760BC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31FF2-A39D-4B99-89F2-2FF4A0560FC8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6A524-4EA5-4871-BDA0-C8F4FC1EFF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059ED-4B2C-49BB-BCC6-25EBB842DE88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F2C2F-FB0E-43F7-8C58-3BB6218E54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1407D-61DE-4F14-8046-BB65D928B186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E52B-5CD1-410C-936B-FF4AA22746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7E319-30FF-433D-BA77-4DE77AA2E609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DCDA1-4F76-408D-A331-81103A97B3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4ECD3-75C7-4704-84D5-CC19416826E7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222EA4-4E75-404B-97BA-4C9A0E69CD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F392952-71F4-4FBB-B0A0-D22274EF39E8}" type="datetimeFigureOut">
              <a:rPr lang="ru-RU"/>
              <a:pPr>
                <a:defRPr/>
              </a:pPr>
              <a:t>20.02.2012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69634A7-AD5E-48DA-BFF8-FA9B1344D0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6" r:id="rId2"/>
    <p:sldLayoutId id="214748368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5" r:id="rId9"/>
    <p:sldLayoutId id="2147483682" r:id="rId10"/>
    <p:sldLayoutId id="214748368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56" TargetMode="External"/><Relationship Id="rId7" Type="http://schemas.openxmlformats.org/officeDocument/2006/relationships/image" Target="../media/image3.jpeg"/><Relationship Id="rId2" Type="http://schemas.openxmlformats.org/officeDocument/2006/relationships/hyperlink" Target="http://ru.wikipedia.org/wiki/1882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persona.rin.ru/images/25982.jpg" TargetMode="External"/><Relationship Id="rId5" Type="http://schemas.openxmlformats.org/officeDocument/2006/relationships/image" Target="../media/image2.gif"/><Relationship Id="rId4" Type="http://schemas.openxmlformats.org/officeDocument/2006/relationships/hyperlink" Target="http://www.proshkolu.ru/user/isakova43/file/115681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chococlub.com.ua/image/cache/vinni_puh_i_vse_ostalnie-500x500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hyperlink" Target="http://www.ruslania.com/pictures/big/9785170404353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bookz.ru/authors/miln-alan/vinni-pu_155/i_047.pn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crankycritic.com/archive11/papers/winniethepooh/pooh02_800.jpg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www.proshkolu.ru/user/isakova43/file/1156823/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.getmovies.ru/artists/37263_w200_h270_fc.jpg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hkolu.ru/user/isakova43/file/1156804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ogo.ua/images/articles/1417/big/1243440464.jpg" TargetMode="Externa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hyperlink" Target="http://img12.imageshost.ru/img/2011/02/04/image_4d4b57fedbdc0.jpg" TargetMode="External"/><Relationship Id="rId7" Type="http://schemas.openxmlformats.org/officeDocument/2006/relationships/hyperlink" Target="http://upload.wikimedia.org/wikipedia/ru/3/3b/Zahoder_b.jpg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hyperlink" Target="http://img-fotki.yandex.ru/get/4812/81063832.2/0_73c73_698606e8_XL" TargetMode="Externa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hyperlink" Target="http://my-shop.ru/_files/product/2/34/336160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ead.ru/images/illustrations/12926987861913092559.jpg" TargetMode="External"/><Relationship Id="rId5" Type="http://schemas.openxmlformats.org/officeDocument/2006/relationships/image" Target="../media/image39.jpeg"/><Relationship Id="rId4" Type="http://schemas.openxmlformats.org/officeDocument/2006/relationships/hyperlink" Target="http://woman-happy.ru/uploads/posts/2011-06/1307529985_vp01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cinemas-online.ucoz.ru/_nw/2/20774617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jpeg"/><Relationship Id="rId4" Type="http://schemas.openxmlformats.org/officeDocument/2006/relationships/hyperlink" Target="http://www.patee.ru/r/x4/5b/f6/520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upload.wikimedia.org/wikipedia/commons/8/89/A_a_milne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mixeildiakonidze.files.wordpress.com/2011/02/3-e18399e18394e1839be18391e183a0e18398e183afe18398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hyperlink" Target="http://www.tropicalisland.de/ireland/dublin/trinity_college/images/DUB%20Dublin%20-%20Trinity%20College%20Graduates%20Memorial%20Building%2001%203008x2000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anima.at.ua/_ph/2/2/767663995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hyperlink" Target="http://900igr.net/datai/literatura/Pamjatniki/0013-018-Pamjatnik-Vinni-Pukhu-geroju-skazki-A.Milna-Vinni-Pukh-i-vse-vse-vse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img.labirint.ru/images/comments_pic/1038/03labb2dp1285395933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gif"/><Relationship Id="rId4" Type="http://schemas.openxmlformats.org/officeDocument/2006/relationships/hyperlink" Target="http://www.proshkolu.ru/user/isakova43/file/1156817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territa.ru/_ph/64/2/121197232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hyperlink" Target="http://iconicphotos.files.wordpress.com/2010/05/6a00d8341c73bd53ef00e54f16118a8833-800wi.jpg?w=600&amp;h=45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chertyaka.ru/sites/default/files/imagecache/cooolstory/alan_milne-4.jpg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chertyaka.ru/sites/default/files/imagecache/cooolstory/alan_milne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upload.wikimedia.org/wikipedia/ru/3/38/Winnie_1924.jpg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f/f2/The_original_Winnie_the_Pooh_toys.jpg" TargetMode="External"/><Relationship Id="rId2" Type="http://schemas.openxmlformats.org/officeDocument/2006/relationships/hyperlink" Target="http://ru.wikipedia.org/wiki/%C2%E8%ED%ED%E8-%CF%F3%F5#cite_note-10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692696"/>
            <a:ext cx="6264696" cy="331236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i="1" dirty="0" smtClean="0"/>
              <a:t>Алан Милн </a:t>
            </a:r>
            <a:br>
              <a:rPr lang="ru-RU" sz="6000" i="1" dirty="0" smtClean="0"/>
            </a:br>
            <a:r>
              <a:rPr lang="ru-RU" sz="6000" i="1" dirty="0" smtClean="0"/>
              <a:t>и его герои</a:t>
            </a:r>
            <a:r>
              <a:rPr lang="ru-RU" sz="6600" i="1" dirty="0" smtClean="0"/>
              <a:t/>
            </a:r>
            <a:br>
              <a:rPr lang="ru-RU" sz="6600" i="1" dirty="0" smtClean="0"/>
            </a:br>
            <a:r>
              <a:rPr lang="ru-RU" sz="4000" dirty="0" smtClean="0">
                <a:hlinkClick r:id="rId2" tooltip="1882"/>
              </a:rPr>
              <a:t>1882</a:t>
            </a:r>
            <a:r>
              <a:rPr lang="ru-RU" sz="4000" dirty="0" smtClean="0"/>
              <a:t>  —  </a:t>
            </a:r>
            <a:r>
              <a:rPr lang="ru-RU" sz="4000" dirty="0" smtClean="0">
                <a:hlinkClick r:id="rId3" tooltip="1956"/>
              </a:rPr>
              <a:t>1956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2800" dirty="0" smtClean="0"/>
              <a:t>(</a:t>
            </a:r>
            <a:r>
              <a:rPr lang="ru-RU" sz="2800" b="0" dirty="0" smtClean="0"/>
              <a:t>К 130-летию со дня рождения)</a:t>
            </a:r>
            <a:endParaRPr lang="ru-RU" sz="2800" b="0" i="1" u="sng" dirty="0"/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4581525"/>
            <a:ext cx="5114925" cy="1655763"/>
          </a:xfrm>
        </p:spPr>
        <p:txBody>
          <a:bodyPr/>
          <a:lstStyle/>
          <a:p>
            <a:pPr algn="ctr"/>
            <a:r>
              <a:rPr lang="ru-RU" smtClean="0"/>
              <a:t>Автор : Капустина Людмила Николаевна, вед. библиотекарь МБОУ СОШ № 9 г.Конаково Тверской области</a:t>
            </a:r>
          </a:p>
        </p:txBody>
      </p:sp>
      <p:pic>
        <p:nvPicPr>
          <p:cNvPr id="6148" name="Picture 6" descr="Без названия - Ольга Николаевна Исакова">
            <a:hlinkClick r:id="rId4" tooltip="далее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4900"/>
            <a:ext cx="2411413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i-main-pic" descr="Картинка 79 из 8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7003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7"/>
          <p:cNvSpPr>
            <a:spLocks noGrp="1"/>
          </p:cNvSpPr>
          <p:nvPr>
            <p:ph sz="half" idx="1"/>
          </p:nvPr>
        </p:nvSpPr>
        <p:spPr>
          <a:xfrm>
            <a:off x="179388" y="836613"/>
            <a:ext cx="4824412" cy="5616575"/>
          </a:xfrm>
        </p:spPr>
        <p:txBody>
          <a:bodyPr/>
          <a:lstStyle/>
          <a:p>
            <a:r>
              <a:rPr lang="ru-RU" sz="3200" smtClean="0"/>
              <a:t>«Винни-Пух»- по-английски медведь-с-очень-маленькими-мозгами. Вторая часть рассказов, "Теперь нас стало шестеро", появилась в 1927 году, а финальная часть - "Дом на пуховой опушке" - в 1928. </a:t>
            </a:r>
          </a:p>
        </p:txBody>
      </p:sp>
      <p:pic>
        <p:nvPicPr>
          <p:cNvPr id="15363" name="i-main-pic" descr="Картинка 76 из 44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0"/>
            <a:ext cx="324167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i-main-pic" descr="Картинка 30 из 144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3644900"/>
            <a:ext cx="287972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43192" cy="8767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/>
              <a:t>«Винни Пух и все, все, все»</a:t>
            </a:r>
            <a:endParaRPr lang="ru-RU" sz="4000" dirty="0"/>
          </a:p>
        </p:txBody>
      </p:sp>
      <p:sp>
        <p:nvSpPr>
          <p:cNvPr id="16387" name="Содержимое 3"/>
          <p:cNvSpPr>
            <a:spLocks noGrp="1"/>
          </p:cNvSpPr>
          <p:nvPr>
            <p:ph sz="half" idx="2"/>
          </p:nvPr>
        </p:nvSpPr>
        <p:spPr>
          <a:xfrm>
            <a:off x="4067175" y="1412875"/>
            <a:ext cx="3960813" cy="5445125"/>
          </a:xfrm>
        </p:spPr>
        <p:txBody>
          <a:bodyPr/>
          <a:lstStyle/>
          <a:p>
            <a:r>
              <a:rPr lang="ru-RU" sz="3200" smtClean="0"/>
              <a:t>Каждый из героев обладает запоминающимся характером и обаянием, а финал книги «Дом на пуховой опушке» щемяще лиричен. </a:t>
            </a:r>
          </a:p>
        </p:txBody>
      </p:sp>
      <p:pic>
        <p:nvPicPr>
          <p:cNvPr id="16388" name="i-main-pic" descr="Картинка 24 из 449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3789363"/>
            <a:ext cx="3960813" cy="2808287"/>
          </a:xfrm>
        </p:spPr>
      </p:pic>
      <p:pic>
        <p:nvPicPr>
          <p:cNvPr id="16389" name="Содержимое 4" descr="http://www.disneymovieslist.com/blog/wp-content/uploads/2011/02/92_12x24_RGBR2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84313"/>
            <a:ext cx="367982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3"/>
          <p:cNvSpPr>
            <a:spLocks noGrp="1"/>
          </p:cNvSpPr>
          <p:nvPr>
            <p:ph sz="half" idx="2"/>
          </p:nvPr>
        </p:nvSpPr>
        <p:spPr>
          <a:xfrm>
            <a:off x="-180975" y="4652963"/>
            <a:ext cx="8929688" cy="2016125"/>
          </a:xfrm>
        </p:spPr>
        <p:txBody>
          <a:bodyPr/>
          <a:lstStyle/>
          <a:p>
            <a:r>
              <a:rPr lang="ru-RU" sz="2200" smtClean="0"/>
              <a:t>Сказка о Винни-Пухе – фейерверк радости и оптимизма. Она словно не подчинена законам сказочного жанра. В ней нет драматических ситуаций, борьбы Добра и Зла, она легка и улыбчата, а все приключения, происходящие с игрушками Кристофера – персонажами этой сказки, - очень похожи на детские игры. </a:t>
            </a:r>
          </a:p>
        </p:txBody>
      </p:sp>
      <p:pic>
        <p:nvPicPr>
          <p:cNvPr id="17411" name="Содержимое 4" descr="http://www.disneymovieslist.com/blog/wp-content/uploads/2011/02/POOH_03.9_010.00_COMP_V01_RZ2K.0854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581525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084763"/>
            <a:ext cx="8316913" cy="1584325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Писатель поселил мальчика и его медведя вместе с другими героями-игрушками в сказочном Лесу.  Лес – психологическое пространство детской игры и фантазии. </a:t>
            </a:r>
            <a:endParaRPr lang="ru-RU" dirty="0"/>
          </a:p>
        </p:txBody>
      </p:sp>
      <p:pic>
        <p:nvPicPr>
          <p:cNvPr id="18435" name="Содержимое 4" descr="http://www.disneymovieslist.com/blog/wp-content/uploads/2011/02/92_13x10_RGBR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941888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797425"/>
            <a:ext cx="8459788" cy="2060575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«Давным-давно, кажется, в прошлую пятницу…» - так начинается одна из историй. Герои знают дни недели, часы определяют по солнцу.  Возраст героев определяется -  по хронологии появления рядом с мальчиком. Кристоферу Робину – 6 лет, медведю – 5, Пятачку кажется, что «ужасно много лет: может быть, три года, а может быть, даже четыре!».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9459" name="Содержимое 4" descr="http://www.disneymovieslist.com/blog/wp-content/uploads/2011/02/92_17x24_RGBR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724400"/>
          </a:xfr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252413" y="4797425"/>
            <a:ext cx="8496301" cy="2060575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Плюшевый медведь Винни-Пух – воплощение оптимизма  и хотя голова набита опилками, ему приходится много думать, он невероятно изобретателен. Например, он изображает из себя тучку на синем небе, пытаясь  обмануть пчел и полакомиться медом («Я притворюсь, как будто я маленькая черная тучка. Тогда они не догадаются!»).</a:t>
            </a:r>
            <a:endParaRPr lang="ru-RU" dirty="0"/>
          </a:p>
        </p:txBody>
      </p:sp>
      <p:pic>
        <p:nvPicPr>
          <p:cNvPr id="20483" name="Содержимое 4" descr="http://www.disneymovieslist.com/blog/wp-content/uploads/2011/02/POOH_01.0_019.00_PUB_COMP_V01.004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72440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288" y="4941888"/>
            <a:ext cx="7705725" cy="172720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Однажды он  решает вырыть Очень Глубокую Яму, чтобы поймать </a:t>
            </a:r>
            <a:r>
              <a:rPr lang="ru-RU" dirty="0" err="1" smtClean="0"/>
              <a:t>Слонопотама</a:t>
            </a:r>
            <a:r>
              <a:rPr lang="ru-RU" dirty="0" smtClean="0"/>
              <a:t>.«Первое, что пришло Пуху в голову, - вырыть Очень Глубокую Яму, а потом Слонопотам пойдет гулять и упадет в эту яму, и…»</a:t>
            </a:r>
            <a:endParaRPr lang="ru-RU" dirty="0"/>
          </a:p>
        </p:txBody>
      </p:sp>
      <p:pic>
        <p:nvPicPr>
          <p:cNvPr id="21507" name="i-main-pic" descr="Картинка 144 из 449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8172450" cy="4868863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437063"/>
            <a:ext cx="8101013" cy="2232025"/>
          </a:xfrm>
        </p:spPr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100" dirty="0" smtClean="0"/>
              <a:t>    Немножко обжора, немножко поэт, Винни-Пух жизнерадостен и на каждый случай сочиняет песенку, которую громко распевает: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Мишка очень любит мед!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Почему? Кто поймет?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В самом деле, почему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Мед так нравится ему?</a:t>
            </a:r>
            <a:endParaRPr lang="ru-RU" dirty="0"/>
          </a:p>
        </p:txBody>
      </p:sp>
      <p:pic>
        <p:nvPicPr>
          <p:cNvPr id="22531" name="Picture 2" descr="Без названия - Ольга Николаевна Исакова">
            <a:hlinkClick r:id="rId2" tooltip="далее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0"/>
            <a:ext cx="6840537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825" y="4941888"/>
            <a:ext cx="7850188" cy="1655762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Неунывающий Пух готов всегда придти на помощь друзьям и одарить их своим оптимизмом. Наверное, за это Кристофер Робин любит «глупенького мишку» больше всех остальных игрушек.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23555" name="Содержимое 4" descr="http://www.disneymovieslist.com/blog/wp-content/uploads/2011/02/POOH_03.9_001.00_COMP_V01_RZ2K.014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868863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084763"/>
            <a:ext cx="8388350" cy="1773237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000" dirty="0" smtClean="0"/>
              <a:t>А вот и другой характер – писсемист ослик Иа-Иа, которому всегда грустно. Он понуро смотрит то на землю, то на свое отражение в воде. Его выражения: «Теперь все понятно. Удивляться не приходиться… Чего от них ждать!.. Я так и думал…Но…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24579" name="Содержимое 4" descr="http://www.disneymovieslist.com/blog/wp-content/uploads/2011/02/92_19x77_RGBR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941888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42048" cy="115212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 smtClean="0"/>
              <a:t>Биография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850" y="1600200"/>
            <a:ext cx="4176713" cy="452596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Английский писатель, шотландец по происхождению, Алан Александр Милн провел свое детство в Лондоне, где его отец работал в школе. Милн рос в семье, где детей поощряли к творчеству, с юных лет сочинял забавные стихи, проявлял способности к точным наукам.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7172" name="i-main-pic" descr="Картинка 51 из 86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484313"/>
            <a:ext cx="3671887" cy="504031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300" y="188913"/>
            <a:ext cx="4210050" cy="666908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Смеется Милн и над ученой Совой, не очень-то умеющей даже писать, но боящейся потерять свой авторитет. Поэтому она, прежде чем сделать надпись на горшке из-под меда, допытывается, сможет ли Пух прочитать хоть что-нибудь. Но зато говорит она страшно высокопарно, как и положено «очень ученому».</a:t>
            </a:r>
            <a:endParaRPr lang="ru-RU" dirty="0"/>
          </a:p>
        </p:txBody>
      </p:sp>
      <p:pic>
        <p:nvPicPr>
          <p:cNvPr id="25603" name="Содержимое 4" descr="http://www.disneymovieslist.com/blog/wp-content/uploads/2011/02/92_28x34_RGBR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356100" cy="6858000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3"/>
          <p:cNvSpPr>
            <a:spLocks noGrp="1"/>
          </p:cNvSpPr>
          <p:nvPr>
            <p:ph sz="half" idx="2"/>
          </p:nvPr>
        </p:nvSpPr>
        <p:spPr>
          <a:xfrm>
            <a:off x="3924300" y="4365625"/>
            <a:ext cx="4176713" cy="2492375"/>
          </a:xfrm>
        </p:spPr>
        <p:txBody>
          <a:bodyPr/>
          <a:lstStyle/>
          <a:p>
            <a:r>
              <a:rPr lang="ru-RU" smtClean="0"/>
              <a:t>Чуть иронично обрисован и Пятачок, который гордится своим предком.</a:t>
            </a:r>
          </a:p>
        </p:txBody>
      </p:sp>
      <p:pic>
        <p:nvPicPr>
          <p:cNvPr id="26627" name="Содержимое 4" descr="http://www.disneymovieslist.com/blog/wp-content/uploads/2011/02/POOH_16.0_028.00_COMP_REDO1.001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149725"/>
          </a:xfrm>
        </p:spPr>
      </p:pic>
      <p:pic>
        <p:nvPicPr>
          <p:cNvPr id="26628" name="Picture 4" descr="Без названия - Ольга Николаевна Исакова">
            <a:hlinkClick r:id="rId3" tooltip="далее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4221163"/>
            <a:ext cx="202088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797425"/>
            <a:ext cx="8316913" cy="2060575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Кролик очень осторожный. Говорит из норы, что «совсем, совсем никого нет дома», потому что нельзя пускать в нору кого попало. Кролик еще и практичен: когда Пух застрял у него в норе, то Кролик использовал его ноги для сушки белья.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27651" name="Содержимое 4" descr="http://www.disneymovieslist.com/blog/wp-content/uploads/2011/02/POOH_15.0_027.00_COMP_REDO1_RZ2K.0187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724400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5013325"/>
            <a:ext cx="8064500" cy="1655763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Но для всех обитателей Леса непререкаемым авторитетом остается Кристофер Робин. Именно его зовут на помощь в трудных случаях, именно он – самый умный: он умеет писать, он изобретательный и знающий.</a:t>
            </a:r>
            <a:endParaRPr lang="ru-RU" dirty="0"/>
          </a:p>
        </p:txBody>
      </p:sp>
      <p:pic>
        <p:nvPicPr>
          <p:cNvPr id="28675" name="Содержимое 4" descr="http://www.disneymovieslist.com/blog/wp-content/uploads/2011/02/POOH_03.7_003.00_COMP_V01_RZ2K.000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172450" cy="4868863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848872" cy="16561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dirty="0" smtClean="0"/>
              <a:t>Для расширения компании автор придумал   Тигру и Кенгуру с </a:t>
            </a:r>
            <a:br>
              <a:rPr lang="ru-RU" sz="3100" dirty="0" smtClean="0"/>
            </a:br>
            <a:r>
              <a:rPr lang="ru-RU" sz="3100" dirty="0" smtClean="0"/>
              <a:t>малышом Ру.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9" name="Содержимое 4" descr="http://www.disneymovieslist.com/blog/wp-content/uploads/2011/02/POOH_04.0_022.00_PUB_COMP_V01.031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08400" y="1773238"/>
            <a:ext cx="4643438" cy="2879725"/>
          </a:xfrm>
        </p:spPr>
      </p:pic>
      <p:pic>
        <p:nvPicPr>
          <p:cNvPr id="29700" name="Содержимое 4" descr="http://www.disneymovieslist.com/blog/wp-content/uploads/2011/02/POOH_04.0_034.00_PUB_COMP_V01.0053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933825"/>
            <a:ext cx="4392613" cy="2924175"/>
          </a:xfrm>
        </p:spPr>
      </p:pic>
      <p:sp>
        <p:nvSpPr>
          <p:cNvPr id="29701" name="Прямоугольник 8"/>
          <p:cNvSpPr>
            <a:spLocks noChangeArrowheads="1"/>
          </p:cNvSpPr>
          <p:nvPr/>
        </p:nvSpPr>
        <p:spPr bwMode="auto">
          <a:xfrm>
            <a:off x="323850" y="1916113"/>
            <a:ext cx="33115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rebuchet MS" pitchFamily="34" charset="0"/>
              </a:rPr>
              <a:t>Эти игрушки тоже были подарены Кристоферу Робину.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60432" cy="1628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/>
              <a:t>Мы посмотрели кадры Диснеевского мультфильма, но нам ближе наша русская версия, где героев меньше и </a:t>
            </a:r>
            <a:br>
              <a:rPr lang="ru-RU" sz="2400" dirty="0" smtClean="0"/>
            </a:br>
            <a:r>
              <a:rPr lang="ru-RU" sz="2400" dirty="0" smtClean="0"/>
              <a:t>выглядят они иначе</a:t>
            </a:r>
            <a:endParaRPr lang="ru-RU" sz="2400" dirty="0"/>
          </a:p>
        </p:txBody>
      </p:sp>
      <p:pic>
        <p:nvPicPr>
          <p:cNvPr id="30723" name="i-main-pic" descr="Картинка 58 из 224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773238"/>
            <a:ext cx="8101013" cy="5084762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Содержимое 4" descr="http://opentorrent.ru/photos/080616193251255_f15_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157788"/>
            <a:ext cx="2268538" cy="1700212"/>
          </a:xfrm>
        </p:spPr>
      </p:pic>
      <p:pic>
        <p:nvPicPr>
          <p:cNvPr id="31747" name="i-main-pic" descr="Картинка 41 из 224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488" y="5229225"/>
            <a:ext cx="2195512" cy="1628775"/>
          </a:xfrm>
        </p:spPr>
      </p:pic>
      <p:pic>
        <p:nvPicPr>
          <p:cNvPr id="31748" name="i-main-pic" descr="Картинка 10 из 8868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0"/>
            <a:ext cx="25908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9"/>
          <p:cNvSpPr txBox="1">
            <a:spLocks noChangeArrowheads="1"/>
          </p:cNvSpPr>
          <p:nvPr/>
        </p:nvSpPr>
        <p:spPr bwMode="auto">
          <a:xfrm>
            <a:off x="2484438" y="4005263"/>
            <a:ext cx="5400675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>
                <a:latin typeface="Trebuchet MS" pitchFamily="34" charset="0"/>
              </a:rPr>
              <a:t>Хорошо живёт на свете Винни-Пух!</a:t>
            </a:r>
            <a:br>
              <a:rPr lang="ru-RU" sz="2300">
                <a:latin typeface="Trebuchet MS" pitchFamily="34" charset="0"/>
              </a:rPr>
            </a:br>
            <a:r>
              <a:rPr lang="ru-RU" sz="2300">
                <a:latin typeface="Trebuchet MS" pitchFamily="34" charset="0"/>
              </a:rPr>
              <a:t>Оттого поёт он эти Песни вслух!</a:t>
            </a:r>
            <a:br>
              <a:rPr lang="ru-RU" sz="2300">
                <a:latin typeface="Trebuchet MS" pitchFamily="34" charset="0"/>
              </a:rPr>
            </a:br>
            <a:r>
              <a:rPr lang="ru-RU" sz="2300">
                <a:latin typeface="Trebuchet MS" pitchFamily="34" charset="0"/>
              </a:rPr>
              <a:t>И неважно, чем он занят,</a:t>
            </a:r>
            <a:br>
              <a:rPr lang="ru-RU" sz="2300">
                <a:latin typeface="Trebuchet MS" pitchFamily="34" charset="0"/>
              </a:rPr>
            </a:br>
            <a:r>
              <a:rPr lang="ru-RU" sz="2300">
                <a:latin typeface="Trebuchet MS" pitchFamily="34" charset="0"/>
              </a:rPr>
              <a:t>Если он толстеть не станет,</a:t>
            </a:r>
            <a:br>
              <a:rPr lang="ru-RU" sz="2300">
                <a:latin typeface="Trebuchet MS" pitchFamily="34" charset="0"/>
              </a:rPr>
            </a:br>
            <a:r>
              <a:rPr lang="ru-RU" sz="2300">
                <a:latin typeface="Trebuchet MS" pitchFamily="34" charset="0"/>
              </a:rPr>
              <a:t>А ведь он толстеть не станет,</a:t>
            </a:r>
            <a:br>
              <a:rPr lang="ru-RU" sz="2300">
                <a:latin typeface="Trebuchet MS" pitchFamily="34" charset="0"/>
              </a:rPr>
            </a:br>
            <a:r>
              <a:rPr lang="ru-RU" sz="2300">
                <a:latin typeface="Trebuchet MS" pitchFamily="34" charset="0"/>
              </a:rPr>
              <a:t>А, наоборот,</a:t>
            </a:r>
            <a:br>
              <a:rPr lang="ru-RU" sz="2300">
                <a:latin typeface="Trebuchet MS" pitchFamily="34" charset="0"/>
              </a:rPr>
            </a:br>
            <a:r>
              <a:rPr lang="ru-RU" sz="2300">
                <a:latin typeface="Trebuchet MS" pitchFamily="34" charset="0"/>
              </a:rPr>
              <a:t>по-ху-де-ет!</a:t>
            </a:r>
          </a:p>
        </p:txBody>
      </p:sp>
      <p:sp>
        <p:nvSpPr>
          <p:cNvPr id="31750" name="Прямоугольник 6"/>
          <p:cNvSpPr>
            <a:spLocks noChangeArrowheads="1"/>
          </p:cNvSpPr>
          <p:nvPr/>
        </p:nvSpPr>
        <p:spPr bwMode="auto">
          <a:xfrm>
            <a:off x="323850" y="260350"/>
            <a:ext cx="32400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u="sng">
                <a:latin typeface="Trebuchet MS" pitchFamily="34" charset="0"/>
              </a:rPr>
              <a:t>На русский язык книгу перевел </a:t>
            </a:r>
          </a:p>
          <a:p>
            <a:pPr algn="ctr"/>
            <a:r>
              <a:rPr lang="ru-RU" sz="2400" b="1" u="sng">
                <a:latin typeface="Trebuchet MS" pitchFamily="34" charset="0"/>
              </a:rPr>
              <a:t>Борис Заходер.</a:t>
            </a:r>
          </a:p>
        </p:txBody>
      </p:sp>
      <p:sp>
        <p:nvSpPr>
          <p:cNvPr id="31751" name="Прямоугольник 10"/>
          <p:cNvSpPr>
            <a:spLocks noChangeArrowheads="1"/>
          </p:cNvSpPr>
          <p:nvPr/>
        </p:nvSpPr>
        <p:spPr bwMode="auto">
          <a:xfrm>
            <a:off x="5580063" y="260350"/>
            <a:ext cx="26638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rebuchet MS" pitchFamily="34" charset="0"/>
              </a:rPr>
              <a:t>Заходер всегда подчёркивал, что его книга — не перевод, а </a:t>
            </a:r>
            <a:r>
              <a:rPr lang="ru-RU" sz="2400" i="1">
                <a:latin typeface="Trebuchet MS" pitchFamily="34" charset="0"/>
              </a:rPr>
              <a:t>пересказ</a:t>
            </a:r>
            <a:r>
              <a:rPr lang="ru-RU" sz="2400">
                <a:latin typeface="Trebuchet MS" pitchFamily="34" charset="0"/>
              </a:rPr>
              <a:t>, плод сотворчества и «пересоздания» Милна по-русски. </a:t>
            </a:r>
          </a:p>
        </p:txBody>
      </p:sp>
      <p:pic>
        <p:nvPicPr>
          <p:cNvPr id="31752" name="Рисунок 8" descr="Файл:Zahoder b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557338"/>
            <a:ext cx="313213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i-main-pic" descr="Картинка 193 из 449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549275"/>
            <a:ext cx="2808287" cy="3671888"/>
          </a:xfrm>
        </p:spPr>
      </p:pic>
      <p:pic>
        <p:nvPicPr>
          <p:cNvPr id="32771" name="i-main-pic" descr="Картинка 5 из 144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9275"/>
            <a:ext cx="280828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i-main-pic" descr="Картинка 9 из 1447">
            <a:hlinkClick r:id="rId6"/>
          </p:cNvPr>
          <p:cNvPicPr>
            <a:picLocks noGrp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2843213" y="549275"/>
            <a:ext cx="2520950" cy="3671888"/>
          </a:xfrm>
        </p:spPr>
      </p:pic>
      <p:sp>
        <p:nvSpPr>
          <p:cNvPr id="32773" name="TextBox 8"/>
          <p:cNvSpPr txBox="1">
            <a:spLocks noChangeArrowheads="1"/>
          </p:cNvSpPr>
          <p:nvPr/>
        </p:nvSpPr>
        <p:spPr bwMode="auto">
          <a:xfrm>
            <a:off x="179388" y="4581525"/>
            <a:ext cx="83534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rebuchet MS" pitchFamily="34" charset="0"/>
              </a:rPr>
              <a:t>Действительно, его текст не всегда буквально следует за оригиналом. Ряд находок, отсутствующих у Милна (например, разнообразные названия песен Пуха Шумелки, Кричалки, Вопилки, Сопелки, Пыхтелки).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404813"/>
            <a:ext cx="4679950" cy="6119812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Для озвучивания сериала мультфильма были привлечены актёры первой величины. Винни-Пуха озвучивал Евгений Леонов, Пятачка —Ия Саввина, Иа-Иа —Эраст Гарин.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Цикл мультфильмов получил огромную популярность. Цитаты из него стали общим достоянием советских детей и взрослых.</a:t>
            </a:r>
            <a:endParaRPr lang="ru-RU" dirty="0"/>
          </a:p>
        </p:txBody>
      </p:sp>
      <p:pic>
        <p:nvPicPr>
          <p:cNvPr id="33795" name="Содержимое 4" descr="http://cinemas-online.ucoz.ru/_nw/2/20774617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404813"/>
            <a:ext cx="2881313" cy="3267075"/>
          </a:xfrm>
        </p:spPr>
      </p:pic>
      <p:pic>
        <p:nvPicPr>
          <p:cNvPr id="33796" name="i-main-pic" descr="Картинка 25 из 42">
            <a:hlinkClick r:id="rId4"/>
          </p:cNvPr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3933825"/>
            <a:ext cx="2944813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 Умер  Алан Милн в 1956 г.</a:t>
            </a:r>
            <a:br>
              <a:rPr lang="ru-RU" dirty="0" smtClean="0"/>
            </a:br>
            <a:r>
              <a:rPr lang="ru-RU" dirty="0" smtClean="0"/>
              <a:t> в возрасте 74 лет.</a:t>
            </a:r>
            <a:endParaRPr lang="ru-RU" dirty="0"/>
          </a:p>
        </p:txBody>
      </p:sp>
      <p:pic>
        <p:nvPicPr>
          <p:cNvPr id="34819" name="Рисунок 3" descr="Файл:A a miln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844675"/>
            <a:ext cx="345598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4284663" y="1700213"/>
            <a:ext cx="38877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rebuchet MS" pitchFamily="34" charset="0"/>
              </a:rPr>
              <a:t>Он написал много книг и для взрослых,  но во всем мире его знают как детского писателя. Это его обижало, так как сам он себя не считал таковым.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3"/>
          <p:cNvSpPr>
            <a:spLocks noGrp="1"/>
          </p:cNvSpPr>
          <p:nvPr>
            <p:ph sz="half" idx="2"/>
          </p:nvPr>
        </p:nvSpPr>
        <p:spPr>
          <a:xfrm>
            <a:off x="4140200" y="188913"/>
            <a:ext cx="4103688" cy="6264275"/>
          </a:xfrm>
        </p:spPr>
        <p:txBody>
          <a:bodyPr/>
          <a:lstStyle/>
          <a:p>
            <a:r>
              <a:rPr lang="ru-RU" smtClean="0"/>
              <a:t>Образование получил в  школе, затем в Тринити колледже и Кембридже. В студенческие годы в 24 года он осуществил свою  мечту. Стал журналистом и редактором журнала «Granta», для которого сочинял стихи и рассказы.</a:t>
            </a:r>
          </a:p>
        </p:txBody>
      </p:sp>
      <p:pic>
        <p:nvPicPr>
          <p:cNvPr id="8195" name="i-main-pic" descr="Картинка 2 из 108108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3357563"/>
            <a:ext cx="3816350" cy="2544762"/>
          </a:xfrm>
        </p:spPr>
      </p:pic>
      <p:pic>
        <p:nvPicPr>
          <p:cNvPr id="8196" name="i-main-pic" descr="Картинка 3 из 2771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188913"/>
            <a:ext cx="3910013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971550" y="2781300"/>
            <a:ext cx="2447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Колледж в Тринити</a:t>
            </a:r>
          </a:p>
        </p:txBody>
      </p:sp>
      <p:sp>
        <p:nvSpPr>
          <p:cNvPr id="8198" name="TextBox 7"/>
          <p:cNvSpPr txBox="1">
            <a:spLocks noChangeArrowheads="1"/>
          </p:cNvSpPr>
          <p:nvPr/>
        </p:nvSpPr>
        <p:spPr bwMode="auto">
          <a:xfrm>
            <a:off x="900113" y="59499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Университет в  Кембридже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179388" y="188913"/>
            <a:ext cx="7921625" cy="6267450"/>
          </a:xfrm>
        </p:spPr>
        <p:txBody>
          <a:bodyPr/>
          <a:lstStyle/>
          <a:p>
            <a:pPr marL="514350" indent="-514350">
              <a:buFont typeface="Wingdings 2" pitchFamily="18" charset="2"/>
              <a:buNone/>
            </a:pPr>
            <a:r>
              <a:rPr lang="ru-RU" smtClean="0"/>
              <a:t>     Героев писателя Алана Милна знают и любят дети во всем мире. По мотивам сказок сняты мультфильмы. В Лондонском зоопарке стоит памятник Винни-Пуху. Есть памятники  в Канаде, у нас в России.</a:t>
            </a:r>
          </a:p>
        </p:txBody>
      </p:sp>
      <p:pic>
        <p:nvPicPr>
          <p:cNvPr id="35843" name="Picture 2" descr="Картинка 13 из 22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0" y="2276475"/>
            <a:ext cx="35083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Картинка 9 из 22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2300288"/>
            <a:ext cx="3417887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i-main-pic" descr="Картинка 39 из 1447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8172450" cy="6858000"/>
          </a:xfrm>
        </p:spPr>
      </p:pic>
      <p:pic>
        <p:nvPicPr>
          <p:cNvPr id="36867" name="Picture 2" descr="Без названия - Ольга Николаевна Исакова">
            <a:hlinkClick r:id="rId4" tooltip="далее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364163" y="2349500"/>
            <a:ext cx="2879725" cy="407987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3"/>
          <p:cNvSpPr>
            <a:spLocks noGrp="1"/>
          </p:cNvSpPr>
          <p:nvPr>
            <p:ph sz="half" idx="2"/>
          </p:nvPr>
        </p:nvSpPr>
        <p:spPr>
          <a:xfrm>
            <a:off x="4178300" y="765175"/>
            <a:ext cx="3994150" cy="5360988"/>
          </a:xfrm>
        </p:spPr>
        <p:txBody>
          <a:bodyPr/>
          <a:lstStyle/>
          <a:p>
            <a:r>
              <a:rPr lang="ru-RU" sz="3600" smtClean="0"/>
              <a:t>Милн  был призван в ряды Королевской армии  и побывал на войне (Первая  мировая), служил  во Франции.</a:t>
            </a:r>
          </a:p>
        </p:txBody>
      </p:sp>
      <p:pic>
        <p:nvPicPr>
          <p:cNvPr id="9219" name="i-main-pic" descr="Картинка 169 из 15933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692150"/>
            <a:ext cx="3600450" cy="2598738"/>
          </a:xfrm>
        </p:spPr>
      </p:pic>
      <p:pic>
        <p:nvPicPr>
          <p:cNvPr id="9220" name="i-main-pic" descr="Картинка 280 из 1720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716338"/>
            <a:ext cx="37433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04813"/>
            <a:ext cx="4427538" cy="604837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800" dirty="0" smtClean="0"/>
              <a:t>После войны снова стал журналистом. </a:t>
            </a:r>
            <a:r>
              <a:rPr lang="ru-RU" sz="3600" dirty="0" smtClean="0"/>
              <a:t>Подлинную мировую славу (</a:t>
            </a:r>
            <a:r>
              <a:rPr lang="ru-RU" dirty="0" smtClean="0"/>
              <a:t>неожиданно для него самого</a:t>
            </a:r>
            <a:r>
              <a:rPr lang="ru-RU" sz="3600" dirty="0" smtClean="0"/>
              <a:t>) принесли Милну книги для детей.</a:t>
            </a:r>
            <a:br>
              <a:rPr lang="ru-RU" sz="3600" dirty="0" smtClean="0"/>
            </a:br>
            <a:r>
              <a:rPr lang="ru-RU" sz="3600" dirty="0" smtClean="0"/>
              <a:t>Написанное в шутку  детское стихотворение и опубликованное по настоянию жены  вскоре стало очень популярным.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6100" y="188913"/>
            <a:ext cx="3744913" cy="593725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«</a:t>
            </a:r>
            <a:r>
              <a:rPr lang="ru-RU" b="1" dirty="0" smtClean="0"/>
              <a:t>О сыне»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Мой Робин не ходит,</a:t>
            </a:r>
            <a:br>
              <a:rPr lang="ru-RU" dirty="0" smtClean="0"/>
            </a:br>
            <a:r>
              <a:rPr lang="ru-RU" dirty="0" smtClean="0"/>
              <a:t>Как люди, -</a:t>
            </a:r>
            <a:br>
              <a:rPr lang="ru-RU" dirty="0" smtClean="0"/>
            </a:br>
            <a:r>
              <a:rPr lang="ru-RU" dirty="0" smtClean="0"/>
              <a:t>Топ-топ, -</a:t>
            </a:r>
            <a:br>
              <a:rPr lang="ru-RU" dirty="0" smtClean="0"/>
            </a:br>
            <a:r>
              <a:rPr lang="ru-RU" dirty="0" smtClean="0"/>
              <a:t>А мчится вприпрыжку,</a:t>
            </a:r>
            <a:br>
              <a:rPr lang="ru-RU" dirty="0" smtClean="0"/>
            </a:br>
            <a:r>
              <a:rPr lang="ru-RU" dirty="0" smtClean="0"/>
              <a:t>Галопом –</a:t>
            </a:r>
            <a:br>
              <a:rPr lang="ru-RU" dirty="0" smtClean="0"/>
            </a:br>
            <a:r>
              <a:rPr lang="ru-RU" dirty="0" smtClean="0"/>
              <a:t>Гоп-гоп!...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4" name="i-main-pic" descr="Картинка 4 из 449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2924175"/>
            <a:ext cx="49323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04813"/>
            <a:ext cx="4427538" cy="604837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Милн никогда не читал собственных рассказов о Винни-Пухе своему сыну, Кристоферу Робину, предпочитая воспитывать его на произведениях писателя Вудхауза, любимого самим Аланом, и Кристофер впервые прочел стихи и рассказы о мишке Пухе только через 60 лет после их первого появления.</a:t>
            </a:r>
            <a:endParaRPr lang="ru-RU" dirty="0"/>
          </a:p>
        </p:txBody>
      </p:sp>
      <p:pic>
        <p:nvPicPr>
          <p:cNvPr id="11267" name="i-main-pic" descr="Картинка 5 из 449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40200" y="1196975"/>
            <a:ext cx="5003800" cy="3627438"/>
          </a:xfrm>
        </p:spPr>
      </p:pic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4787900" y="4797425"/>
            <a:ext cx="32400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Алан Милн с своим сыном</a:t>
            </a:r>
          </a:p>
          <a:p>
            <a:r>
              <a:rPr lang="ru-RU">
                <a:latin typeface="Trebuchet MS" pitchFamily="34" charset="0"/>
              </a:rPr>
              <a:t>Кристофером Робиным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3"/>
          <p:cNvSpPr>
            <a:spLocks noGrp="1"/>
          </p:cNvSpPr>
          <p:nvPr>
            <p:ph sz="half" idx="2"/>
          </p:nvPr>
        </p:nvSpPr>
        <p:spPr>
          <a:xfrm>
            <a:off x="3924300" y="476250"/>
            <a:ext cx="4319588" cy="6381750"/>
          </a:xfrm>
        </p:spPr>
        <p:txBody>
          <a:bodyPr/>
          <a:lstStyle/>
          <a:p>
            <a:r>
              <a:rPr lang="ru-RU" smtClean="0"/>
              <a:t>Забавный медвежонок, живущий в Чудесной стране и дружащий с Пятачком, Тигрой, Совой, Кенгой, Крошкой Ру и другими сказочными персонажами, появился на свет благодаря игрушке </a:t>
            </a:r>
            <a:r>
              <a:rPr lang="ru-RU" i="1" smtClean="0"/>
              <a:t>сына Алана Милна</a:t>
            </a:r>
            <a:r>
              <a:rPr lang="ru-RU" smtClean="0"/>
              <a:t> - </a:t>
            </a:r>
            <a:r>
              <a:rPr lang="ru-RU" i="1" smtClean="0"/>
              <a:t>Кристофера Робина в 1926 году.</a:t>
            </a:r>
            <a:endParaRPr lang="ru-RU" smtClean="0"/>
          </a:p>
        </p:txBody>
      </p:sp>
      <p:sp>
        <p:nvSpPr>
          <p:cNvPr id="12291" name="Прямоугольник 5"/>
          <p:cNvSpPr>
            <a:spLocks noChangeArrowheads="1"/>
          </p:cNvSpPr>
          <p:nvPr/>
        </p:nvSpPr>
        <p:spPr bwMode="auto">
          <a:xfrm>
            <a:off x="684213" y="4508500"/>
            <a:ext cx="34559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Алан Милн с своим сыном</a:t>
            </a:r>
          </a:p>
          <a:p>
            <a:r>
              <a:rPr lang="ru-RU">
                <a:latin typeface="Trebuchet MS" pitchFamily="34" charset="0"/>
              </a:rPr>
              <a:t>Кристофером Робиным и его любимой игрушкой</a:t>
            </a:r>
          </a:p>
        </p:txBody>
      </p:sp>
      <p:pic>
        <p:nvPicPr>
          <p:cNvPr id="12292" name="Содержимое 4" descr="http://images.ng.ru/files/galleries/557/6002-large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981075"/>
            <a:ext cx="4032250" cy="3455988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908050"/>
            <a:ext cx="4537075" cy="5218113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z="3200" smtClean="0"/>
              <a:t>В свою очередь, плюшевый мишка Винни-Пух был назван по имени медведицы по кличке Виннипег (Винни), содержавшейся в 1920-х в Лондонском зоопарке.</a:t>
            </a:r>
          </a:p>
          <a:p>
            <a:endParaRPr lang="ru-RU" sz="3200" smtClean="0"/>
          </a:p>
        </p:txBody>
      </p:sp>
      <p:pic>
        <p:nvPicPr>
          <p:cNvPr id="13315" name="Содержимое 4" descr="Файл:Winnie 1924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836613"/>
            <a:ext cx="3529013" cy="5040312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4941888"/>
            <a:ext cx="7921625" cy="172720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Подлинные игрушки Кристофера Робина. Они сейчас хранятся  в детской комнате Нью-Йоркской библиотеки.</a:t>
            </a:r>
            <a:r>
              <a:rPr lang="ru-RU" u="sng" baseline="30000" dirty="0" smtClean="0">
                <a:hlinkClick r:id="rId2"/>
              </a:rPr>
              <a:t> </a:t>
            </a:r>
            <a:r>
              <a:rPr lang="ru-RU" dirty="0" smtClean="0"/>
              <a:t> Кролика  и сову автор  придумал сам.</a:t>
            </a:r>
            <a:endParaRPr lang="ru-RU" dirty="0"/>
          </a:p>
        </p:txBody>
      </p:sp>
      <p:pic>
        <p:nvPicPr>
          <p:cNvPr id="14339" name="Содержимое 4" descr="Файл:The original Winnie the Pooh toys.jpg">
            <a:hlinkClick r:id="rId3"/>
          </p:cNvPr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550" y="188913"/>
            <a:ext cx="6913563" cy="475297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643</TotalTime>
  <Words>1083</Words>
  <Application>Microsoft Office PowerPoint</Application>
  <PresentationFormat>Экран (4:3)</PresentationFormat>
  <Paragraphs>51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Trebuchet MS</vt:lpstr>
      <vt:lpstr>Arial</vt:lpstr>
      <vt:lpstr>Wingdings 2</vt:lpstr>
      <vt:lpstr>Wingdings</vt:lpstr>
      <vt:lpstr>Calibri</vt:lpstr>
      <vt:lpstr>Изящная</vt:lpstr>
      <vt:lpstr>Алан Милн  и его герои 1882  —  1956 (К 130-летию со дня рождения)</vt:lpstr>
      <vt:lpstr>Биография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«Винни Пух и все, все, все»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Для расширения компании автор придумал   Тигру и Кенгуру с  малышом Ру.  </vt:lpstr>
      <vt:lpstr>Мы посмотрели кадры Диснеевского мультфильма, но нам ближе наша русская версия, где героев меньше и  выглядят они иначе</vt:lpstr>
      <vt:lpstr>Слайд 26</vt:lpstr>
      <vt:lpstr>Слайд 27</vt:lpstr>
      <vt:lpstr>Слайд 28</vt:lpstr>
      <vt:lpstr> Умер  Алан Милн в 1956 г.  в возрасте 74 лет.</vt:lpstr>
      <vt:lpstr>Слайд 30</vt:lpstr>
      <vt:lpstr>Слайд 31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Алан Милн</dc:title>
  <dc:creator>Библиотека</dc:creator>
  <cp:lastModifiedBy>Admin</cp:lastModifiedBy>
  <cp:revision>68</cp:revision>
  <dcterms:created xsi:type="dcterms:W3CDTF">2011-12-23T07:30:52Z</dcterms:created>
  <dcterms:modified xsi:type="dcterms:W3CDTF">2012-02-20T12:18:17Z</dcterms:modified>
</cp:coreProperties>
</file>